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70.xml" ContentType="application/vnd.openxmlformats-officedocument.presentationml.notesSlide+xml"/>
  <Override PartName="/ppt/notesSlides/notesSlide17.xml" ContentType="application/vnd.openxmlformats-officedocument.presentationml.notesSlide+xml"/>
  <Override PartName="/ppt/notesSlides/notesSlide77.xml" ContentType="application/vnd.openxmlformats-officedocument.presentationml.notesSlide+xml"/>
  <Override PartName="/ppt/notesSlides/notesSlide91.xml" ContentType="application/vnd.openxmlformats-officedocument.presentationml.notesSlide+xml"/>
  <Override PartName="/ppt/notesSlides/notesSlide13.xml" ContentType="application/vnd.openxmlformats-officedocument.presentationml.notesSlide+xml"/>
  <Override PartName="/ppt/notesSlides/notesSlide98.xml" ContentType="application/vnd.openxmlformats-officedocument.presentationml.notesSlide+xml"/>
  <Override PartName="/ppt/notesSlides/notesSlide105.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9.xml" ContentType="application/vnd.openxmlformats-officedocument.presentationml.notesSlide+xml"/>
  <Override PartName="/ppt/notesSlides/notesSlide143.xml" ContentType="application/vnd.openxmlformats-officedocument.presentationml.notesSlide+xml"/>
  <Override PartName="/ppt/notesSlides/notesSlide168.xml" ContentType="application/vnd.openxmlformats-officedocument.presentationml.notesSlide+xml"/>
  <Override PartName="/ppt/notesSlides/_rels/notesSlide168.xml.rels" ContentType="application/vnd.openxmlformats-package.relationships+xml"/>
  <Override PartName="/ppt/notesSlides/_rels/notesSlide146.xml.rels" ContentType="application/vnd.openxmlformats-package.relationships+xml"/>
  <Override PartName="/ppt/notesSlides/_rels/notesSlide144.xml.rels" ContentType="application/vnd.openxmlformats-package.relationships+xml"/>
  <Override PartName="/ppt/notesSlides/_rels/notesSlide143.xml.rels" ContentType="application/vnd.openxmlformats-package.relationships+xml"/>
  <Override PartName="/ppt/notesSlides/_rels/notesSlide145.xml.rels" ContentType="application/vnd.openxmlformats-package.relationships+xml"/>
  <Override PartName="/ppt/notesSlides/_rels/notesSlide70.xml.rels" ContentType="application/vnd.openxmlformats-package.relationships+xml"/>
  <Override PartName="/ppt/notesSlides/_rels/notesSlide98.xml.rels" ContentType="application/vnd.openxmlformats-package.relationships+xml"/>
  <Override PartName="/ppt/notesSlides/_rels/notesSlide46.xml.rels" ContentType="application/vnd.openxmlformats-package.relationships+xml"/>
  <Override PartName="/ppt/notesSlides/_rels/notesSlide7.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203.xml.rels" ContentType="application/vnd.openxmlformats-package.relationships+xml"/>
  <Override PartName="/ppt/notesSlides/_rels/notesSlide77.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111.xml.rels" ContentType="application/vnd.openxmlformats-package.relationships+xml"/>
  <Override PartName="/ppt/notesSlides/_rels/notesSlide105.xml.rels" ContentType="application/vnd.openxmlformats-package.relationships+xml"/>
  <Override PartName="/ppt/notesSlides/_rels/notesSlide3.xml.rels" ContentType="application/vnd.openxmlformats-package.relationships+xml"/>
  <Override PartName="/ppt/notesSlides/_rels/notesSlide149.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91.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notesSlide111.xml" ContentType="application/vnd.openxmlformats-officedocument.presentationml.notesSlide+xml"/>
  <Override PartName="/ppt/notesSlides/notesSlide203.xml" ContentType="application/vnd.openxmlformats-officedocument.presentationml.notesSlide+xml"/>
  <Override PartName="/ppt/media/image290.png" ContentType="image/png"/>
  <Override PartName="/ppt/media/image285.png" ContentType="image/png"/>
  <Override PartName="/ppt/media/image284.png" ContentType="image/png"/>
  <Override PartName="/ppt/media/image283.png" ContentType="image/png"/>
  <Override PartName="/ppt/media/image282.png" ContentType="image/png"/>
  <Override PartName="/ppt/media/image280.png" ContentType="image/png"/>
  <Override PartName="/ppt/media/image277.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9.png" ContentType="image/png"/>
  <Override PartName="/ppt/media/image258.png" ContentType="image/png"/>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31.png" ContentType="image/png"/>
  <Override PartName="/ppt/media/image221.png" ContentType="image/png"/>
  <Override PartName="/ppt/media/image220.png" ContentType="image/png"/>
  <Override PartName="/ppt/media/image212.png" ContentType="image/png"/>
  <Override PartName="/ppt/media/image211.png" ContentType="image/png"/>
  <Override PartName="/ppt/media/image210.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249.png" ContentType="image/png"/>
  <Override PartName="/ppt/media/image197.png" ContentType="image/png"/>
  <Override PartName="/ppt/media/image247.png" ContentType="image/png"/>
  <Override PartName="/ppt/media/image195.png" ContentType="image/png"/>
  <Override PartName="/ppt/media/image246.png" ContentType="image/png"/>
  <Override PartName="/ppt/media/image194.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189.png" ContentType="image/png"/>
  <Override PartName="/ppt/media/image239.png" ContentType="image/png"/>
  <Override PartName="/ppt/media/image187.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40.wmf" ContentType="image/x-wmf"/>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62.png" ContentType="image/png"/>
  <Override PartName="/ppt/media/image58.jpeg" ContentType="image/jpeg"/>
  <Override PartName="/ppt/media/image61.png" ContentType="image/png"/>
  <Override PartName="/ppt/media/image56.wmf" ContentType="image/x-wmf"/>
  <Override PartName="/ppt/media/image55.png" ContentType="image/png"/>
  <Override PartName="/ppt/media/image216.png" ContentType="image/png"/>
  <Override PartName="/ppt/media/image164.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271.png" ContentType="image/png"/>
  <Override PartName="/ppt/media/image7.jpeg" ContentType="image/jpeg"/>
  <Override PartName="/ppt/media/image52.png" ContentType="image/png"/>
  <Override PartName="/ppt/media/image161.png" ContentType="image/png"/>
  <Override PartName="/ppt/media/image238.wmf" ContentType="image/x-wmf"/>
  <Override PartName="/ppt/media/image75.png" ContentType="image/png"/>
  <Override PartName="/ppt/media/image54.png" ContentType="image/png"/>
  <Override PartName="/ppt/media/image215.png" ContentType="image/png"/>
  <Override PartName="/ppt/media/image163.png" ContentType="image/png"/>
  <Override PartName="/ppt/media/image49.wmf" ContentType="image/x-wmf"/>
  <Override PartName="/ppt/media/image209.png" ContentType="image/png"/>
  <Override PartName="/ppt/media/image157.png" ContentType="image/png"/>
  <Override PartName="/ppt/media/image76.png" ContentType="image/png"/>
  <Override PartName="/ppt/media/image46.wmf" ContentType="image/x-wmf"/>
  <Override PartName="/ppt/media/image69.png" ContentType="image/png"/>
  <Override PartName="/ppt/media/image207.wmf" ContentType="image/x-wmf"/>
  <Override PartName="/ppt/media/image44.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03.png" ContentType="image/png"/>
  <Override PartName="/ppt/media/image151.png" ContentType="image/png"/>
  <Override PartName="/ppt/media/image202.png" ContentType="image/png"/>
  <Override PartName="/ppt/media/image150.png" ContentType="image/png"/>
  <Override PartName="/ppt/media/image38.png" ContentType="image/png"/>
  <Override PartName="/ppt/media/image160.wmf" ContentType="image/x-wmf"/>
  <Override PartName="/ppt/media/image147.png" ContentType="image/png"/>
  <Override PartName="/ppt/media/image39.png" ContentType="image/png"/>
  <Override PartName="/ppt/media/image213.wmf" ContentType="image/x-wmf"/>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01.wmf" ContentType="image/x-wmf"/>
  <Override PartName="/ppt/media/image126.png" ContentType="image/png"/>
  <Override PartName="/ppt/media/image18.png" ContentType="image/png"/>
  <Override PartName="/ppt/media/image26.jpeg" ContentType="image/jpeg"/>
  <Override PartName="/ppt/media/image65.jpeg" ContentType="image/jpeg"/>
  <Override PartName="/ppt/media/image127.png" ContentType="image/png"/>
  <Override PartName="/ppt/media/image19.png" ContentType="image/png"/>
  <Override PartName="/ppt/media/image128.png" ContentType="image/png"/>
  <Override PartName="/ppt/media/image45.png" ContentType="image/png"/>
  <Override PartName="/ppt/media/image206.png" ContentType="image/png"/>
  <Override PartName="/ppt/media/image154.png" ContentType="image/png"/>
  <Override PartName="/ppt/media/image63.jpeg" ContentType="image/jpeg"/>
  <Override PartName="/ppt/media/image9.jpeg" ContentType="image/jpeg"/>
  <Override PartName="/ppt/media/image276.png" ContentType="image/png"/>
  <Override PartName="/ppt/media/image13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4.png" ContentType="image/png"/>
  <Override PartName="/ppt/media/image279.png" ContentType="image/png"/>
  <Override PartName="/ppt/media/image133.png" ContentType="image/png"/>
  <Override PartName="/ppt/media/image25.png" ContentType="image/png"/>
  <Override PartName="/ppt/media/image78.png" ContentType="image/png"/>
  <Override PartName="/ppt/media/image91.wmf" ContentType="image/x-wmf"/>
  <Override PartName="/ppt/media/image134.png" ContentType="image/png"/>
  <Override PartName="/ppt/media/image27.png" ContentType="image/png"/>
  <Override PartName="/ppt/media/image93.wmf" ContentType="image/x-wmf"/>
  <Override PartName="/ppt/media/image136.png" ContentType="image/png"/>
  <Override PartName="/ppt/media/image28.png" ContentType="image/png"/>
  <Override PartName="/ppt/media/image13.jpeg" ContentType="image/jpeg"/>
  <Override PartName="/ppt/media/image66.jpeg" ContentType="image/jpeg"/>
  <Override PartName="/ppt/media/image137.png" ContentType="image/png"/>
  <Override PartName="/ppt/media/image29.png" ContentType="image/png"/>
  <Override PartName="/ppt/media/image40.png" ContentType="image/png"/>
  <Override PartName="/ppt/media/image138.png" ContentType="image/png"/>
  <Override PartName="/ppt/media/image129.png" ContentType="image/png"/>
  <Override PartName="/ppt/media/image31.png" ContentType="image/png"/>
  <Override PartName="/ppt/media/image286.png" ContentType="image/png"/>
  <Override PartName="/ppt/media/image140.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287.png" ContentType="image/png"/>
  <Override PartName="/ppt/media/image141.png" ContentType="image/png"/>
  <Override PartName="/ppt/media/image33.png" ContentType="image/png"/>
  <Override PartName="/ppt/media/image288.png" ContentType="image/png"/>
  <Override PartName="/ppt/media/image142.png" ContentType="image/png"/>
  <Override PartName="/ppt/media/image59.png" ContentType="image/png"/>
  <Override PartName="/ppt/media/image34.png" ContentType="image/png"/>
  <Override PartName="/ppt/media/image289.png" ContentType="image/png"/>
  <Override PartName="/ppt/media/image143.png" ContentType="image/png"/>
  <Override PartName="/ppt/media/image35.png" ContentType="image/png"/>
  <Override PartName="/ppt/media/image144.png" ContentType="image/png"/>
  <Override PartName="/ppt/media/image11.png" ContentType="image/png"/>
  <Override PartName="/ppt/media/image266.png" ContentType="image/png"/>
  <Override PartName="/ppt/media/image120.png" ContentType="image/png"/>
  <Override PartName="/ppt/media/image281.png" ContentType="image/png"/>
  <Override PartName="/ppt/media/image8.jpeg" ContentType="image/jpeg"/>
  <Override PartName="/ppt/media/image104.wmf" ContentType="image/x-wmf"/>
  <Override PartName="/ppt/media/image87.png" ContentType="image/png"/>
  <Override PartName="/ppt/media/image36.png" ContentType="image/png"/>
  <Override PartName="/ppt/media/image145.png" ContentType="image/png"/>
  <Override PartName="/ppt/media/image168.png" ContentType="image/png"/>
  <Override PartName="/ppt/media/image70.png" ContentType="image/png"/>
  <Override PartName="/ppt/media/image10.jpeg" ContentType="image/jpeg"/>
  <Override PartName="/ppt/media/image2.png" ContentType="image/png"/>
  <Override PartName="/ppt/media/image100.wmf" ContentType="image/x-wmf"/>
  <Override PartName="/ppt/media/image83.png" ContentType="image/png"/>
  <Override PartName="/ppt/media/image1.png" ContentType="image/png"/>
  <Override PartName="/ppt/media/image82.png" ContentType="image/png"/>
  <Override PartName="/ppt/media/image3.png" ContentType="image/png"/>
  <Override PartName="/ppt/media/image4.png" ContentType="image/png"/>
  <Override PartName="/ppt/media/image102.wmf" ContentType="image/x-wmf"/>
  <Override PartName="/ppt/media/image85.png" ContentType="image/png"/>
  <Override PartName="/ppt/media/image67.png" ContentType="image/png"/>
  <Override PartName="/ppt/media/image5.png" ContentType="image/png"/>
  <Override PartName="/ppt/media/image103.wmf" ContentType="image/x-wmf"/>
  <Override PartName="/ppt/media/image86.png" ContentType="image/png"/>
  <Override PartName="/ppt/media/image23.gif" ContentType="image/gif"/>
  <Override PartName="/ppt/media/image248.png" ContentType="image/png"/>
  <Override PartName="/ppt/media/image196.png" ContentType="image/png"/>
  <Override PartName="/ppt/media/image30.jpeg" ContentType="image/jpe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4.jpeg" ContentType="image/jpeg"/>
  <Override PartName="/ppt/media/image64.jpeg" ContentType="image/jpeg"/>
  <Override PartName="/ppt/media/image117.png" ContentType="image/png"/>
  <Override PartName="/ppt/media/image88.wmf" ContentType="image/x-wmf"/>
  <Override PartName="/ppt/media/image89.png" ContentType="image/png"/>
  <Override PartName="/ppt/media/image106.wmf" ContentType="image/x-wmf"/>
  <Override PartName="/ppt/media/image188.png" ContentType="image/png"/>
  <Override PartName="/ppt/media/image90.png" ContentType="image/png"/>
  <Override PartName="/ppt/media/image92.png" ContentType="image/png"/>
  <Override PartName="/ppt/media/image111.wmf" ContentType="image/x-wmf"/>
  <Override PartName="/ppt/media/image94.png" ContentType="image/png"/>
  <Override PartName="/ppt/media/image112.wmf" ContentType="image/x-wmf"/>
  <Override PartName="/ppt/media/image95.png" ContentType="image/png"/>
  <Override PartName="/ppt/media/image113.wmf" ContentType="image/x-wmf"/>
  <Override PartName="/ppt/media/image96.png" ContentType="image/png"/>
  <Override PartName="/ppt/media/image98.wmf" ContentType="image/x-wmf"/>
  <Override PartName="/ppt/media/image116.wmf" ContentType="image/x-wmf"/>
  <Override PartName="/ppt/media/image99.wmf" ContentType="image/x-wmf"/>
  <Override PartName="/ppt/media/image105.wmf" ContentType="image/x-wmf"/>
  <Override PartName="/ppt/media/image107.wmf" ContentType="image/x-wmf"/>
  <Override PartName="/ppt/media/image108.wmf" ContentType="image/x-wmf"/>
  <Override PartName="/ppt/media/image109.wmf" ContentType="image/x-wmf"/>
  <Override PartName="/ppt/media/image110.wmf" ContentType="image/x-wmf"/>
  <Override PartName="/ppt/media/image135.png" ContentType="image/png"/>
  <Override PartName="/ppt/media/image97.png" ContentType="image/png"/>
  <Override PartName="/ppt/media/image114.wmf" ContentType="image/x-wmf"/>
  <Override PartName="/ppt/media/image41.png" ContentType="image/png"/>
  <Override PartName="/ppt/media/image139.png" ContentType="image/png"/>
  <Override PartName="/ppt/media/image115.wmf" ContentType="image/x-wmf"/>
  <Override PartName="/ppt/media/image20.png" ContentType="image/png"/>
  <Override PartName="/ppt/media/image131.wmf" ContentType="image/x-wmf"/>
  <Override PartName="/ppt/media/image118.png" ContentType="image/png"/>
  <Override PartName="/ppt/media/image21.png" ContentType="image/png"/>
  <Override PartName="/ppt/media/image119.png" ContentType="image/png"/>
  <Override PartName="/ppt/media/image268.png" ContentType="image/png"/>
  <Override PartName="/ppt/media/image122.png" ContentType="image/png"/>
  <Override PartName="/ppt/media/image278.png" ContentType="image/png"/>
  <Override PartName="/ppt/media/image132.png" ContentType="image/png"/>
  <Override PartName="/ppt/media/image51.png" ContentType="image/png"/>
  <Override PartName="/ppt/media/image149.png" ContentType="image/png"/>
  <Override PartName="/ppt/media/image155.png" ContentType="image/png"/>
  <Override PartName="/ppt/media/image60.png" ContentType="image/png"/>
  <Override PartName="/ppt/media/image158.png" ContentType="image/png"/>
  <Override PartName="/ppt/media/image48.png" ContentType="image/png"/>
  <Override PartName="/ppt/media/image159.wmf" ContentType="image/x-wmf"/>
  <Override PartName="/ppt/media/image230.wmf" ContentType="image/x-wmf"/>
  <Override PartName="/ppt/media/image217.png" ContentType="image/png"/>
  <Override PartName="/ppt/media/image165.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258.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241.xml" ContentType="application/vnd.openxmlformats-officedocument.presentationml.slide+xml"/>
  <Override PartName="/ppt/slides/slide240.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6.xml" ContentType="application/vnd.openxmlformats-officedocument.presentationml.slide+xml"/>
  <Override PartName="/ppt/slides/slide235.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7.xml" ContentType="application/vnd.openxmlformats-officedocument.presentationml.slide+xml"/>
  <Override PartName="/ppt/slides/slide226.xml" ContentType="application/vnd.openxmlformats-officedocument.presentationml.slide+xml"/>
  <Override PartName="/ppt/slides/slide225.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9.xml" ContentType="application/vnd.openxmlformats-officedocument.presentationml.slide+xml"/>
  <Override PartName="/ppt/slides/slide218.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206.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182.xml" ContentType="application/vnd.openxmlformats-officedocument.presentationml.slide+xml"/>
  <Override PartName="/ppt/slides/slide78.xml" ContentType="application/vnd.openxmlformats-officedocument.presentationml.slide+xml"/>
  <Override PartName="/ppt/slides/slide53.xml" ContentType="application/vnd.openxmlformats-officedocument.presentationml.slide+xml"/>
  <Override PartName="/ppt/slides/slide181.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180.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173.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172.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171.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170.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13.xml" ContentType="application/vnd.openxmlformats-officedocument.presentationml.slide+xml"/>
  <Override PartName="/ppt/slides/slide111.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10.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16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6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2.xml" ContentType="application/vnd.openxmlformats-officedocument.presentationml.slide+xml"/>
  <Override PartName="/ppt/slides/slide58.xml" ContentType="application/vnd.openxmlformats-officedocument.presentationml.slide+xml"/>
  <Override PartName="/ppt/slides/slide194.xml" ContentType="application/vnd.openxmlformats-officedocument.presentationml.slide+xml"/>
  <Override PartName="/ppt/slides/slide100.xml" ContentType="application/vnd.openxmlformats-officedocument.presentationml.slide+xml"/>
  <Override PartName="/ppt/slides/slide33.xml" ContentType="application/vnd.openxmlformats-officedocument.presentationml.slide+xml"/>
  <Override PartName="/ppt/slides/slide195.xml" ContentType="application/vnd.openxmlformats-officedocument.presentationml.slide+xml"/>
  <Override PartName="/ppt/slides/slide101.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55.xml.rels" ContentType="application/vnd.openxmlformats-package.relationships+xml"/>
  <Override PartName="/ppt/slides/_rels/slide251.xml.rels" ContentType="application/vnd.openxmlformats-package.relationships+xml"/>
  <Override PartName="/ppt/slides/_rels/slide250.xml.rels" ContentType="application/vnd.openxmlformats-package.relationships+xml"/>
  <Override PartName="/ppt/slides/_rels/slide254.xml.rels" ContentType="application/vnd.openxmlformats-package.relationships+xml"/>
  <Override PartName="/ppt/slides/_rels/slide239.xml.rels" ContentType="application/vnd.openxmlformats-package.relationships+xml"/>
  <Override PartName="/ppt/slides/_rels/slide253.xml.rels" ContentType="application/vnd.openxmlformats-package.relationships+xml"/>
  <Override PartName="/ppt/slides/_rels/slide238.xml.rels" ContentType="application/vnd.openxmlformats-package.relationships+xml"/>
  <Override PartName="/ppt/slides/_rels/slide252.xml.rels" ContentType="application/vnd.openxmlformats-package.relationships+xml"/>
  <Override PartName="/ppt/slides/_rels/slide237.xml.rels" ContentType="application/vnd.openxmlformats-package.relationships+xml"/>
  <Override PartName="/ppt/slides/_rels/slide232.xml.rels" ContentType="application/vnd.openxmlformats-package.relationships+xml"/>
  <Override PartName="/ppt/slides/_rels/slide231.xml.rels" ContentType="application/vnd.openxmlformats-package.relationships+xml"/>
  <Override PartName="/ppt/slides/_rels/slide229.xml.rels" ContentType="application/vnd.openxmlformats-package.relationships+xml"/>
  <Override PartName="/ppt/slides/_rels/slide228.xml.rels" ContentType="application/vnd.openxmlformats-package.relationships+xml"/>
  <Override PartName="/ppt/slides/_rels/slide242.xml.rels" ContentType="application/vnd.openxmlformats-package.relationships+xml"/>
  <Override PartName="/ppt/slides/_rels/slide227.xml.rels" ContentType="application/vnd.openxmlformats-package.relationships+xml"/>
  <Override PartName="/ppt/slides/_rels/slide241.xml.rels" ContentType="application/vnd.openxmlformats-package.relationships+xml"/>
  <Override PartName="/ppt/slides/_rels/slide226.xml.rels" ContentType="application/vnd.openxmlformats-package.relationships+xml"/>
  <Override PartName="/ppt/slides/_rels/slide240.xml.rels" ContentType="application/vnd.openxmlformats-package.relationships+xml"/>
  <Override PartName="/ppt/slides/_rels/slide225.xml.rels" ContentType="application/vnd.openxmlformats-package.relationships+xml"/>
  <Override PartName="/ppt/slides/_rels/slide224.xml.rels" ContentType="application/vnd.openxmlformats-package.relationships+xml"/>
  <Override PartName="/ppt/slides/_rels/slide217.xml.rels" ContentType="application/vnd.openxmlformats-package.relationships+xml"/>
  <Override PartName="/ppt/slides/_rels/slide216.xml.rels" ContentType="application/vnd.openxmlformats-package.relationships+xml"/>
  <Override PartName="/ppt/slides/_rels/slide230.xml.rels" ContentType="application/vnd.openxmlformats-package.relationships+xml"/>
  <Override PartName="/ppt/slides/_rels/slide215.xml.rels" ContentType="application/vnd.openxmlformats-package.relationships+xml"/>
  <Override PartName="/ppt/slides/_rels/slide214.xml.rels" ContentType="application/vnd.openxmlformats-package.relationships+xml"/>
  <Override PartName="/ppt/slides/_rels/slide213.xml.rels" ContentType="application/vnd.openxmlformats-package.relationships+xml"/>
  <Override PartName="/ppt/slides/_rels/slide212.xml.rels" ContentType="application/vnd.openxmlformats-package.relationships+xml"/>
  <Override PartName="/ppt/slides/_rels/slide205.xml.rels" ContentType="application/vnd.openxmlformats-package.relationships+xml"/>
  <Override PartName="/ppt/slides/_rels/slide204.xml.rels" ContentType="application/vnd.openxmlformats-package.relationships+xml"/>
  <Override PartName="/ppt/slides/_rels/slide203.xml.rels" ContentType="application/vnd.openxmlformats-package.relationships+xml"/>
  <Override PartName="/ppt/slides/_rels/slide202.xml.rels" ContentType="application/vnd.openxmlformats-package.relationships+xml"/>
  <Override PartName="/ppt/slides/_rels/slide201.xml.rels" ContentType="application/vnd.openxmlformats-package.relationships+xml"/>
  <Override PartName="/ppt/slides/_rels/slide200.xml.rels" ContentType="application/vnd.openxmlformats-package.relationships+xml"/>
  <Override PartName="/ppt/slides/_rels/slide199.xml.rels" ContentType="application/vnd.openxmlformats-package.relationships+xml"/>
  <Override PartName="/ppt/slides/_rels/slide256.xml.rels" ContentType="application/vnd.openxmlformats-package.relationships+xml"/>
  <Override PartName="/ppt/slides/_rels/slide193.xml.rels" ContentType="application/vnd.openxmlformats-package.relationships+xml"/>
  <Override PartName="/ppt/slides/_rels/slide192.xml.rels" ContentType="application/vnd.openxmlformats-package.relationships+xml"/>
  <Override PartName="/ppt/slides/_rels/slide244.xml.rels" ContentType="application/vnd.openxmlformats-package.relationships+xml"/>
  <Override PartName="/ppt/slides/_rels/slide181.xml.rels" ContentType="application/vnd.openxmlformats-package.relationships+xml"/>
  <Override PartName="/ppt/slides/_rels/slide243.xml.rels" ContentType="application/vnd.openxmlformats-package.relationships+xml"/>
  <Override PartName="/ppt/slides/_rels/slide180.xml.rels" ContentType="application/vnd.openxmlformats-package.relationships+xml"/>
  <Override PartName="/ppt/slides/_rels/slide190.xml.rels" ContentType="application/vnd.openxmlformats-package.relationships+xml"/>
  <Override PartName="/ppt/slides/_rels/slide175.xml.rels" ContentType="application/vnd.openxmlformats-package.relationships+xml"/>
  <Override PartName="/ppt/slides/_rels/slide174.xml.rels" ContentType="application/vnd.openxmlformats-package.relationships+xml"/>
  <Override PartName="/ppt/slides/_rels/slide173.xml.rels" ContentType="application/vnd.openxmlformats-package.relationships+xml"/>
  <Override PartName="/ppt/slides/_rels/slide179.xml.rels" ContentType="application/vnd.openxmlformats-package.relationships+xml"/>
  <Override PartName="/ppt/slides/_rels/slide68.xml.rels" ContentType="application/vnd.openxmlformats-package.relationships+xml"/>
  <Override PartName="/ppt/slides/_rels/slide1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7.xml.rels" ContentType="application/vnd.openxmlformats-package.relationships+xml"/>
  <Override PartName="/ppt/slides/_rels/slide69.xml.rels" ContentType="application/vnd.openxmlformats-package.relationships+xml"/>
  <Override PartName="/ppt/slides/_rels/slide6.xml.rels" ContentType="application/vnd.openxmlformats-package.relationships+xml"/>
  <Override PartName="/ppt/slides/_rels/slide64.xml.rels" ContentType="application/vnd.openxmlformats-package.relationships+xml"/>
  <Override PartName="/ppt/slides/_rels/slide49.xml.rels" ContentType="application/vnd.openxmlformats-package.relationships+xml"/>
  <Override PartName="/ppt/slides/_rels/slide124.xml.rels" ContentType="application/vnd.openxmlformats-package.relationships+xml"/>
  <Override PartName="/ppt/slides/_rels/slide246.xml.rels" ContentType="application/vnd.openxmlformats-package.relationships+xml"/>
  <Override PartName="/ppt/slides/_rels/slide183.xml.rels" ContentType="application/vnd.openxmlformats-package.relationships+xml"/>
  <Override PartName="/ppt/slides/_rels/slide168.xml.rels" ContentType="application/vnd.openxmlformats-package.relationships+xml"/>
  <Override PartName="/ppt/slides/_rels/slide72.xml.rels" ContentType="application/vnd.openxmlformats-package.relationships+xml"/>
  <Override PartName="/ppt/slides/_rels/slide245.xml.rels" ContentType="application/vnd.openxmlformats-package.relationships+xml"/>
  <Override PartName="/ppt/slides/_rels/slide182.xml.rels" ContentType="application/vnd.openxmlformats-package.relationships+xml"/>
  <Override PartName="/ppt/slides/_rels/slide167.xml.rels" ContentType="application/vnd.openxmlformats-package.relationships+xml"/>
  <Override PartName="/ppt/slides/_rels/slide71.xml.rels" ContentType="application/vnd.openxmlformats-package.relationships+xml"/>
  <Override PartName="/ppt/slides/_rels/slide187.xml.rels" ContentType="application/vnd.openxmlformats-package.relationships+xml"/>
  <Override PartName="/ppt/slides/_rels/slide91.xml.rels" ContentType="application/vnd.openxmlformats-package.relationships+xml"/>
  <Override PartName="/ppt/slides/_rels/slide186.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98.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198.xml.rels" ContentType="application/vnd.openxmlformats-package.relationships+xml"/>
  <Override PartName="/ppt/slides/_rels/slide87.xml.rels" ContentType="application/vnd.openxmlformats-package.relationships+xml"/>
  <Override PartName="/ppt/slides/_rels/slide97.xml.rels" ContentType="application/vnd.openxmlformats-package.relationships+xml"/>
  <Override PartName="/ppt/slides/_rels/slide114.xml.rels" ContentType="application/vnd.openxmlformats-package.relationships+xml"/>
  <Override PartName="/ppt/slides/_rels/slide162.xml.rels" ContentType="application/vnd.openxmlformats-package.relationships+xml"/>
  <Override PartName="/ppt/slides/_rels/slide140.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197.xml.rels" ContentType="application/vnd.openxmlformats-package.relationships+xml"/>
  <Override PartName="/ppt/slides/_rels/slide86.xml.rels" ContentType="application/vnd.openxmlformats-package.relationships+xml"/>
  <Override PartName="/ppt/slides/_rels/slide103.xml.rels" ContentType="application/vnd.openxmlformats-package.relationships+xml"/>
  <Override PartName="/ppt/slides/_rels/slide110.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63.xml.rels" ContentType="application/vnd.openxmlformats-package.relationships+xml"/>
  <Override PartName="/ppt/slides/_rels/slide1.xml.rels" ContentType="application/vnd.openxmlformats-package.relationships+xml"/>
  <Override PartName="/ppt/slides/_rels/slide63.xml.rels" ContentType="application/vnd.openxmlformats-package.relationships+xml"/>
  <Override PartName="/ppt/slides/_rels/slide48.xml.rels" ContentType="application/vnd.openxmlformats-package.relationships+xml"/>
  <Override PartName="/ppt/slides/_rels/slide159.xml.rels" ContentType="application/vnd.openxmlformats-package.relationships+xml"/>
  <Override PartName="/ppt/slides/_rels/slide247.xml.rels" ContentType="application/vnd.openxmlformats-package.relationships+xml"/>
  <Override PartName="/ppt/slides/_rels/slide184.xml.rels" ContentType="application/vnd.openxmlformats-package.relationships+xml"/>
  <Override PartName="/ppt/slides/_rels/slide169.xml.rels" ContentType="application/vnd.openxmlformats-package.relationships+xml"/>
  <Override PartName="/ppt/slides/_rels/slide58.xml.rels" ContentType="application/vnd.openxmlformats-package.relationships+xml"/>
  <Override PartName="/ppt/slides/_rels/slide73.xml.rels" ContentType="application/vnd.openxmlformats-package.relationships+xml"/>
  <Override PartName="/ppt/slides/_rels/slide257.xml.rels" ContentType="application/vnd.openxmlformats-package.relationships+xml"/>
  <Override PartName="/ppt/slides/_rels/slide194.xml.rels" ContentType="application/vnd.openxmlformats-package.relationships+xml"/>
  <Override PartName="/ppt/slides/_rels/slide83.xml.rels" ContentType="application/vnd.openxmlformats-package.relationships+xml"/>
  <Override PartName="/ppt/slides/_rels/slide100.xml.rels" ContentType="application/vnd.openxmlformats-package.relationships+xml"/>
  <Override PartName="/ppt/slides/_rels/slide45.xml.rels" ContentType="application/vnd.openxmlformats-package.relationships+xml"/>
  <Override PartName="/ppt/slides/_rels/slide220.xml.rels" ContentType="application/vnd.openxmlformats-package.relationships+xml"/>
  <Override PartName="/ppt/slides/_rels/slide142.xml.rels" ContentType="application/vnd.openxmlformats-package.relationships+xml"/>
  <Override PartName="/ppt/slides/_rels/slide4.xml.rels" ContentType="application/vnd.openxmlformats-package.relationships+xml"/>
  <Override PartName="/ppt/slides/_rels/slide111.xml.rels" ContentType="application/vnd.openxmlformats-package.relationships+xml"/>
  <Override PartName="/ppt/slides/_rels/slide248.xml.rels" ContentType="application/vnd.openxmlformats-package.relationships+xml"/>
  <Override PartName="/ppt/slides/_rels/slide185.xml.rels" ContentType="application/vnd.openxmlformats-package.relationships+xml"/>
  <Override PartName="/ppt/slides/_rels/slide59.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258.xml.rels" ContentType="application/vnd.openxmlformats-package.relationships+xml"/>
  <Override PartName="/ppt/slides/_rels/slide195.xml.rels" ContentType="application/vnd.openxmlformats-package.relationships+xml"/>
  <Override PartName="/ppt/slides/_rels/slide84.xml.rels" ContentType="application/vnd.openxmlformats-package.relationships+xml"/>
  <Override PartName="/ppt/slides/_rels/slide101.xml.rels" ContentType="application/vnd.openxmlformats-package.relationships+xml"/>
  <Override PartName="/ppt/slides/_rels/slide150.xml.rels" ContentType="application/vnd.openxmlformats-package.relationships+xml"/>
  <Override PartName="/ppt/slides/_rels/slide5.xml.rels" ContentType="application/vnd.openxmlformats-package.relationships+xml"/>
  <Override PartName="/ppt/slides/_rels/slide112.xml.rels" ContentType="application/vnd.openxmlformats-package.relationships+xml"/>
  <Override PartName="/ppt/slides/_rels/slide161.xml.rels" ContentType="application/vnd.openxmlformats-package.relationships+xml"/>
  <Override PartName="/ppt/slides/_rels/slide249.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196.xml.rels" ContentType="application/vnd.openxmlformats-package.relationships+xml"/>
  <Override PartName="/ppt/slides/_rels/slide85.xml.rels" ContentType="application/vnd.openxmlformats-package.relationships+xml"/>
  <Override PartName="/ppt/slides/_rels/slide102.xml.rels" ContentType="application/vnd.openxmlformats-package.relationships+xml"/>
  <Override PartName="/ppt/slides/_rels/slide113.xml.rels" ContentType="application/vnd.openxmlformats-package.relationships+xml"/>
  <Override PartName="/ppt/slides/_rels/slide96.xml.rels" ContentType="application/vnd.openxmlformats-package.relationships+xml"/>
  <Override PartName="/ppt/slides/_rels/slide123.xml.rels" ContentType="application/vnd.openxmlformats-package.relationships+xml"/>
  <Override PartName="/ppt/slides/_rels/slide188.xml.rels" ContentType="application/vnd.openxmlformats-package.relationships+xml"/>
  <Override PartName="/ppt/slides/_rels/slide92.xml.rels" ContentType="application/vnd.openxmlformats-package.relationships+xml"/>
  <Override PartName="/ppt/slides/_rels/slide77.xml.rels" ContentType="application/vnd.openxmlformats-package.relationships+xml"/>
  <Override PartName="/ppt/slides/_rels/slide189.xml.rels" ContentType="application/vnd.openxmlformats-package.relationships+xml"/>
  <Override PartName="/ppt/slides/_rels/slide93.xml.rels" ContentType="application/vnd.openxmlformats-package.relationships+xml"/>
  <Override PartName="/ppt/slides/_rels/slide78.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65.xml.rels" ContentType="application/vnd.openxmlformats-package.relationships+xml"/>
  <Override PartName="/ppt/slides/_rels/slide80.xml.rels" ContentType="application/vnd.openxmlformats-package.relationships+xml"/>
  <Override PartName="/ppt/slides/_rels/slide177.xml.rels" ContentType="application/vnd.openxmlformats-package.relationships+xml"/>
  <Override PartName="/ppt/slides/_rels/slide66.xml.rels" ContentType="application/vnd.openxmlformats-package.relationships+xml"/>
  <Override PartName="/ppt/slides/_rels/slide81.xml.rels" ContentType="application/vnd.openxmlformats-package.relationships+xml"/>
  <Override PartName="/ppt/slides/_rels/slide94.xml.rels" ContentType="application/vnd.openxmlformats-package.relationships+xml"/>
  <Override PartName="/ppt/slides/_rels/slide79.xml.rels" ContentType="application/vnd.openxmlformats-package.relationships+xml"/>
  <Override PartName="/ppt/slides/_rels/slide178.xml.rels" ContentType="application/vnd.openxmlformats-package.relationships+xml"/>
  <Override PartName="/ppt/slides/_rels/slide67.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89.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165.xml.rels" ContentType="application/vnd.openxmlformats-package.relationships+xml"/>
  <Override PartName="/ppt/slides/_rels/slide95.xml.rels" ContentType="application/vnd.openxmlformats-package.relationships+xml"/>
  <Override PartName="/ppt/slides/_rels/slide221.xml.rels" ContentType="application/vnd.openxmlformats-package.relationships+xml"/>
  <Override PartName="/ppt/slides/_rels/slide206.xml.rels" ContentType="application/vnd.openxmlformats-package.relationships+xml"/>
  <Override PartName="/ppt/slides/_rels/slide143.xml.rels" ContentType="application/vnd.openxmlformats-package.relationships+xml"/>
  <Override PartName="/ppt/slides/_rels/slide116.xml.rels" ContentType="application/vnd.openxmlformats-package.relationships+xml"/>
  <Override PartName="/ppt/slides/_rels/slide99.xml.rels" ContentType="application/vnd.openxmlformats-package.relationships+xml"/>
  <Override PartName="/ppt/slides/_rels/slide233.xml.rels" ContentType="application/vnd.openxmlformats-package.relationships+xml"/>
  <Override PartName="/ppt/slides/_rels/slide218.xml.rels" ContentType="application/vnd.openxmlformats-package.relationships+xml"/>
  <Override PartName="/ppt/slides/_rels/slide170.xml.rels" ContentType="application/vnd.openxmlformats-package.relationships+xml"/>
  <Override PartName="/ppt/slides/_rels/slide155.xml.rels" ContentType="application/vnd.openxmlformats-package.relationships+xml"/>
  <Override PartName="/ppt/slides/_rels/slide234.xml.rels" ContentType="application/vnd.openxmlformats-package.relationships+xml"/>
  <Override PartName="/ppt/slides/_rels/slide219.xml.rels" ContentType="application/vnd.openxmlformats-package.relationships+xml"/>
  <Override PartName="/ppt/slides/_rels/slide171.xml.rels" ContentType="application/vnd.openxmlformats-package.relationships+xml"/>
  <Override PartName="/ppt/slides/_rels/slide60.xml.rels" ContentType="application/vnd.openxmlformats-package.relationships+xml"/>
  <Override PartName="/ppt/slides/_rels/slide156.xml.rels" ContentType="application/vnd.openxmlformats-package.relationships+xml"/>
  <Override PartName="/ppt/slides/_rels/slide12.xml.rels" ContentType="application/vnd.openxmlformats-package.relationships+xml"/>
  <Override PartName="/ppt/slides/_rels/slide108.xml.rels" ContentType="application/vnd.openxmlformats-package.relationships+xml"/>
  <Override PartName="/ppt/slides/_rels/slide235.xml.rels" ContentType="application/vnd.openxmlformats-package.relationships+xml"/>
  <Override PartName="/ppt/slides/_rels/slide172.xml.rels" ContentType="application/vnd.openxmlformats-package.relationships+xml"/>
  <Override PartName="/ppt/slides/_rels/slide61.xml.rels" ContentType="application/vnd.openxmlformats-package.relationships+xml"/>
  <Override PartName="/ppt/slides/_rels/slide46.xml.rels" ContentType="application/vnd.openxmlformats-package.relationships+xml"/>
  <Override PartName="/ppt/slides/_rels/slide157.xml.rels" ContentType="application/vnd.openxmlformats-package.relationships+xml"/>
  <Override PartName="/ppt/slides/_rels/slide13.xml.rels" ContentType="application/vnd.openxmlformats-package.relationships+xml"/>
  <Override PartName="/ppt/slides/_rels/slide109.xml.rels" ContentType="application/vnd.openxmlformats-package.relationships+xml"/>
  <Override PartName="/ppt/slides/_rels/slide236.xml.rels" ContentType="application/vnd.openxmlformats-package.relationships+xml"/>
  <Override PartName="/ppt/slides/_rels/slide62.xml.rels" ContentType="application/vnd.openxmlformats-package.relationships+xml"/>
  <Override PartName="/ppt/slides/_rels/slide47.xml.rels" ContentType="application/vnd.openxmlformats-package.relationships+xml"/>
  <Override PartName="/ppt/slides/_rels/slide158.xml.rels" ContentType="application/vnd.openxmlformats-package.relationships+xml"/>
  <Override PartName="/ppt/slides/_rels/slide105.xml.rels" ContentType="application/vnd.openxmlformats-package.relationships+xml"/>
  <Override PartName="/ppt/slides/_rels/slide120.xml.rels" ContentType="application/vnd.openxmlformats-package.relationships+xml"/>
  <Override PartName="/ppt/slides/_rels/slide10.xml.rels" ContentType="application/vnd.openxmlformats-package.relationships+xml"/>
  <Override PartName="/ppt/slides/_rels/slide106.xml.rels" ContentType="application/vnd.openxmlformats-package.relationships+xml"/>
  <Override PartName="/ppt/slides/_rels/slide121.xml.rels" ContentType="application/vnd.openxmlformats-package.relationships+xml"/>
  <Override PartName="/ppt/slides/_rels/slide11.xml.rels" ContentType="application/vnd.openxmlformats-package.relationships+xml"/>
  <Override PartName="/ppt/slides/_rels/slide107.xml.rels" ContentType="application/vnd.openxmlformats-package.relationships+xml"/>
  <Override PartName="/ppt/slides/_rels/slide122.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127.xml.rels" ContentType="application/vnd.openxmlformats-package.relationships+xml"/>
  <Override PartName="/ppt/slides/_rels/slide17.xml.rels" ContentType="application/vnd.openxmlformats-package.relationships+xml"/>
  <Override PartName="/ppt/slides/_rels/slide32.xml.rels" ContentType="application/vnd.openxmlformats-package.relationships+xml"/>
  <Override PartName="/ppt/slides/_rels/slide128.xml.rels" ContentType="application/vnd.openxmlformats-package.relationships+xml"/>
  <Override PartName="/ppt/slides/_rels/slide18.xml.rels" ContentType="application/vnd.openxmlformats-package.relationships+xml"/>
  <Override PartName="/ppt/slides/_rels/slide129.xml.rels" ContentType="application/vnd.openxmlformats-package.relationships+xml"/>
  <Override PartName="/ppt/slides/_rels/slide20.xml.rels" ContentType="application/vnd.openxmlformats-package.relationships+xml"/>
  <Override PartName="/ppt/slides/_rels/slide131.xml.rels" ContentType="application/vnd.openxmlformats-package.relationships+xml"/>
  <Override PartName="/ppt/slides/_rels/slide210.xml.rels" ContentType="application/vnd.openxmlformats-package.relationships+xml"/>
  <Override PartName="/ppt/slides/_rels/slide117.xml.rels" ContentType="application/vnd.openxmlformats-package.relationships+xml"/>
  <Override PartName="/ppt/slides/_rels/slide21.xml.rels" ContentType="application/vnd.openxmlformats-package.relationships+xml"/>
  <Override PartName="/ppt/slides/_rels/slide132.xml.rels" ContentType="application/vnd.openxmlformats-package.relationships+xml"/>
  <Override PartName="/ppt/slides/_rels/slide211.xml.rels" ContentType="application/vnd.openxmlformats-package.relationships+xml"/>
  <Override PartName="/ppt/slides/_rels/slide22.xml.rels" ContentType="application/vnd.openxmlformats-package.relationships+xml"/>
  <Override PartName="/ppt/slides/_rels/slide118.xml.rels" ContentType="application/vnd.openxmlformats-package.relationships+xml"/>
  <Override PartName="/ppt/slides/_rels/slide133.xml.rels" ContentType="application/vnd.openxmlformats-package.relationships+xml"/>
  <Override PartName="/ppt/slides/_rels/slide23.xml.rels" ContentType="application/vnd.openxmlformats-package.relationships+xml"/>
  <Override PartName="/ppt/slides/_rels/slide119.xml.rels" ContentType="application/vnd.openxmlformats-package.relationships+xml"/>
  <Override PartName="/ppt/slides/_rels/slide134.xml.rels" ContentType="application/vnd.openxmlformats-package.relationships+xml"/>
  <Override PartName="/ppt/slides/_rels/slide24.xml.rels" ContentType="application/vnd.openxmlformats-package.relationships+xml"/>
  <Override PartName="/ppt/slides/_rels/slide135.xml.rels" ContentType="application/vnd.openxmlformats-package.relationships+xml"/>
  <Override PartName="/ppt/slides/_rels/slide40.xml.rels" ContentType="application/vnd.openxmlformats-package.relationships+xml"/>
  <Override PartName="/ppt/slides/_rels/slide151.xml.rels" ContentType="application/vnd.openxmlformats-package.relationships+xml"/>
  <Override PartName="/ppt/slides/_rels/slide136.xml.rels" ContentType="application/vnd.openxmlformats-package.relationships+xml"/>
  <Override PartName="/ppt/slides/_rels/slide41.xml.rels" ContentType="application/vnd.openxmlformats-package.relationships+xml"/>
  <Override PartName="/ppt/slides/_rels/slide152.xml.rels" ContentType="application/vnd.openxmlformats-package.relationships+xml"/>
  <Override PartName="/ppt/slides/_rels/slide137.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26.xml.rels" ContentType="application/vnd.openxmlformats-package.relationships+xml"/>
  <Override PartName="/ppt/slides/_rels/slide141.xml.rels" ContentType="application/vnd.openxmlformats-package.relationships+xml"/>
  <Override PartName="/ppt/slides/_rels/slide222.xml.rels" ContentType="application/vnd.openxmlformats-package.relationships+xml"/>
  <Override PartName="/ppt/slides/_rels/slide207.xml.rels" ContentType="application/vnd.openxmlformats-package.relationships+xml"/>
  <Override PartName="/ppt/slides/_rels/slide33.xml.rels" ContentType="application/vnd.openxmlformats-package.relationships+xml"/>
  <Override PartName="/ppt/slides/_rels/slide144.xml.rels" ContentType="application/vnd.openxmlformats-package.relationships+xml"/>
  <Override PartName="/ppt/slides/_rels/slide209.xml.rels" ContentType="application/vnd.openxmlformats-package.relationships+xml"/>
  <Override PartName="/ppt/slides/_rels/slide50.xml.rels" ContentType="application/vnd.openxmlformats-package.relationships+xml"/>
  <Override PartName="/ppt/slides/_rels/slide35.xml.rels" ContentType="application/vnd.openxmlformats-package.relationships+xml"/>
  <Override PartName="/ppt/slides/_rels/slide146.xml.rels" ContentType="application/vnd.openxmlformats-package.relationships+xml"/>
  <Override PartName="/ppt/slides/_rels/slide51.xml.rels" ContentType="application/vnd.openxmlformats-package.relationships+xml"/>
  <Override PartName="/ppt/slides/_rels/slide36.xml.rels" ContentType="application/vnd.openxmlformats-package.relationships+xml"/>
  <Override PartName="/ppt/slides/_rels/slide147.xml.rels" ContentType="application/vnd.openxmlformats-package.relationships+xml"/>
  <Override PartName="/ppt/slides/_rels/slide37.xml.rels" ContentType="application/vnd.openxmlformats-package.relationships+xml"/>
  <Override PartName="/ppt/slides/_rels/slide148.xml.rels" ContentType="application/vnd.openxmlformats-package.relationships+xml"/>
  <Override PartName="/ppt/slides/_rels/slide53.xml.rels" ContentType="application/vnd.openxmlformats-package.relationships+xml"/>
  <Override PartName="/ppt/slides/_rels/slide164.xml.rels" ContentType="application/vnd.openxmlformats-package.relationships+xml"/>
  <Override PartName="/ppt/slides/_rels/slide2.xml.rels" ContentType="application/vnd.openxmlformats-package.relationships+xml"/>
  <Override PartName="/ppt/slides/_rels/slide149.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138.xml.rels" ContentType="application/vnd.openxmlformats-package.relationships+xml"/>
  <Override PartName="/ppt/slides/_rels/slide153.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139.xml.rels" ContentType="application/vnd.openxmlformats-package.relationships+xml"/>
  <Override PartName="/ppt/slides/_rels/slide154.xml.rels" ContentType="application/vnd.openxmlformats-package.relationships+xml"/>
  <Override PartName="/ppt/slides/_rels/slide223.xml.rels" ContentType="application/vnd.openxmlformats-package.relationships+xml"/>
  <Override PartName="/ppt/slides/_rels/slide208.xml.rels" ContentType="application/vnd.openxmlformats-package.relationships+xml"/>
  <Override PartName="/ppt/slides/_rels/slide34.xml.rels" ContentType="application/vnd.openxmlformats-package.relationships+xml"/>
  <Override PartName="/ppt/slides/_rels/slide145.xml.rels" ContentType="application/vnd.openxmlformats-package.relationships+xml"/>
  <Override PartName="/ppt/slides/_rels/slide160.xml.rels" ContentType="application/vnd.openxmlformats-package.relationships+xml"/>
  <Override PartName="/ppt/slides/_rels/slide55.xml.rels" ContentType="application/vnd.openxmlformats-package.relationships+xml"/>
  <Override PartName="/ppt/slides/_rels/slide70.xml.rels" ContentType="application/vnd.openxmlformats-package.relationships+xml"/>
  <Override PartName="/ppt/slides/_rels/slide166.xml.rels" ContentType="application/vnd.openxmlformats-package.relationships+xml"/>
  <Override PartName="/ppt/slides/slide109.xml" ContentType="application/vnd.openxmlformats-officedocument.presentationml.slide+xml"/>
  <Override PartName="/ppt/slides/slide108.xml" ContentType="application/vnd.openxmlformats-officedocument.presentationml.slide+xml"/>
  <Override PartName="/ppt/slides/slide120.xml" ContentType="application/vnd.openxmlformats-officedocument.presentationml.slide+xml"/>
  <Override PartName="/ppt/slides/slide16.xml" ContentType="application/vnd.openxmlformats-officedocument.presentationml.slide+xml"/>
  <Override PartName="/ppt/slides/slide46.xml" ContentType="application/vnd.openxmlformats-officedocument.presentationml.slide+xml"/>
  <Override PartName="/ppt/slides/slide150.xml" ContentType="application/vnd.openxmlformats-officedocument.presentationml.slide+xml"/>
  <Override PartName="/ppt/slides/slide47.xml" ContentType="application/vnd.openxmlformats-officedocument.presentationml.slide+xml"/>
  <Override PartName="/ppt/slides/slide151.xml" ContentType="application/vnd.openxmlformats-officedocument.presentationml.slide+xml"/>
  <Override PartName="/ppt/slides/slide48.xml" ContentType="application/vnd.openxmlformats-officedocument.presentationml.slide+xml"/>
  <Override PartName="/ppt/slides/slide152.xml" ContentType="application/vnd.openxmlformats-officedocument.presentationml.slide+xml"/>
  <Override PartName="/ppt/slides/slide183.xml" ContentType="application/vnd.openxmlformats-officedocument.presentationml.slide+xml"/>
  <Override PartName="/ppt/slides/slide79.xml" ContentType="application/vnd.openxmlformats-officedocument.presentationml.slide+xml"/>
  <Override PartName="/ppt/slides/slide17.xml" ContentType="application/vnd.openxmlformats-officedocument.presentationml.slide+xml"/>
  <Override PartName="/ppt/slides/slide121.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190.xml" ContentType="application/vnd.openxmlformats-officedocument.presentationml.slide+xml"/>
  <Override PartName="/ppt/slides/slide86.xml" ContentType="application/vnd.openxmlformats-officedocument.presentationml.slide+xml"/>
  <Override PartName="/ppt/slides/slide191.xml" ContentType="application/vnd.openxmlformats-officedocument.presentationml.slide+xml"/>
  <Override PartName="/ppt/slides/slide87.xml" ContentType="application/vnd.openxmlformats-officedocument.presentationml.slide+xml"/>
  <Override PartName="/ppt/slides/slide192.xml" ContentType="application/vnd.openxmlformats-officedocument.presentationml.slide+xml"/>
  <Override PartName="/ppt/slides/slide88.xml" ContentType="application/vnd.openxmlformats-officedocument.presentationml.slide+xml"/>
  <Override PartName="/ppt/slides/slide26.xml" ContentType="application/vnd.openxmlformats-officedocument.presentationml.slide+xml"/>
  <Override PartName="/ppt/slides/slide130.xml" ContentType="application/vnd.openxmlformats-officedocument.presentationml.slide+xml"/>
  <Override PartName="/ppt/slides/slide193.xml" ContentType="application/vnd.openxmlformats-officedocument.presentationml.slide+xml"/>
  <Override PartName="/ppt/slides/slide89.xml" ContentType="application/vnd.openxmlformats-officedocument.presentationml.slide+xml"/>
  <Override PartName="/ppt/slides/slide27.xml" ContentType="application/vnd.openxmlformats-officedocument.presentationml.slide+xml"/>
  <Override PartName="/ppt/slides/slide13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xml" ContentType="application/vnd.openxmlformats-officedocument.presentationml.slide+xml"/>
  <Override PartName="/ppt/slides/slide95.xml" ContentType="application/vnd.openxmlformats-officedocument.presentationml.slide+xml"/>
  <Override PartName="/ppt/slides/slide2.xml" ContentType="application/vnd.openxmlformats-officedocument.presentationml.slide+xml"/>
  <Override PartName="/ppt/slides/slide96.xml" ContentType="application/vnd.openxmlformats-officedocument.presentationml.slide+xml"/>
  <Override PartName="/ppt/slides/slide3.xml" ContentType="application/vnd.openxmlformats-officedocument.presentationml.slide+xml"/>
  <Override PartName="/ppt/slides/slide97.xml" ContentType="application/vnd.openxmlformats-officedocument.presentationml.slide+xml"/>
  <Override PartName="/ppt/slides/slide4.xml" ContentType="application/vnd.openxmlformats-officedocument.presentationml.slide+xml"/>
  <Override PartName="/ppt/slides/slide98.xml" ContentType="application/vnd.openxmlformats-officedocument.presentationml.slide+xml"/>
  <Override PartName="/ppt/slides/slide3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99.xml" ContentType="application/vnd.openxmlformats-officedocument.presentationml.slide+xml"/>
  <Override PartName="/ppt/slides/slide37.xml" ContentType="application/vnd.openxmlformats-officedocument.presentationml.slide+xml"/>
  <Override PartName="/ppt/slides/slide141.xml" ContentType="application/vnd.openxmlformats-officedocument.presentationml.slide+xml"/>
  <Override PartName="/ppt/slides/slide196.xml" ContentType="application/vnd.openxmlformats-officedocument.presentationml.slide+xml"/>
  <Override PartName="/ppt/slides/slide102.xml" ContentType="application/vnd.openxmlformats-officedocument.presentationml.slide+xml"/>
  <Override PartName="/ppt/slides/slide197.xml" ContentType="application/vnd.openxmlformats-officedocument.presentationml.slide+xml"/>
  <Override PartName="/ppt/slides/slide103.xml" ContentType="application/vnd.openxmlformats-officedocument.presentationml.slide+xml"/>
  <Override PartName="/ppt/slides/slide198.xml" ContentType="application/vnd.openxmlformats-officedocument.presentationml.slide+xml"/>
  <Override PartName="/ppt/slides/slide104.xml" ContentType="application/vnd.openxmlformats-officedocument.presentationml.slide+xml"/>
  <Override PartName="/ppt/slides/slide19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8.xml" ContentType="application/vnd.openxmlformats-officedocument.presentationml.slide+xml"/>
  <Override PartName="/ppt/slides/slide112.xml" ContentType="application/vnd.openxmlformats-officedocument.presentationml.slide+xml"/>
  <Override PartName="/ppt/slides/slide9.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8.xml" ContentType="application/vnd.openxmlformats-officedocument.presentationml.slide+xml"/>
  <Override PartName="/ppt/slides/slide122.xml" ContentType="application/vnd.openxmlformats-officedocument.presentationml.slide+xml"/>
  <Override PartName="/ppt/slides/slide19.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28.xml" ContentType="application/vnd.openxmlformats-officedocument.presentationml.slide+xml"/>
  <Override PartName="/ppt/slides/slide132.xml" ContentType="application/vnd.openxmlformats-officedocument.presentationml.slide+xml"/>
  <Override PartName="/ppt/slides/slide29.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38.xml" ContentType="application/vnd.openxmlformats-officedocument.presentationml.slide+xml"/>
  <Override PartName="/ppt/slides/slide142.xml" ContentType="application/vnd.openxmlformats-officedocument.presentationml.slide+xml"/>
  <Override PartName="/ppt/slides/slide39.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4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59.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Lst>
  <p:sldSz cx="12192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a:t>
            </a:r>
            <a:r>
              <a:rPr b="0" lang="en-US" sz="1800" spc="-1" strike="noStrike">
                <a:solidFill>
                  <a:srgbClr val="000000"/>
                </a:solidFill>
                <a:latin typeface="Calibri"/>
              </a:rPr>
              <a:t>l</a:t>
            </a:r>
            <a:r>
              <a:rPr b="0" lang="en-US" sz="1800" spc="-1" strike="noStrike">
                <a:solidFill>
                  <a:srgbClr val="000000"/>
                </a:solidFill>
                <a:latin typeface="Calibri"/>
              </a:rPr>
              <a:t>i</a:t>
            </a:r>
            <a:r>
              <a:rPr b="0" lang="en-US" sz="1800" spc="-1" strike="noStrike">
                <a:solidFill>
                  <a:srgbClr val="000000"/>
                </a:solidFill>
                <a:latin typeface="Calibri"/>
              </a:rPr>
              <a:t>c</a:t>
            </a:r>
            <a:r>
              <a:rPr b="0" lang="en-US" sz="1800" spc="-1" strike="noStrike">
                <a:solidFill>
                  <a:srgbClr val="000000"/>
                </a:solidFill>
                <a:latin typeface="Calibri"/>
              </a:rPr>
              <a:t>k</a:t>
            </a:r>
            <a:r>
              <a:rPr b="0" lang="en-US" sz="1800" spc="-1" strike="noStrike">
                <a:solidFill>
                  <a:srgbClr val="000000"/>
                </a:solidFill>
                <a:latin typeface="Calibri"/>
              </a:rPr>
              <a:t> </a:t>
            </a:r>
            <a:r>
              <a:rPr b="0" lang="en-US" sz="1800" spc="-1" strike="noStrike">
                <a:solidFill>
                  <a:srgbClr val="000000"/>
                </a:solidFill>
                <a:latin typeface="Calibri"/>
              </a:rPr>
              <a:t>t</a:t>
            </a:r>
            <a:r>
              <a:rPr b="0" lang="en-US" sz="1800" spc="-1" strike="noStrike">
                <a:solidFill>
                  <a:srgbClr val="000000"/>
                </a:solidFill>
                <a:latin typeface="Calibri"/>
              </a:rPr>
              <a:t>o</a:t>
            </a:r>
            <a:r>
              <a:rPr b="0" lang="en-US" sz="1800" spc="-1" strike="noStrike">
                <a:solidFill>
                  <a:srgbClr val="000000"/>
                </a:solidFill>
                <a:latin typeface="Calibri"/>
              </a:rPr>
              <a:t> </a:t>
            </a:r>
            <a:r>
              <a:rPr b="0" lang="en-US" sz="1800" spc="-1" strike="noStrike">
                <a:solidFill>
                  <a:srgbClr val="000000"/>
                </a:solidFill>
                <a:latin typeface="Calibri"/>
              </a:rPr>
              <a:t>m</a:t>
            </a:r>
            <a:r>
              <a:rPr b="0" lang="en-US" sz="1800" spc="-1" strike="noStrike">
                <a:solidFill>
                  <a:srgbClr val="000000"/>
                </a:solidFill>
                <a:latin typeface="Calibri"/>
              </a:rPr>
              <a:t>o</a:t>
            </a:r>
            <a:r>
              <a:rPr b="0" lang="en-US" sz="1800" spc="-1" strike="noStrike">
                <a:solidFill>
                  <a:srgbClr val="000000"/>
                </a:solidFill>
                <a:latin typeface="Calibri"/>
              </a:rPr>
              <a:t>v</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t</a:t>
            </a:r>
            <a:r>
              <a:rPr b="0" lang="en-US" sz="1800" spc="-1" strike="noStrike">
                <a:solidFill>
                  <a:srgbClr val="000000"/>
                </a:solidFill>
                <a:latin typeface="Calibri"/>
              </a:rPr>
              <a:t>h</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l</a:t>
            </a:r>
            <a:r>
              <a:rPr b="0" lang="en-US" sz="1800" spc="-1" strike="noStrike">
                <a:solidFill>
                  <a:srgbClr val="000000"/>
                </a:solidFill>
                <a:latin typeface="Calibri"/>
              </a:rPr>
              <a:t>i</a:t>
            </a:r>
            <a:r>
              <a:rPr b="0" lang="en-US" sz="1800" spc="-1" strike="noStrike">
                <a:solidFill>
                  <a:srgbClr val="000000"/>
                </a:solidFill>
                <a:latin typeface="Calibri"/>
              </a:rPr>
              <a:t>d</a:t>
            </a:r>
            <a:r>
              <a:rPr b="0" lang="en-US" sz="1800" spc="-1" strike="noStrike">
                <a:solidFill>
                  <a:srgbClr val="000000"/>
                </a:solidFill>
                <a:latin typeface="Calibri"/>
              </a:rPr>
              <a:t>e</a:t>
            </a:r>
            <a:endParaRPr b="0" lang="en-US" sz="1800" spc="-1" strike="noStrike">
              <a:solidFill>
                <a:srgbClr val="000000"/>
              </a:solidFill>
              <a:latin typeface="Calibri"/>
            </a:endParaRPr>
          </a:p>
        </p:txBody>
      </p:sp>
      <p:sp>
        <p:nvSpPr>
          <p:cNvPr id="226"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227"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 </a:t>
            </a:r>
            <a:endParaRPr b="0" lang="en-IN" sz="1400" spc="-1" strike="noStrike">
              <a:latin typeface="Times New Roman"/>
            </a:endParaRPr>
          </a:p>
        </p:txBody>
      </p:sp>
      <p:sp>
        <p:nvSpPr>
          <p:cNvPr id="228"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 </a:t>
            </a:r>
            <a:endParaRPr b="0" lang="en-IN" sz="1400" spc="-1" strike="noStrike">
              <a:latin typeface="Times New Roman"/>
            </a:endParaRPr>
          </a:p>
        </p:txBody>
      </p:sp>
      <p:sp>
        <p:nvSpPr>
          <p:cNvPr id="229"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 </a:t>
            </a:r>
            <a:endParaRPr b="0" lang="en-IN" sz="1400" spc="-1" strike="noStrike">
              <a:latin typeface="Times New Roman"/>
            </a:endParaRPr>
          </a:p>
        </p:txBody>
      </p:sp>
      <p:sp>
        <p:nvSpPr>
          <p:cNvPr id="230" name="PlaceHolder 6"/>
          <p:cNvSpPr>
            <a:spLocks noGrp="1"/>
          </p:cNvSpPr>
          <p:nvPr>
            <p:ph type="sldNum"/>
          </p:nvPr>
        </p:nvSpPr>
        <p:spPr>
          <a:xfrm>
            <a:off x="4278960" y="10157400"/>
            <a:ext cx="3280680" cy="534240"/>
          </a:xfrm>
          <a:prstGeom prst="rect">
            <a:avLst/>
          </a:prstGeom>
        </p:spPr>
        <p:txBody>
          <a:bodyPr lIns="0" rIns="0" tIns="0" bIns="0" anchor="b"/>
          <a:p>
            <a:pPr algn="r"/>
            <a:fld id="{54AC177E-4F67-4CD7-9D65-7C6A7DE3F6AB}" type="slidenum">
              <a:rPr b="0" lang="en-IN" sz="1400" spc="-1" strike="noStrike">
                <a:latin typeface="Times New Roman"/>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7" name="PlaceHolder 1"/>
          <p:cNvSpPr>
            <a:spLocks noGrp="1"/>
          </p:cNvSpPr>
          <p:nvPr>
            <p:ph type="sldImg"/>
          </p:nvPr>
        </p:nvSpPr>
        <p:spPr>
          <a:xfrm>
            <a:off x="777960" y="1200240"/>
            <a:ext cx="5758920" cy="3239640"/>
          </a:xfrm>
          <a:prstGeom prst="rect">
            <a:avLst/>
          </a:prstGeom>
        </p:spPr>
      </p:sp>
      <p:sp>
        <p:nvSpPr>
          <p:cNvPr id="2568"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69"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C3835481-B36E-4E60-906D-459F66CF7B25}"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0" name="PlaceHolder 1"/>
          <p:cNvSpPr>
            <a:spLocks noGrp="1"/>
          </p:cNvSpPr>
          <p:nvPr>
            <p:ph type="sldImg"/>
          </p:nvPr>
        </p:nvSpPr>
        <p:spPr>
          <a:xfrm>
            <a:off x="777960" y="1200240"/>
            <a:ext cx="5758920" cy="3239640"/>
          </a:xfrm>
          <a:prstGeom prst="rect">
            <a:avLst/>
          </a:prstGeom>
        </p:spPr>
      </p:sp>
      <p:sp>
        <p:nvSpPr>
          <p:cNvPr id="2501"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02"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F9EB3ABA-6BED-4F6D-A402-F5CE6205067B}"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0" name="PlaceHolder 1"/>
          <p:cNvSpPr>
            <a:spLocks noGrp="1"/>
          </p:cNvSpPr>
          <p:nvPr>
            <p:ph type="sldImg"/>
          </p:nvPr>
        </p:nvSpPr>
        <p:spPr>
          <a:xfrm>
            <a:off x="777960" y="1200240"/>
            <a:ext cx="5758920" cy="3239640"/>
          </a:xfrm>
          <a:prstGeom prst="rect">
            <a:avLst/>
          </a:prstGeom>
        </p:spPr>
      </p:sp>
      <p:sp>
        <p:nvSpPr>
          <p:cNvPr id="2571"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72"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75F1F00A-D39D-4048-AF39-8EE1D68EC003}" type="slidenum">
              <a:rPr b="0" lang="en-IN" sz="1300" spc="-1" strike="noStrike">
                <a:latin typeface="Times New Roman"/>
              </a:rPr>
              <a:t>1</a:t>
            </a:fld>
            <a:endParaRPr b="0" lang="en-IN" sz="13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3" name="PlaceHolder 1"/>
          <p:cNvSpPr>
            <a:spLocks noGrp="1"/>
          </p:cNvSpPr>
          <p:nvPr>
            <p:ph type="sldImg"/>
          </p:nvPr>
        </p:nvSpPr>
        <p:spPr>
          <a:xfrm>
            <a:off x="777960" y="1200240"/>
            <a:ext cx="5758920" cy="3239640"/>
          </a:xfrm>
          <a:prstGeom prst="rect">
            <a:avLst/>
          </a:prstGeom>
        </p:spPr>
      </p:sp>
      <p:sp>
        <p:nvSpPr>
          <p:cNvPr id="2504"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05"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E6713959-945B-473E-A567-5FED38574316}"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6" name="PlaceHolder 1"/>
          <p:cNvSpPr>
            <a:spLocks noGrp="1"/>
          </p:cNvSpPr>
          <p:nvPr>
            <p:ph type="sldImg"/>
          </p:nvPr>
        </p:nvSpPr>
        <p:spPr>
          <a:xfrm>
            <a:off x="777960" y="1200240"/>
            <a:ext cx="5758920" cy="3239640"/>
          </a:xfrm>
          <a:prstGeom prst="rect">
            <a:avLst/>
          </a:prstGeom>
        </p:spPr>
      </p:sp>
      <p:sp>
        <p:nvSpPr>
          <p:cNvPr id="2507"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08"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0DA85212-82DB-403D-93F4-6518DB9F59D1}"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9" name="PlaceHolder 1"/>
          <p:cNvSpPr>
            <a:spLocks noGrp="1"/>
          </p:cNvSpPr>
          <p:nvPr>
            <p:ph type="sldImg"/>
          </p:nvPr>
        </p:nvSpPr>
        <p:spPr>
          <a:xfrm>
            <a:off x="777960" y="1200240"/>
            <a:ext cx="5758920" cy="3239640"/>
          </a:xfrm>
          <a:prstGeom prst="rect">
            <a:avLst/>
          </a:prstGeom>
        </p:spPr>
      </p:sp>
      <p:sp>
        <p:nvSpPr>
          <p:cNvPr id="2510"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2000" spc="-1" strike="noStrike">
                <a:latin typeface="Arial"/>
              </a:rPr>
              <a:t>https://www.youtube.com/watch?v=H2tuKiiznsY&amp;authuser=1</a:t>
            </a:r>
            <a:endParaRPr b="0" lang="en-IN" sz="2000" spc="-1" strike="noStrike">
              <a:latin typeface="Arial"/>
            </a:endParaRPr>
          </a:p>
        </p:txBody>
      </p:sp>
      <p:sp>
        <p:nvSpPr>
          <p:cNvPr id="2511"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F2D90E5C-6C18-4615-94EB-65E094ED75FE}"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3" name="PlaceHolder 1"/>
          <p:cNvSpPr>
            <a:spLocks noGrp="1"/>
          </p:cNvSpPr>
          <p:nvPr>
            <p:ph type="body"/>
          </p:nvPr>
        </p:nvSpPr>
        <p:spPr>
          <a:xfrm>
            <a:off x="685800" y="4343040"/>
            <a:ext cx="5485680" cy="4114440"/>
          </a:xfrm>
          <a:prstGeom prst="rect">
            <a:avLst/>
          </a:prstGeom>
        </p:spPr>
        <p:txBody>
          <a:bodyPr lIns="0" rIns="0" tIns="0" bIns="0"/>
          <a:p>
            <a:pPr marL="216000" indent="-216000">
              <a:lnSpc>
                <a:spcPct val="100000"/>
              </a:lnSpc>
            </a:pPr>
            <a:r>
              <a:rPr b="0" lang="en-IN" sz="2000" spc="-1" strike="noStrike">
                <a:latin typeface="Arial"/>
              </a:rPr>
              <a:t>Take example of electrical circuits</a:t>
            </a:r>
            <a:endParaRPr b="0" lang="en-IN" sz="20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4" name="PlaceHolder 1"/>
          <p:cNvSpPr>
            <a:spLocks noGrp="1"/>
          </p:cNvSpPr>
          <p:nvPr>
            <p:ph type="body"/>
          </p:nvPr>
        </p:nvSpPr>
        <p:spPr>
          <a:xfrm>
            <a:off x="685800" y="4343040"/>
            <a:ext cx="5485680" cy="4114440"/>
          </a:xfrm>
          <a:prstGeom prst="rect">
            <a:avLst/>
          </a:prstGeom>
        </p:spPr>
        <p:txBody>
          <a:bodyPr lIns="0" rIns="0" tIns="0" bIns="0"/>
          <a:p>
            <a:pPr marL="216000" indent="-216000">
              <a:lnSpc>
                <a:spcPct val="100000"/>
              </a:lnSpc>
            </a:pPr>
            <a:r>
              <a:rPr b="0" lang="en-IN" sz="2000" spc="-1" strike="noStrike">
                <a:latin typeface="Arial"/>
              </a:rPr>
              <a:t>Take example of electrical circuits</a:t>
            </a:r>
            <a:endParaRPr b="0" lang="en-IN" sz="20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5" name="PlaceHolder 1"/>
          <p:cNvSpPr>
            <a:spLocks noGrp="1"/>
          </p:cNvSpPr>
          <p:nvPr>
            <p:ph type="sldImg"/>
          </p:nvPr>
        </p:nvSpPr>
        <p:spPr>
          <a:xfrm>
            <a:off x="777960" y="1200240"/>
            <a:ext cx="5758920" cy="3239640"/>
          </a:xfrm>
          <a:prstGeom prst="rect">
            <a:avLst/>
          </a:prstGeom>
        </p:spPr>
      </p:sp>
      <p:sp>
        <p:nvSpPr>
          <p:cNvPr id="2576" name="PlaceHolder 2"/>
          <p:cNvSpPr>
            <a:spLocks noGrp="1"/>
          </p:cNvSpPr>
          <p:nvPr>
            <p:ph type="body"/>
          </p:nvPr>
        </p:nvSpPr>
        <p:spPr>
          <a:xfrm>
            <a:off x="731520" y="4620600"/>
            <a:ext cx="5851800" cy="3780000"/>
          </a:xfrm>
          <a:prstGeom prst="rect">
            <a:avLst/>
          </a:prstGeom>
        </p:spPr>
        <p:txBody>
          <a:bodyPr lIns="96840" rIns="96840" tIns="48240" bIns="48240"/>
          <a:p>
            <a:pPr>
              <a:lnSpc>
                <a:spcPct val="100000"/>
              </a:lnSpc>
              <a:spcBef>
                <a:spcPts val="360"/>
              </a:spcBef>
            </a:pPr>
            <a:r>
              <a:rPr b="0" lang="en-IN" sz="2000" spc="-1" strike="noStrike">
                <a:latin typeface="Arial"/>
              </a:rPr>
              <a:t>Things are abstractions in the model</a:t>
            </a:r>
            <a:endParaRPr b="0" lang="en-IN" sz="2000" spc="-1" strike="noStrike">
              <a:latin typeface="Arial"/>
            </a:endParaRPr>
          </a:p>
          <a:p>
            <a:pPr>
              <a:lnSpc>
                <a:spcPct val="100000"/>
              </a:lnSpc>
              <a:spcBef>
                <a:spcPts val="360"/>
              </a:spcBef>
            </a:pPr>
            <a:r>
              <a:rPr b="0" lang="en-IN" sz="2000" spc="-1" strike="noStrike">
                <a:latin typeface="Arial"/>
              </a:rPr>
              <a:t>Relations deal with how these abstractions tie together</a:t>
            </a:r>
            <a:endParaRPr b="0" lang="en-IN" sz="2000" spc="-1" strike="noStrike">
              <a:latin typeface="Arial"/>
            </a:endParaRPr>
          </a:p>
          <a:p>
            <a:pPr>
              <a:lnSpc>
                <a:spcPct val="100000"/>
              </a:lnSpc>
              <a:spcBef>
                <a:spcPts val="360"/>
              </a:spcBef>
            </a:pPr>
            <a:r>
              <a:rPr b="0" lang="en-IN" sz="2000" spc="-1" strike="noStrike">
                <a:latin typeface="Arial"/>
              </a:rPr>
              <a:t>Group interesting collections of things</a:t>
            </a: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pPr>
            <a:endParaRPr b="0" lang="en-IN" sz="2000" spc="-1" strike="noStrike">
              <a:latin typeface="Arial"/>
            </a:endParaRPr>
          </a:p>
        </p:txBody>
      </p:sp>
      <p:sp>
        <p:nvSpPr>
          <p:cNvPr id="2577"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66189DC8-F0F2-4FB2-95D0-9B4BD6191A99}"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8" name="PlaceHolder 1"/>
          <p:cNvSpPr>
            <a:spLocks noGrp="1"/>
          </p:cNvSpPr>
          <p:nvPr>
            <p:ph type="sldImg"/>
          </p:nvPr>
        </p:nvSpPr>
        <p:spPr>
          <a:xfrm>
            <a:off x="777960" y="1200240"/>
            <a:ext cx="5758920" cy="3239640"/>
          </a:xfrm>
          <a:prstGeom prst="rect">
            <a:avLst/>
          </a:prstGeom>
        </p:spPr>
      </p:sp>
      <p:sp>
        <p:nvSpPr>
          <p:cNvPr id="2579" name="PlaceHolder 2"/>
          <p:cNvSpPr>
            <a:spLocks noGrp="1"/>
          </p:cNvSpPr>
          <p:nvPr>
            <p:ph type="body"/>
          </p:nvPr>
        </p:nvSpPr>
        <p:spPr>
          <a:xfrm>
            <a:off x="731520" y="4620600"/>
            <a:ext cx="5851800" cy="3780000"/>
          </a:xfrm>
          <a:prstGeom prst="rect">
            <a:avLst/>
          </a:prstGeom>
        </p:spPr>
        <p:txBody>
          <a:bodyPr lIns="96840" rIns="96840" tIns="48240" bIns="48240"/>
          <a:p>
            <a:pPr>
              <a:lnSpc>
                <a:spcPct val="100000"/>
              </a:lnSpc>
              <a:spcBef>
                <a:spcPts val="360"/>
              </a:spcBef>
            </a:pPr>
            <a:r>
              <a:rPr b="0" lang="en-IN" sz="2000" spc="-1" strike="noStrike">
                <a:latin typeface="Arial"/>
              </a:rPr>
              <a:t>Things are abstractions in the model</a:t>
            </a:r>
            <a:endParaRPr b="0" lang="en-IN" sz="2000" spc="-1" strike="noStrike">
              <a:latin typeface="Arial"/>
            </a:endParaRPr>
          </a:p>
          <a:p>
            <a:pPr>
              <a:lnSpc>
                <a:spcPct val="100000"/>
              </a:lnSpc>
              <a:spcBef>
                <a:spcPts val="360"/>
              </a:spcBef>
            </a:pPr>
            <a:r>
              <a:rPr b="0" lang="en-IN" sz="2000" spc="-1" strike="noStrike">
                <a:latin typeface="Arial"/>
              </a:rPr>
              <a:t>Relations deal with how these abstractions tie together</a:t>
            </a:r>
            <a:endParaRPr b="0" lang="en-IN" sz="2000" spc="-1" strike="noStrike">
              <a:latin typeface="Arial"/>
            </a:endParaRPr>
          </a:p>
          <a:p>
            <a:pPr>
              <a:lnSpc>
                <a:spcPct val="100000"/>
              </a:lnSpc>
              <a:spcBef>
                <a:spcPts val="360"/>
              </a:spcBef>
            </a:pPr>
            <a:r>
              <a:rPr b="0" lang="en-IN" sz="2000" spc="-1" strike="noStrike">
                <a:latin typeface="Arial"/>
              </a:rPr>
              <a:t>Group interesting collections of things</a:t>
            </a: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pPr>
            <a:endParaRPr b="0" lang="en-IN" sz="2000" spc="-1" strike="noStrike">
              <a:latin typeface="Arial"/>
            </a:endParaRPr>
          </a:p>
        </p:txBody>
      </p:sp>
      <p:sp>
        <p:nvSpPr>
          <p:cNvPr id="2580"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E50C5387-17B2-419D-B94C-ACABFB201DF8}"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1" name="PlaceHolder 1"/>
          <p:cNvSpPr>
            <a:spLocks noGrp="1"/>
          </p:cNvSpPr>
          <p:nvPr>
            <p:ph type="sldImg"/>
          </p:nvPr>
        </p:nvSpPr>
        <p:spPr>
          <a:xfrm>
            <a:off x="777960" y="1200240"/>
            <a:ext cx="5758920" cy="3239640"/>
          </a:xfrm>
          <a:prstGeom prst="rect">
            <a:avLst/>
          </a:prstGeom>
        </p:spPr>
      </p:sp>
      <p:sp>
        <p:nvSpPr>
          <p:cNvPr id="2582" name="PlaceHolder 2"/>
          <p:cNvSpPr>
            <a:spLocks noGrp="1"/>
          </p:cNvSpPr>
          <p:nvPr>
            <p:ph type="body"/>
          </p:nvPr>
        </p:nvSpPr>
        <p:spPr>
          <a:xfrm>
            <a:off x="731520" y="4620600"/>
            <a:ext cx="5851800" cy="3780000"/>
          </a:xfrm>
          <a:prstGeom prst="rect">
            <a:avLst/>
          </a:prstGeom>
        </p:spPr>
        <p:txBody>
          <a:bodyPr lIns="96840" rIns="96840" tIns="48240" bIns="48240"/>
          <a:p>
            <a:pPr>
              <a:lnSpc>
                <a:spcPct val="100000"/>
              </a:lnSpc>
              <a:spcBef>
                <a:spcPts val="360"/>
              </a:spcBef>
            </a:pPr>
            <a:r>
              <a:rPr b="0" lang="en-IN" sz="2000" spc="-1" strike="noStrike">
                <a:latin typeface="Arial"/>
              </a:rPr>
              <a:t>Things are abstractions in the model</a:t>
            </a:r>
            <a:endParaRPr b="0" lang="en-IN" sz="2000" spc="-1" strike="noStrike">
              <a:latin typeface="Arial"/>
            </a:endParaRPr>
          </a:p>
          <a:p>
            <a:pPr>
              <a:lnSpc>
                <a:spcPct val="100000"/>
              </a:lnSpc>
              <a:spcBef>
                <a:spcPts val="360"/>
              </a:spcBef>
            </a:pPr>
            <a:r>
              <a:rPr b="0" lang="en-IN" sz="2000" spc="-1" strike="noStrike">
                <a:latin typeface="Arial"/>
              </a:rPr>
              <a:t>Relations deal with how these abstractions tie together</a:t>
            </a:r>
            <a:endParaRPr b="0" lang="en-IN" sz="2000" spc="-1" strike="noStrike">
              <a:latin typeface="Arial"/>
            </a:endParaRPr>
          </a:p>
          <a:p>
            <a:pPr>
              <a:lnSpc>
                <a:spcPct val="100000"/>
              </a:lnSpc>
              <a:spcBef>
                <a:spcPts val="360"/>
              </a:spcBef>
            </a:pPr>
            <a:r>
              <a:rPr b="0" lang="en-IN" sz="2000" spc="-1" strike="noStrike">
                <a:latin typeface="Arial"/>
              </a:rPr>
              <a:t>Group interesting collections of things</a:t>
            </a: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spcBef>
                <a:spcPts val="360"/>
              </a:spcBef>
            </a:pPr>
            <a:endParaRPr b="0" lang="en-IN" sz="2000" spc="-1" strike="noStrike">
              <a:latin typeface="Arial"/>
            </a:endParaRPr>
          </a:p>
          <a:p>
            <a:pPr>
              <a:lnSpc>
                <a:spcPct val="100000"/>
              </a:lnSpc>
            </a:pPr>
            <a:endParaRPr b="0" lang="en-IN" sz="2000" spc="-1" strike="noStrike">
              <a:latin typeface="Arial"/>
            </a:endParaRPr>
          </a:p>
        </p:txBody>
      </p:sp>
      <p:sp>
        <p:nvSpPr>
          <p:cNvPr id="2583"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A24AFF34-27CA-4309-B27E-6EE3DDE66633}"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2" name="PlaceHolder 1"/>
          <p:cNvSpPr>
            <a:spLocks noGrp="1"/>
          </p:cNvSpPr>
          <p:nvPr>
            <p:ph type="sldImg"/>
          </p:nvPr>
        </p:nvSpPr>
        <p:spPr>
          <a:xfrm>
            <a:off x="777960" y="1200240"/>
            <a:ext cx="5758920" cy="3239640"/>
          </a:xfrm>
          <a:prstGeom prst="rect">
            <a:avLst/>
          </a:prstGeom>
        </p:spPr>
      </p:sp>
      <p:sp>
        <p:nvSpPr>
          <p:cNvPr id="2513"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14"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2F3266B2-F43A-4A8B-BC4D-8EEC33B5F624}"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5"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16"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B258250C-FEBB-469F-B581-D7EDA6118083}" type="slidenum">
              <a:rPr b="0" lang="en-IN" sz="1300" spc="-1" strike="noStrike">
                <a:solidFill>
                  <a:srgbClr val="000066"/>
                </a:solidFill>
                <a:latin typeface="Arial"/>
              </a:rPr>
              <a:t>1</a:t>
            </a:fld>
            <a:endParaRPr b="0" lang="en-IN" sz="1300" spc="-1" strike="noStrike">
              <a:latin typeface="Times New Roman"/>
            </a:endParaRPr>
          </a:p>
        </p:txBody>
      </p:sp>
      <p:sp>
        <p:nvSpPr>
          <p:cNvPr id="2517" name="PlaceHolder 3"/>
          <p:cNvSpPr>
            <a:spLocks noGrp="1"/>
          </p:cNvSpPr>
          <p:nvPr>
            <p:ph type="sldImg"/>
          </p:nvPr>
        </p:nvSpPr>
        <p:spPr>
          <a:xfrm>
            <a:off x="177840" y="781200"/>
            <a:ext cx="6960960" cy="3916080"/>
          </a:xfrm>
          <a:prstGeom prst="rect">
            <a:avLst/>
          </a:prstGeom>
        </p:spPr>
      </p:sp>
      <p:sp>
        <p:nvSpPr>
          <p:cNvPr id="2518" name="PlaceHolder 4"/>
          <p:cNvSpPr>
            <a:spLocks noGrp="1"/>
          </p:cNvSpPr>
          <p:nvPr>
            <p:ph type="body"/>
          </p:nvPr>
        </p:nvSpPr>
        <p:spPr>
          <a:xfrm>
            <a:off x="993600" y="4907160"/>
            <a:ext cx="5362200" cy="4701240"/>
          </a:xfrm>
          <a:prstGeom prst="rect">
            <a:avLst/>
          </a:prstGeom>
        </p:spPr>
        <p:txBody>
          <a:bodyPr lIns="96840" rIns="96840" tIns="48240" bIns="48240"/>
          <a:p>
            <a:pPr marL="216000" indent="-216000">
              <a:lnSpc>
                <a:spcPct val="100000"/>
              </a:lnSpc>
            </a:pPr>
            <a:r>
              <a:rPr b="0" lang="en-IN" sz="800" spc="-1" strike="noStrike">
                <a:latin typeface="Arial"/>
              </a:rPr>
              <a:t>This was the maiden flight of the Ariane 5.</a:t>
            </a:r>
            <a:endParaRPr b="0" lang="en-IN" sz="800" spc="-1" strike="noStrike">
              <a:latin typeface="Arial"/>
            </a:endParaRPr>
          </a:p>
          <a:p>
            <a:pPr marL="216000" indent="-216000">
              <a:lnSpc>
                <a:spcPct val="100000"/>
              </a:lnSpc>
            </a:pPr>
            <a:endParaRPr b="0" lang="en-IN" sz="800" spc="-1" strike="noStrike">
              <a:latin typeface="Arial"/>
            </a:endParaRPr>
          </a:p>
          <a:p>
            <a:pPr marL="216000" indent="-216000">
              <a:lnSpc>
                <a:spcPct val="100000"/>
              </a:lnSpc>
            </a:pPr>
            <a:r>
              <a:rPr b="0" lang="en-IN" sz="800" spc="-1" strike="noStrike">
                <a:latin typeface="Arial"/>
              </a:rPr>
              <a:t>The Inertial Reference System determines the position of the </a:t>
            </a:r>
            <a:r>
              <a:rPr b="0" lang="en-IN" sz="800" spc="-1" strike="noStrike">
                <a:latin typeface="Arial"/>
              </a:rPr>
              <a:t>rocket and its movements in space. It has its own </a:t>
            </a:r>
            <a:r>
              <a:rPr b="0" lang="en-IN" sz="800" spc="-1" strike="noStrike">
                <a:latin typeface="Arial"/>
              </a:rPr>
              <a:t>computer, which computes angles and speeds based on </a:t>
            </a:r>
            <a:r>
              <a:rPr b="0" lang="en-IN" sz="800" spc="-1" strike="noStrike">
                <a:latin typeface="Arial"/>
              </a:rPr>
              <a:t>information it gets from the ground station, lasers, etc. </a:t>
            </a:r>
            <a:r>
              <a:rPr b="0" lang="en-IN" sz="800" spc="-1" strike="noStrike">
                <a:latin typeface="Arial"/>
              </a:rPr>
              <a:t>There are 2 IRS’s, which both failed.</a:t>
            </a:r>
            <a:endParaRPr b="0" lang="en-IN" sz="8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4" name="PlaceHolder 1"/>
          <p:cNvSpPr>
            <a:spLocks noGrp="1"/>
          </p:cNvSpPr>
          <p:nvPr>
            <p:ph type="sldImg"/>
          </p:nvPr>
        </p:nvSpPr>
        <p:spPr>
          <a:xfrm>
            <a:off x="777960" y="1200240"/>
            <a:ext cx="5758920" cy="3239640"/>
          </a:xfrm>
          <a:prstGeom prst="rect">
            <a:avLst/>
          </a:prstGeom>
        </p:spPr>
      </p:sp>
      <p:sp>
        <p:nvSpPr>
          <p:cNvPr id="2585"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2000" spc="-1" strike="noStrike">
                <a:latin typeface="Arial"/>
              </a:rPr>
              <a:t>It is important to add details for an use case as graphical representation is not enough.</a:t>
            </a:r>
            <a:endParaRPr b="0" lang="en-IN" sz="2000" spc="-1" strike="noStrike">
              <a:latin typeface="Arial"/>
            </a:endParaRPr>
          </a:p>
        </p:txBody>
      </p:sp>
      <p:sp>
        <p:nvSpPr>
          <p:cNvPr id="2586"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0A6DA21C-BBB5-43FA-8971-17B5485DB98A}" type="slidenum">
              <a:rPr b="0" lang="en-IN" sz="1300" spc="-1" strike="noStrike">
                <a:latin typeface="Times New Roman"/>
              </a:rPr>
              <a:t>1</a:t>
            </a:fld>
            <a:endParaRPr b="0" lang="en-IN" sz="13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9"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20"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9E6D01EA-DD92-47C1-A377-59EE79F43089}" type="slidenum">
              <a:rPr b="0" lang="en-IN" sz="1300" spc="-1" strike="noStrike">
                <a:solidFill>
                  <a:srgbClr val="000066"/>
                </a:solidFill>
                <a:latin typeface="Arial"/>
              </a:rPr>
              <a:t>1</a:t>
            </a:fld>
            <a:endParaRPr b="0" lang="en-IN" sz="1300" spc="-1" strike="noStrike">
              <a:latin typeface="Times New Roman"/>
            </a:endParaRPr>
          </a:p>
        </p:txBody>
      </p:sp>
      <p:sp>
        <p:nvSpPr>
          <p:cNvPr id="2521" name="PlaceHolder 3"/>
          <p:cNvSpPr>
            <a:spLocks noGrp="1"/>
          </p:cNvSpPr>
          <p:nvPr>
            <p:ph type="sldImg"/>
          </p:nvPr>
        </p:nvSpPr>
        <p:spPr>
          <a:xfrm>
            <a:off x="177840" y="781200"/>
            <a:ext cx="6960960" cy="3916080"/>
          </a:xfrm>
          <a:prstGeom prst="rect">
            <a:avLst/>
          </a:prstGeom>
        </p:spPr>
      </p:sp>
      <p:sp>
        <p:nvSpPr>
          <p:cNvPr id="2522" name="PlaceHolder 4"/>
          <p:cNvSpPr>
            <a:spLocks noGrp="1"/>
          </p:cNvSpPr>
          <p:nvPr>
            <p:ph type="body"/>
          </p:nvPr>
        </p:nvSpPr>
        <p:spPr>
          <a:xfrm>
            <a:off x="976320" y="4960800"/>
            <a:ext cx="5362200" cy="4699800"/>
          </a:xfrm>
          <a:prstGeom prst="rect">
            <a:avLst/>
          </a:prstGeom>
        </p:spPr>
        <p:txBody>
          <a:bodyPr lIns="96840" rIns="96840" tIns="48240" bIns="48240"/>
          <a:p>
            <a:pPr marL="216000" indent="-216000">
              <a:lnSpc>
                <a:spcPct val="100000"/>
              </a:lnSpc>
            </a:pPr>
            <a:r>
              <a:rPr b="0" lang="en-IN" sz="1600" spc="-1" strike="noStrike">
                <a:latin typeface="Arial"/>
              </a:rPr>
              <a:t>BH - horizontal bias</a:t>
            </a:r>
            <a:endParaRPr b="0" lang="en-IN" sz="1600" spc="-1" strike="noStrike">
              <a:latin typeface="Arial"/>
            </a:endParaRPr>
          </a:p>
          <a:p>
            <a:pPr marL="216000" indent="-216000">
              <a:lnSpc>
                <a:spcPct val="100000"/>
              </a:lnSpc>
            </a:pPr>
            <a:endParaRPr b="0" lang="en-IN" sz="1600" spc="-1" strike="noStrike">
              <a:latin typeface="Arial"/>
            </a:endParaRPr>
          </a:p>
          <a:p>
            <a:pPr marL="216000" indent="-216000">
              <a:lnSpc>
                <a:spcPct val="100000"/>
              </a:lnSpc>
            </a:pPr>
            <a:r>
              <a:rPr b="0" lang="en-IN" sz="1600" spc="-1" strike="noStrike">
                <a:latin typeface="Arial"/>
              </a:rPr>
              <a:t>Not all conversions were protected, for performance reasons</a:t>
            </a:r>
            <a:endParaRPr b="0" lang="en-IN" sz="16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3"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24"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D9E7E721-BF05-4847-8720-55FBC7FADA64}" type="slidenum">
              <a:rPr b="0" lang="en-IN" sz="1300" spc="-1" strike="noStrike">
                <a:solidFill>
                  <a:srgbClr val="000066"/>
                </a:solidFill>
                <a:latin typeface="Arial"/>
              </a:rPr>
              <a:t>1</a:t>
            </a:fld>
            <a:endParaRPr b="0" lang="en-IN" sz="1300" spc="-1" strike="noStrike">
              <a:latin typeface="Times New Roman"/>
            </a:endParaRPr>
          </a:p>
        </p:txBody>
      </p:sp>
      <p:sp>
        <p:nvSpPr>
          <p:cNvPr id="2525" name="PlaceHolder 3"/>
          <p:cNvSpPr>
            <a:spLocks noGrp="1"/>
          </p:cNvSpPr>
          <p:nvPr>
            <p:ph type="sldImg"/>
          </p:nvPr>
        </p:nvSpPr>
        <p:spPr>
          <a:xfrm>
            <a:off x="177840" y="781200"/>
            <a:ext cx="6960960" cy="3916080"/>
          </a:xfrm>
          <a:prstGeom prst="rect">
            <a:avLst/>
          </a:prstGeom>
        </p:spPr>
      </p:sp>
      <p:sp>
        <p:nvSpPr>
          <p:cNvPr id="2526" name="PlaceHolder 4"/>
          <p:cNvSpPr>
            <a:spLocks noGrp="1"/>
          </p:cNvSpPr>
          <p:nvPr>
            <p:ph type="body"/>
          </p:nvPr>
        </p:nvSpPr>
        <p:spPr>
          <a:xfrm>
            <a:off x="976320" y="4960800"/>
            <a:ext cx="5362200" cy="4699800"/>
          </a:xfrm>
          <a:prstGeom prst="rect">
            <a:avLst/>
          </a:prstGeom>
        </p:spPr>
        <p:txBody>
          <a:bodyPr lIns="96840" rIns="96840" tIns="48240" bIns="48240"/>
          <a:p>
            <a:pPr marL="216000" indent="-216000">
              <a:lnSpc>
                <a:spcPct val="100000"/>
              </a:lnSpc>
            </a:pPr>
            <a:r>
              <a:rPr b="0" lang="en-IN" sz="1600" spc="-1" strike="noStrike">
                <a:latin typeface="Arial"/>
              </a:rPr>
              <a:t>In a sense, all these explanations are true</a:t>
            </a:r>
            <a:endParaRPr b="0" lang="en-IN" sz="1600" spc="-1" strike="noStrike">
              <a:latin typeface="Arial"/>
            </a:endParaRPr>
          </a:p>
          <a:p>
            <a:pPr marL="216000" indent="-216000">
              <a:lnSpc>
                <a:spcPct val="100000"/>
              </a:lnSpc>
            </a:pPr>
            <a:r>
              <a:rPr b="0" lang="en-IN" sz="1600" spc="-1" strike="noStrike">
                <a:latin typeface="Arial"/>
              </a:rPr>
              <a:t>This shows the complexity of issues, and the trade-offs involved</a:t>
            </a:r>
            <a:endParaRPr b="0" lang="en-IN" sz="1600" spc="-1" strike="noStrike">
              <a:latin typeface="Arial"/>
            </a:endParaRPr>
          </a:p>
          <a:p>
            <a:pPr marL="216000" indent="-216000">
              <a:lnSpc>
                <a:spcPct val="100000"/>
              </a:lnSpc>
            </a:pPr>
            <a:endParaRPr b="0" lang="en-IN" sz="16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7" name="PlaceHolder 1"/>
          <p:cNvSpPr>
            <a:spLocks noGrp="1"/>
          </p:cNvSpPr>
          <p:nvPr>
            <p:ph type="sldImg"/>
          </p:nvPr>
        </p:nvSpPr>
        <p:spPr>
          <a:xfrm>
            <a:off x="777960" y="1200240"/>
            <a:ext cx="5758920" cy="3239640"/>
          </a:xfrm>
          <a:prstGeom prst="rect">
            <a:avLst/>
          </a:prstGeom>
        </p:spPr>
      </p:sp>
      <p:sp>
        <p:nvSpPr>
          <p:cNvPr id="2528"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29"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C1F09C14-8260-4C78-980C-5D7ED23317D1}"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0" name="PlaceHolder 1"/>
          <p:cNvSpPr>
            <a:spLocks noGrp="1"/>
          </p:cNvSpPr>
          <p:nvPr>
            <p:ph type="sldImg"/>
          </p:nvPr>
        </p:nvSpPr>
        <p:spPr>
          <a:xfrm>
            <a:off x="777960" y="1200240"/>
            <a:ext cx="5758920" cy="3239640"/>
          </a:xfrm>
          <a:prstGeom prst="rect">
            <a:avLst/>
          </a:prstGeom>
        </p:spPr>
      </p:sp>
      <p:sp>
        <p:nvSpPr>
          <p:cNvPr id="2531"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1300" spc="-1" strike="noStrike">
                <a:solidFill>
                  <a:srgbClr val="000000"/>
                </a:solidFill>
                <a:latin typeface="+mn-lt"/>
                <a:ea typeface="+mn-ea"/>
              </a:rPr>
              <a:t>Functionality Localizability Usability Reliability Performance Supportability</a:t>
            </a:r>
            <a:endParaRPr b="0" lang="en-IN" sz="1300" spc="-1" strike="noStrike">
              <a:latin typeface="Arial"/>
            </a:endParaRPr>
          </a:p>
          <a:p>
            <a:pPr marL="216000" indent="-216000">
              <a:lnSpc>
                <a:spcPct val="100000"/>
              </a:lnSpc>
            </a:pPr>
            <a:endParaRPr b="0" lang="en-IN" sz="1300" spc="-1" strike="noStrike">
              <a:latin typeface="Arial"/>
            </a:endParaRPr>
          </a:p>
          <a:p>
            <a:pPr marL="362520" indent="-216000">
              <a:lnSpc>
                <a:spcPct val="130000"/>
              </a:lnSpc>
            </a:pPr>
            <a:r>
              <a:rPr b="1" lang="en-IN" sz="2100" spc="-1" strike="noStrike">
                <a:solidFill>
                  <a:srgbClr val="000000"/>
                </a:solidFill>
                <a:latin typeface="+mn-lt"/>
                <a:ea typeface="+mn-ea"/>
              </a:rPr>
              <a:t>Questions on relevance of software engineering practice</a:t>
            </a:r>
            <a:endParaRPr b="0" lang="en-IN" sz="2100" spc="-1" strike="noStrike">
              <a:latin typeface="Arial"/>
            </a:endParaRPr>
          </a:p>
          <a:p>
            <a:pPr marL="342360" indent="-342000">
              <a:lnSpc>
                <a:spcPct val="130000"/>
              </a:lnSpc>
            </a:pPr>
            <a:r>
              <a:rPr b="0" lang="en-IN" sz="1500" spc="-1" strike="noStrike">
                <a:solidFill>
                  <a:srgbClr val="564b3c"/>
                </a:solidFill>
                <a:latin typeface="+mn-lt"/>
                <a:ea typeface="+mn-ea"/>
              </a:rPr>
              <a:t>	</a:t>
            </a:r>
            <a:r>
              <a:rPr b="0" lang="en-IN" sz="1900" spc="-1" strike="noStrike">
                <a:solidFill>
                  <a:srgbClr val="564b3c"/>
                </a:solidFill>
                <a:latin typeface="+mn-lt"/>
                <a:ea typeface="+mn-ea"/>
              </a:rPr>
              <a:t>Increasing Open Source Movement leading to questions on some of the engineering processes</a:t>
            </a:r>
            <a:endParaRPr b="0" lang="en-IN" sz="1900" spc="-1" strike="noStrike">
              <a:latin typeface="Arial"/>
            </a:endParaRPr>
          </a:p>
          <a:p>
            <a:pPr marL="342360" indent="-342000">
              <a:lnSpc>
                <a:spcPct val="100000"/>
              </a:lnSpc>
            </a:pPr>
            <a:endParaRPr b="0" lang="en-IN" sz="1900" spc="-1" strike="noStrike">
              <a:latin typeface="Arial"/>
            </a:endParaRPr>
          </a:p>
        </p:txBody>
      </p:sp>
      <p:sp>
        <p:nvSpPr>
          <p:cNvPr id="2532"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84B85FE2-882B-4CD6-B5EC-31B280A44E14}"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7" name="PlaceHolder 1"/>
          <p:cNvSpPr>
            <a:spLocks noGrp="1"/>
          </p:cNvSpPr>
          <p:nvPr>
            <p:ph type="sldImg"/>
          </p:nvPr>
        </p:nvSpPr>
        <p:spPr>
          <a:xfrm>
            <a:off x="777960" y="1200240"/>
            <a:ext cx="5758920" cy="3239640"/>
          </a:xfrm>
          <a:prstGeom prst="rect">
            <a:avLst/>
          </a:prstGeom>
        </p:spPr>
      </p:sp>
      <p:sp>
        <p:nvSpPr>
          <p:cNvPr id="2588"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89"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3A9E58A9-832D-49BD-8987-826E29D4718B}" type="slidenum">
              <a:rPr b="0" lang="en-IN" sz="1300" spc="-1" strike="noStrike">
                <a:latin typeface="Times New Roman"/>
              </a:rPr>
              <a:t>1</a:t>
            </a:fld>
            <a:endParaRPr b="0" lang="en-IN" sz="13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3"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34"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46046199-DED4-4E9E-B4D4-798D153CE5BB}" type="slidenum">
              <a:rPr b="0" lang="en-IN" sz="1300" spc="-1" strike="noStrike">
                <a:solidFill>
                  <a:srgbClr val="000066"/>
                </a:solidFill>
                <a:latin typeface="Arial"/>
              </a:rPr>
              <a:t>1</a:t>
            </a:fld>
            <a:endParaRPr b="0" lang="en-IN" sz="1300" spc="-1" strike="noStrike">
              <a:latin typeface="Times New Roman"/>
            </a:endParaRPr>
          </a:p>
        </p:txBody>
      </p:sp>
      <p:sp>
        <p:nvSpPr>
          <p:cNvPr id="2535" name="PlaceHolder 3"/>
          <p:cNvSpPr>
            <a:spLocks noGrp="1"/>
          </p:cNvSpPr>
          <p:nvPr>
            <p:ph type="sldImg"/>
          </p:nvPr>
        </p:nvSpPr>
        <p:spPr>
          <a:xfrm>
            <a:off x="177840" y="781200"/>
            <a:ext cx="6960960" cy="3916080"/>
          </a:xfrm>
          <a:prstGeom prst="rect">
            <a:avLst/>
          </a:prstGeom>
        </p:spPr>
      </p:sp>
      <p:sp>
        <p:nvSpPr>
          <p:cNvPr id="2536" name="PlaceHolder 4"/>
          <p:cNvSpPr>
            <a:spLocks noGrp="1"/>
          </p:cNvSpPr>
          <p:nvPr>
            <p:ph type="body"/>
          </p:nvPr>
        </p:nvSpPr>
        <p:spPr>
          <a:xfrm>
            <a:off x="976320" y="4960800"/>
            <a:ext cx="5362200" cy="4699800"/>
          </a:xfrm>
          <a:prstGeom prst="rect">
            <a:avLst/>
          </a:prstGeom>
        </p:spPr>
        <p:txBody>
          <a:bodyPr lIns="96840" rIns="96840" tIns="48240" bIns="48240"/>
          <a:p>
            <a:pPr marL="216000" indent="-216000">
              <a:lnSpc>
                <a:spcPct val="100000"/>
              </a:lnSpc>
            </a:pPr>
            <a:r>
              <a:rPr b="0" lang="en-IN" sz="1600" spc="-1" strike="noStrike">
                <a:latin typeface="Arial"/>
              </a:rPr>
              <a:t>- Space Shuttle software: 40 million lines of code</a:t>
            </a:r>
            <a:endParaRPr b="0" lang="en-IN" sz="1600" spc="-1" strike="noStrike">
              <a:latin typeface="Arial"/>
            </a:endParaRPr>
          </a:p>
          <a:p>
            <a:pPr marL="216000" indent="-216000">
              <a:lnSpc>
                <a:spcPct val="100000"/>
              </a:lnSpc>
            </a:pPr>
            <a:r>
              <a:rPr b="0" lang="en-IN" sz="1600" spc="-1" strike="noStrike">
                <a:latin typeface="Arial"/>
              </a:rPr>
              <a:t>- complexity often is not “mathematical” complexity, but caused by the myriad of details to be handled</a:t>
            </a:r>
            <a:endParaRPr b="0" lang="en-IN" sz="1600" spc="-1" strike="noStrike">
              <a:latin typeface="Arial"/>
            </a:endParaRPr>
          </a:p>
          <a:p>
            <a:pPr marL="216000" indent="-216000">
              <a:lnSpc>
                <a:spcPct val="100000"/>
              </a:lnSpc>
            </a:pPr>
            <a:r>
              <a:rPr b="0" lang="en-IN" sz="1600" spc="-1" strike="noStrike">
                <a:latin typeface="Arial"/>
              </a:rPr>
              <a:t>- reality changes, so the software has to change as well (e.g. salary administration and changing tax regulations)</a:t>
            </a:r>
            <a:endParaRPr b="0" lang="en-IN" sz="1600" spc="-1" strike="noStrike">
              <a:latin typeface="Arial"/>
            </a:endParaRPr>
          </a:p>
          <a:p>
            <a:pPr marL="216000" indent="-216000">
              <a:lnSpc>
                <a:spcPct val="100000"/>
              </a:lnSpc>
            </a:pPr>
            <a:r>
              <a:rPr b="0" lang="en-IN" sz="1600" spc="-1" strike="noStrike">
                <a:latin typeface="Arial"/>
              </a:rPr>
              <a:t>- software costs a tremendous amount of money (it is very labor intensive)</a:t>
            </a:r>
            <a:endParaRPr b="0" lang="en-IN" sz="1600" spc="-1" strike="noStrike">
              <a:latin typeface="Arial"/>
            </a:endParaRPr>
          </a:p>
          <a:p>
            <a:pPr marL="216000" indent="-216000">
              <a:lnSpc>
                <a:spcPct val="100000"/>
              </a:lnSpc>
            </a:pPr>
            <a:r>
              <a:rPr b="0" lang="en-IN" sz="1600" spc="-1" strike="noStrike">
                <a:latin typeface="Arial"/>
              </a:rPr>
              <a:t>- OS 360 cost 5000 person years (so you need rules and regulations - hence process models)</a:t>
            </a:r>
            <a:endParaRPr b="0" lang="en-IN" sz="1600" spc="-1" strike="noStrike">
              <a:latin typeface="Arial"/>
            </a:endParaRPr>
          </a:p>
          <a:p>
            <a:pPr marL="216000" indent="-216000">
              <a:lnSpc>
                <a:spcPct val="100000"/>
              </a:lnSpc>
            </a:pPr>
            <a:r>
              <a:rPr b="0" lang="en-IN" sz="1600" spc="-1" strike="noStrike">
                <a:latin typeface="Arial"/>
              </a:rPr>
              <a:t>- so user involvement</a:t>
            </a:r>
            <a:endParaRPr b="0" lang="en-IN" sz="1600" spc="-1" strike="noStrike">
              <a:latin typeface="Arial"/>
            </a:endParaRPr>
          </a:p>
          <a:p>
            <a:pPr marL="216000" indent="-216000">
              <a:lnSpc>
                <a:spcPct val="100000"/>
              </a:lnSpc>
            </a:pPr>
            <a:r>
              <a:rPr b="0" lang="en-IN" sz="1600" spc="-1" strike="noStrike">
                <a:latin typeface="Arial"/>
              </a:rPr>
              <a:t>- software engineers tend to have little knowledge of the application domain</a:t>
            </a:r>
            <a:endParaRPr b="0" lang="en-IN" sz="16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38"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62C251D5-8B6D-409D-9309-BA65BA4FF967}" type="slidenum">
              <a:rPr b="0" lang="en-IN" sz="1300" spc="-1" strike="noStrike">
                <a:solidFill>
                  <a:srgbClr val="000066"/>
                </a:solidFill>
                <a:latin typeface="Arial"/>
              </a:rPr>
              <a:t>1</a:t>
            </a:fld>
            <a:endParaRPr b="0" lang="en-IN" sz="1300" spc="-1" strike="noStrike">
              <a:latin typeface="Times New Roman"/>
            </a:endParaRPr>
          </a:p>
        </p:txBody>
      </p:sp>
      <p:sp>
        <p:nvSpPr>
          <p:cNvPr id="2539" name="PlaceHolder 3"/>
          <p:cNvSpPr>
            <a:spLocks noGrp="1"/>
          </p:cNvSpPr>
          <p:nvPr>
            <p:ph type="sldImg"/>
          </p:nvPr>
        </p:nvSpPr>
        <p:spPr>
          <a:xfrm>
            <a:off x="177840" y="781200"/>
            <a:ext cx="6960960" cy="3916080"/>
          </a:xfrm>
          <a:prstGeom prst="rect">
            <a:avLst/>
          </a:prstGeom>
        </p:spPr>
      </p:sp>
      <p:sp>
        <p:nvSpPr>
          <p:cNvPr id="2540" name="PlaceHolder 4"/>
          <p:cNvSpPr>
            <a:spLocks noGrp="1"/>
          </p:cNvSpPr>
          <p:nvPr>
            <p:ph type="body"/>
          </p:nvPr>
        </p:nvSpPr>
        <p:spPr>
          <a:xfrm>
            <a:off x="976320" y="4960800"/>
            <a:ext cx="5362200" cy="4699800"/>
          </a:xfrm>
          <a:prstGeom prst="rect">
            <a:avLst/>
          </a:prstGeom>
        </p:spPr>
        <p:txBody>
          <a:bodyPr lIns="96840" rIns="96840" tIns="48240" bIns="48240"/>
          <a:p>
            <a:endParaRPr b="0" lang="en-IN"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1"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a:t>
            </a:r>
            <a:r>
              <a:rPr b="0" lang="en-IN" sz="1300" spc="-1" strike="noStrike">
                <a:solidFill>
                  <a:srgbClr val="000066"/>
                </a:solidFill>
                <a:latin typeface="Arial"/>
              </a:rPr>
              <a:t>Hans van Vliet</a:t>
            </a:r>
            <a:endParaRPr b="0" lang="en-IN" sz="1300" spc="-1" strike="noStrike">
              <a:latin typeface="Times New Roman"/>
            </a:endParaRPr>
          </a:p>
        </p:txBody>
      </p:sp>
      <p:sp>
        <p:nvSpPr>
          <p:cNvPr id="2542"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FEC3A9FC-A499-4D7F-B198-7612F2461B87}" type="slidenum">
              <a:rPr b="0" lang="en-IN" sz="1300" spc="-1" strike="noStrike">
                <a:solidFill>
                  <a:srgbClr val="000066"/>
                </a:solidFill>
                <a:latin typeface="Arial"/>
              </a:rPr>
              <a:t>1</a:t>
            </a:fld>
            <a:endParaRPr b="0" lang="en-IN" sz="1300" spc="-1" strike="noStrike">
              <a:latin typeface="Times New Roman"/>
            </a:endParaRPr>
          </a:p>
        </p:txBody>
      </p:sp>
      <p:sp>
        <p:nvSpPr>
          <p:cNvPr id="2543" name="PlaceHolder 3"/>
          <p:cNvSpPr>
            <a:spLocks noGrp="1"/>
          </p:cNvSpPr>
          <p:nvPr>
            <p:ph type="sldImg"/>
          </p:nvPr>
        </p:nvSpPr>
        <p:spPr>
          <a:xfrm>
            <a:off x="177840" y="781200"/>
            <a:ext cx="6960960" cy="3916080"/>
          </a:xfrm>
          <a:prstGeom prst="rect">
            <a:avLst/>
          </a:prstGeom>
        </p:spPr>
      </p:sp>
      <p:sp>
        <p:nvSpPr>
          <p:cNvPr id="2544" name="PlaceHolder 4"/>
          <p:cNvSpPr>
            <a:spLocks noGrp="1"/>
          </p:cNvSpPr>
          <p:nvPr>
            <p:ph type="body"/>
          </p:nvPr>
        </p:nvSpPr>
        <p:spPr>
          <a:xfrm>
            <a:off x="976320" y="4960800"/>
            <a:ext cx="5362200" cy="4699800"/>
          </a:xfrm>
          <a:prstGeom prst="rect">
            <a:avLst/>
          </a:prstGeom>
        </p:spPr>
        <p:txBody>
          <a:bodyPr lIns="96840" rIns="96840" tIns="48240" bIns="48240"/>
          <a:p>
            <a:endParaRPr b="0" lang="en-IN"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5" name="TextShape 1"/>
          <p:cNvSpPr txBox="1"/>
          <p:nvPr/>
        </p:nvSpPr>
        <p:spPr>
          <a:xfrm>
            <a:off x="0" y="9119520"/>
            <a:ext cx="3169440" cy="481320"/>
          </a:xfrm>
          <a:prstGeom prst="rect">
            <a:avLst/>
          </a:prstGeom>
          <a:noFill/>
          <a:ln>
            <a:noFill/>
          </a:ln>
        </p:spPr>
        <p:txBody>
          <a:bodyPr lIns="96840" rIns="96840" tIns="48240" bIns="48240" anchor="b"/>
          <a:p>
            <a:pPr>
              <a:lnSpc>
                <a:spcPct val="100000"/>
              </a:lnSpc>
            </a:pPr>
            <a:r>
              <a:rPr b="0" lang="en-IN" sz="1300" spc="-1" strike="noStrike">
                <a:solidFill>
                  <a:srgbClr val="000066"/>
                </a:solidFill>
                <a:latin typeface="Arial"/>
              </a:rPr>
              <a:t>© SE, Introduction, Hans van Vliet</a:t>
            </a:r>
            <a:endParaRPr b="0" lang="en-IN" sz="1300" spc="-1" strike="noStrike">
              <a:latin typeface="Times New Roman"/>
            </a:endParaRPr>
          </a:p>
        </p:txBody>
      </p:sp>
      <p:sp>
        <p:nvSpPr>
          <p:cNvPr id="2546" name="TextShape 2"/>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3A637D3D-23BA-46DF-AB19-A35AE806753F}" type="slidenum">
              <a:rPr b="0" lang="en-IN" sz="1300" spc="-1" strike="noStrike">
                <a:solidFill>
                  <a:srgbClr val="000066"/>
                </a:solidFill>
                <a:latin typeface="Arial"/>
              </a:rPr>
              <a:t>1</a:t>
            </a:fld>
            <a:endParaRPr b="0" lang="en-IN" sz="1300" spc="-1" strike="noStrike">
              <a:latin typeface="Times New Roman"/>
            </a:endParaRPr>
          </a:p>
        </p:txBody>
      </p:sp>
      <p:sp>
        <p:nvSpPr>
          <p:cNvPr id="2547" name="PlaceHolder 3"/>
          <p:cNvSpPr>
            <a:spLocks noGrp="1"/>
          </p:cNvSpPr>
          <p:nvPr>
            <p:ph type="sldImg"/>
          </p:nvPr>
        </p:nvSpPr>
        <p:spPr>
          <a:xfrm>
            <a:off x="177840" y="781200"/>
            <a:ext cx="6960960" cy="3916080"/>
          </a:xfrm>
          <a:prstGeom prst="rect">
            <a:avLst/>
          </a:prstGeom>
        </p:spPr>
      </p:sp>
      <p:sp>
        <p:nvSpPr>
          <p:cNvPr id="2548" name="PlaceHolder 4"/>
          <p:cNvSpPr>
            <a:spLocks noGrp="1"/>
          </p:cNvSpPr>
          <p:nvPr>
            <p:ph type="body"/>
          </p:nvPr>
        </p:nvSpPr>
        <p:spPr>
          <a:xfrm>
            <a:off x="976320" y="4960800"/>
            <a:ext cx="5362200" cy="4699800"/>
          </a:xfrm>
          <a:prstGeom prst="rect">
            <a:avLst/>
          </a:prstGeom>
        </p:spPr>
        <p:txBody>
          <a:bodyPr lIns="96840" rIns="96840" tIns="48240" bIns="48240"/>
          <a:p>
            <a:endParaRPr b="0" lang="en-IN"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9" name="PlaceHolder 1"/>
          <p:cNvSpPr>
            <a:spLocks noGrp="1"/>
          </p:cNvSpPr>
          <p:nvPr>
            <p:ph type="sldImg"/>
          </p:nvPr>
        </p:nvSpPr>
        <p:spPr>
          <a:xfrm>
            <a:off x="777960" y="1200240"/>
            <a:ext cx="5758920" cy="3239640"/>
          </a:xfrm>
          <a:prstGeom prst="rect">
            <a:avLst/>
          </a:prstGeom>
        </p:spPr>
      </p:sp>
      <p:sp>
        <p:nvSpPr>
          <p:cNvPr id="2550"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1300" spc="-1" strike="noStrike">
                <a:latin typeface="Arial"/>
              </a:rPr>
              <a:t>Create a Budget for Building Your Home. ...</a:t>
            </a:r>
            <a:endParaRPr b="0" lang="en-IN" sz="1300" spc="-1" strike="noStrike">
              <a:latin typeface="Arial"/>
            </a:endParaRPr>
          </a:p>
          <a:p>
            <a:pPr marL="216000" indent="-216000">
              <a:lnSpc>
                <a:spcPct val="100000"/>
              </a:lnSpc>
            </a:pPr>
            <a:r>
              <a:rPr b="0" lang="en-IN" sz="1300" spc="-1" strike="noStrike">
                <a:latin typeface="Arial"/>
              </a:rPr>
              <a:t>Buy Some Land. ...</a:t>
            </a:r>
            <a:endParaRPr b="0" lang="en-IN" sz="1300" spc="-1" strike="noStrike">
              <a:latin typeface="Arial"/>
            </a:endParaRPr>
          </a:p>
          <a:p>
            <a:pPr marL="216000" indent="-216000">
              <a:lnSpc>
                <a:spcPct val="100000"/>
              </a:lnSpc>
            </a:pPr>
            <a:r>
              <a:rPr b="0" lang="en-IN" sz="1300" spc="-1" strike="noStrike">
                <a:latin typeface="Arial"/>
              </a:rPr>
              <a:t>Plan Your Home's Layout. ...</a:t>
            </a:r>
            <a:endParaRPr b="0" lang="en-IN" sz="1300" spc="-1" strike="noStrike">
              <a:latin typeface="Arial"/>
            </a:endParaRPr>
          </a:p>
          <a:p>
            <a:pPr marL="216000" indent="-216000">
              <a:lnSpc>
                <a:spcPct val="100000"/>
              </a:lnSpc>
            </a:pPr>
            <a:r>
              <a:rPr b="0" lang="en-IN" sz="1300" spc="-1" strike="noStrike">
                <a:latin typeface="Arial"/>
              </a:rPr>
              <a:t>Find a Builder and an Architect. ...</a:t>
            </a:r>
            <a:endParaRPr b="0" lang="en-IN" sz="1300" spc="-1" strike="noStrike">
              <a:latin typeface="Arial"/>
            </a:endParaRPr>
          </a:p>
          <a:p>
            <a:pPr marL="216000" indent="-216000">
              <a:lnSpc>
                <a:spcPct val="100000"/>
              </a:lnSpc>
            </a:pPr>
            <a:r>
              <a:rPr b="0" lang="en-IN" sz="2000" spc="-1" strike="noStrike">
                <a:latin typeface="Arial"/>
              </a:rPr>
              <a:t>Floor Plan.</a:t>
            </a:r>
            <a:endParaRPr b="0" lang="en-IN" sz="2000" spc="-1" strike="noStrike">
              <a:latin typeface="Arial"/>
            </a:endParaRPr>
          </a:p>
          <a:p>
            <a:pPr marL="216000" indent="-216000">
              <a:lnSpc>
                <a:spcPct val="100000"/>
              </a:lnSpc>
            </a:pPr>
            <a:r>
              <a:rPr b="0" lang="en-IN" sz="2000" spc="-1" strike="noStrike">
                <a:latin typeface="Arial"/>
              </a:rPr>
              <a:t>Elevation 3-D.</a:t>
            </a:r>
            <a:endParaRPr b="0" lang="en-IN" sz="2000" spc="-1" strike="noStrike">
              <a:latin typeface="Arial"/>
            </a:endParaRPr>
          </a:p>
          <a:p>
            <a:pPr marL="216000" indent="-216000">
              <a:lnSpc>
                <a:spcPct val="100000"/>
              </a:lnSpc>
            </a:pPr>
            <a:r>
              <a:rPr b="0" lang="en-IN" sz="2000" spc="-1" strike="noStrike">
                <a:latin typeface="Arial"/>
              </a:rPr>
              <a:t>Structure Drawings.</a:t>
            </a:r>
            <a:endParaRPr b="0" lang="en-IN" sz="2000" spc="-1" strike="noStrike">
              <a:latin typeface="Arial"/>
            </a:endParaRPr>
          </a:p>
          <a:p>
            <a:pPr marL="216000" indent="-216000">
              <a:lnSpc>
                <a:spcPct val="100000"/>
              </a:lnSpc>
            </a:pPr>
            <a:r>
              <a:rPr b="0" lang="en-IN" sz="2000" spc="-1" strike="noStrike">
                <a:latin typeface="Arial"/>
              </a:rPr>
              <a:t>Working Drawings.</a:t>
            </a:r>
            <a:endParaRPr b="0" lang="en-IN" sz="2000" spc="-1" strike="noStrike">
              <a:latin typeface="Arial"/>
            </a:endParaRPr>
          </a:p>
          <a:p>
            <a:pPr marL="216000" indent="-216000">
              <a:lnSpc>
                <a:spcPct val="100000"/>
              </a:lnSpc>
            </a:pPr>
            <a:r>
              <a:rPr b="0" lang="en-IN" sz="2000" spc="-1" strike="noStrike">
                <a:latin typeface="Arial"/>
              </a:rPr>
              <a:t>Electrical layout.</a:t>
            </a:r>
            <a:endParaRPr b="0" lang="en-IN" sz="2000" spc="-1" strike="noStrike">
              <a:latin typeface="Arial"/>
            </a:endParaRPr>
          </a:p>
          <a:p>
            <a:pPr marL="216000" indent="-216000">
              <a:lnSpc>
                <a:spcPct val="100000"/>
              </a:lnSpc>
            </a:pPr>
            <a:r>
              <a:rPr b="0" lang="en-IN" sz="2000" spc="-1" strike="noStrike">
                <a:latin typeface="Arial"/>
              </a:rPr>
              <a:t>Plumbing layout.</a:t>
            </a:r>
            <a:endParaRPr b="0" lang="en-IN" sz="2000" spc="-1" strike="noStrike">
              <a:latin typeface="Arial"/>
            </a:endParaRPr>
          </a:p>
          <a:p>
            <a:pPr marL="216000" indent="-216000">
              <a:lnSpc>
                <a:spcPct val="100000"/>
              </a:lnSpc>
            </a:pPr>
            <a:r>
              <a:rPr b="0" lang="en-IN" sz="2000" spc="-1" strike="noStrike">
                <a:latin typeface="Arial"/>
              </a:rPr>
              <a:t>Drainage Drawings.</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2551"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C0FEF5E3-7A44-4884-801D-D37FFC4DDFD7}" type="slidenum">
              <a:rPr b="0" lang="en-IN" sz="1300" spc="-1" strike="noStrike">
                <a:latin typeface="Times New Roman"/>
              </a:rPr>
              <a:t>1</a:t>
            </a:fld>
            <a:endParaRPr b="0" lang="en-IN" sz="13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9" name="PlaceHolder 1"/>
          <p:cNvSpPr>
            <a:spLocks noGrp="1"/>
          </p:cNvSpPr>
          <p:nvPr>
            <p:ph type="sldImg"/>
          </p:nvPr>
        </p:nvSpPr>
        <p:spPr>
          <a:xfrm>
            <a:off x="777960" y="1200240"/>
            <a:ext cx="5758920" cy="3239640"/>
          </a:xfrm>
          <a:prstGeom prst="rect">
            <a:avLst/>
          </a:prstGeom>
        </p:spPr>
      </p:sp>
      <p:sp>
        <p:nvSpPr>
          <p:cNvPr id="2480" name="PlaceHolder 2"/>
          <p:cNvSpPr>
            <a:spLocks noGrp="1"/>
          </p:cNvSpPr>
          <p:nvPr>
            <p:ph type="body"/>
          </p:nvPr>
        </p:nvSpPr>
        <p:spPr>
          <a:xfrm>
            <a:off x="731520" y="4620600"/>
            <a:ext cx="5851800" cy="3780000"/>
          </a:xfrm>
          <a:prstGeom prst="rect">
            <a:avLst/>
          </a:prstGeom>
        </p:spPr>
        <p:txBody>
          <a:bodyPr lIns="96480" rIns="96480" tIns="48240" bIns="48240"/>
          <a:p>
            <a:endParaRPr b="0" lang="en-IN" sz="2000" spc="-1" strike="noStrike">
              <a:latin typeface="Arial"/>
            </a:endParaRPr>
          </a:p>
        </p:txBody>
      </p:sp>
      <p:sp>
        <p:nvSpPr>
          <p:cNvPr id="2481"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71DB7629-2CFD-4AD8-B2ED-FFA3CEEADCA5}"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2" name="PlaceHolder 1"/>
          <p:cNvSpPr>
            <a:spLocks noGrp="1"/>
          </p:cNvSpPr>
          <p:nvPr>
            <p:ph type="sldImg"/>
          </p:nvPr>
        </p:nvSpPr>
        <p:spPr>
          <a:xfrm>
            <a:off x="777960" y="1200240"/>
            <a:ext cx="5758920" cy="3239640"/>
          </a:xfrm>
          <a:prstGeom prst="rect">
            <a:avLst/>
          </a:prstGeom>
        </p:spPr>
      </p:sp>
      <p:sp>
        <p:nvSpPr>
          <p:cNvPr id="2483" name="PlaceHolder 2"/>
          <p:cNvSpPr>
            <a:spLocks noGrp="1"/>
          </p:cNvSpPr>
          <p:nvPr>
            <p:ph type="body"/>
          </p:nvPr>
        </p:nvSpPr>
        <p:spPr>
          <a:xfrm>
            <a:off x="731520" y="4620600"/>
            <a:ext cx="5851800" cy="3780000"/>
          </a:xfrm>
          <a:prstGeom prst="rect">
            <a:avLst/>
          </a:prstGeom>
        </p:spPr>
        <p:txBody>
          <a:bodyPr lIns="96480" rIns="96480" tIns="48240" bIns="48240"/>
          <a:p>
            <a:endParaRPr b="0" lang="en-IN" sz="2000" spc="-1" strike="noStrike">
              <a:latin typeface="Arial"/>
            </a:endParaRPr>
          </a:p>
        </p:txBody>
      </p:sp>
      <p:sp>
        <p:nvSpPr>
          <p:cNvPr id="2484"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D0CCEDF6-4F23-4F17-A0AC-E6329DCB20A8}"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2" name="PlaceHolder 1"/>
          <p:cNvSpPr>
            <a:spLocks noGrp="1"/>
          </p:cNvSpPr>
          <p:nvPr>
            <p:ph type="sldImg"/>
          </p:nvPr>
        </p:nvSpPr>
        <p:spPr>
          <a:xfrm>
            <a:off x="777960" y="1200240"/>
            <a:ext cx="5758920" cy="3239640"/>
          </a:xfrm>
          <a:prstGeom prst="rect">
            <a:avLst/>
          </a:prstGeom>
        </p:spPr>
      </p:sp>
      <p:sp>
        <p:nvSpPr>
          <p:cNvPr id="2553"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54"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A289E19C-01C8-480C-9375-AE6B3F63FB05}"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5" name="PlaceHolder 1"/>
          <p:cNvSpPr>
            <a:spLocks noGrp="1"/>
          </p:cNvSpPr>
          <p:nvPr>
            <p:ph type="sldImg"/>
          </p:nvPr>
        </p:nvSpPr>
        <p:spPr>
          <a:xfrm>
            <a:off x="777960" y="1200240"/>
            <a:ext cx="5758920" cy="3239640"/>
          </a:xfrm>
          <a:prstGeom prst="rect">
            <a:avLst/>
          </a:prstGeom>
        </p:spPr>
      </p:sp>
      <p:sp>
        <p:nvSpPr>
          <p:cNvPr id="2486" name="PlaceHolder 2"/>
          <p:cNvSpPr>
            <a:spLocks noGrp="1"/>
          </p:cNvSpPr>
          <p:nvPr>
            <p:ph type="body"/>
          </p:nvPr>
        </p:nvSpPr>
        <p:spPr>
          <a:xfrm>
            <a:off x="731520" y="4620600"/>
            <a:ext cx="5851800" cy="3780000"/>
          </a:xfrm>
          <a:prstGeom prst="rect">
            <a:avLst/>
          </a:prstGeom>
        </p:spPr>
        <p:txBody>
          <a:bodyPr lIns="96480" rIns="96480" tIns="48240" bIns="48240"/>
          <a:p>
            <a:endParaRPr b="0" lang="en-IN" sz="2000" spc="-1" strike="noStrike">
              <a:latin typeface="Arial"/>
            </a:endParaRPr>
          </a:p>
        </p:txBody>
      </p:sp>
      <p:sp>
        <p:nvSpPr>
          <p:cNvPr id="2487"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56CA7224-1166-47C4-9573-220A6505CE72}"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8" name="PlaceHolder 1"/>
          <p:cNvSpPr>
            <a:spLocks noGrp="1"/>
          </p:cNvSpPr>
          <p:nvPr>
            <p:ph type="sldImg"/>
          </p:nvPr>
        </p:nvSpPr>
        <p:spPr>
          <a:xfrm>
            <a:off x="777960" y="1200240"/>
            <a:ext cx="5758920" cy="3239640"/>
          </a:xfrm>
          <a:prstGeom prst="rect">
            <a:avLst/>
          </a:prstGeom>
        </p:spPr>
      </p:sp>
      <p:sp>
        <p:nvSpPr>
          <p:cNvPr id="2489" name="PlaceHolder 2"/>
          <p:cNvSpPr>
            <a:spLocks noGrp="1"/>
          </p:cNvSpPr>
          <p:nvPr>
            <p:ph type="body"/>
          </p:nvPr>
        </p:nvSpPr>
        <p:spPr>
          <a:xfrm>
            <a:off x="731520" y="4620600"/>
            <a:ext cx="5851800" cy="3780000"/>
          </a:xfrm>
          <a:prstGeom prst="rect">
            <a:avLst/>
          </a:prstGeom>
        </p:spPr>
        <p:txBody>
          <a:bodyPr lIns="96480" rIns="96480" tIns="48240" bIns="48240"/>
          <a:p>
            <a:pPr>
              <a:lnSpc>
                <a:spcPct val="100000"/>
              </a:lnSpc>
            </a:pPr>
            <a:endParaRPr b="0" lang="en-IN" sz="2000" spc="-1" strike="noStrike">
              <a:latin typeface="Arial"/>
            </a:endParaRPr>
          </a:p>
          <a:p>
            <a:pPr marL="152280" indent="-151920">
              <a:lnSpc>
                <a:spcPct val="100000"/>
              </a:lnSpc>
            </a:pPr>
            <a:r>
              <a:rPr b="0" lang="en-IN" sz="2100" spc="-1" strike="noStrike">
                <a:latin typeface="Arial"/>
              </a:rPr>
              <a:t>Software is not manufactured in the classical sense and does not wear out.</a:t>
            </a:r>
            <a:endParaRPr b="0" lang="en-IN" sz="2100" spc="-1" strike="noStrike">
              <a:latin typeface="Arial"/>
            </a:endParaRPr>
          </a:p>
          <a:p>
            <a:pPr marL="152280" indent="-151920">
              <a:lnSpc>
                <a:spcPct val="100000"/>
              </a:lnSpc>
              <a:spcBef>
                <a:spcPts val="635"/>
              </a:spcBef>
            </a:pPr>
            <a:r>
              <a:rPr b="0" lang="en-IN" sz="2100" spc="-1" strike="noStrike">
                <a:latin typeface="Arial"/>
              </a:rPr>
              <a:t>Software may be</a:t>
            </a:r>
            <a:endParaRPr b="0" lang="en-IN" sz="2100" spc="-1" strike="noStrike">
              <a:latin typeface="Arial"/>
            </a:endParaRPr>
          </a:p>
          <a:p>
            <a:pPr marL="442080" indent="-151920">
              <a:lnSpc>
                <a:spcPct val="100000"/>
              </a:lnSpc>
              <a:spcBef>
                <a:spcPts val="635"/>
              </a:spcBef>
            </a:pPr>
            <a:r>
              <a:rPr b="0" lang="en-IN" sz="2100" spc="-1" strike="noStrike">
                <a:solidFill>
                  <a:srgbClr val="00b050"/>
                </a:solidFill>
                <a:latin typeface="Arial"/>
              </a:rPr>
              <a:t>Generic software - developed to be sold to a range of different customers e.g. PC software such as Excel or Word.</a:t>
            </a:r>
            <a:endParaRPr b="0" lang="en-IN" sz="2100" spc="-1" strike="noStrike">
              <a:latin typeface="Arial"/>
            </a:endParaRPr>
          </a:p>
          <a:p>
            <a:pPr marL="442080" indent="-151920">
              <a:lnSpc>
                <a:spcPct val="100000"/>
              </a:lnSpc>
              <a:spcBef>
                <a:spcPts val="635"/>
              </a:spcBef>
            </a:pPr>
            <a:r>
              <a:rPr b="0" lang="en-IN" sz="2100" spc="-1" strike="noStrike">
                <a:solidFill>
                  <a:srgbClr val="00b050"/>
                </a:solidFill>
                <a:latin typeface="Arial"/>
              </a:rPr>
              <a:t>Custom software - developed for a single customer according to their </a:t>
            </a:r>
            <a:r>
              <a:rPr b="0" lang="en-IN" sz="2200" spc="-1" strike="noStrike">
                <a:solidFill>
                  <a:srgbClr val="00b050"/>
                </a:solidFill>
                <a:latin typeface="Arial"/>
              </a:rPr>
              <a:t>specification.</a:t>
            </a:r>
            <a:endParaRPr b="0" lang="en-IN" sz="2200" spc="-1" strike="noStrike">
              <a:latin typeface="Arial"/>
            </a:endParaRPr>
          </a:p>
          <a:p>
            <a:pPr marL="442080" indent="-151920">
              <a:lnSpc>
                <a:spcPct val="100000"/>
              </a:lnSpc>
              <a:spcBef>
                <a:spcPts val="635"/>
              </a:spcBef>
            </a:pPr>
            <a:r>
              <a:rPr b="0" lang="en-IN" sz="2100" spc="-1" strike="noStrike">
                <a:solidFill>
                  <a:srgbClr val="0070c0"/>
                </a:solidFill>
                <a:latin typeface="Arial"/>
              </a:rPr>
              <a:t>System Software – designed to operate/manipulate hardware</a:t>
            </a:r>
            <a:endParaRPr b="0" lang="en-IN" sz="2100" spc="-1" strike="noStrike">
              <a:latin typeface="Arial"/>
            </a:endParaRPr>
          </a:p>
          <a:p>
            <a:pPr marL="442080" indent="-151920">
              <a:lnSpc>
                <a:spcPct val="100000"/>
              </a:lnSpc>
              <a:spcBef>
                <a:spcPts val="635"/>
              </a:spcBef>
            </a:pPr>
            <a:r>
              <a:rPr b="0" lang="en-IN" sz="2100" spc="-1" strike="noStrike">
                <a:solidFill>
                  <a:srgbClr val="0070c0"/>
                </a:solidFill>
                <a:latin typeface="Arial"/>
              </a:rPr>
              <a:t>Application software – developed to perform any task/function that benefits from computation</a:t>
            </a:r>
            <a:endParaRPr b="0" lang="en-IN" sz="2100" spc="-1" strike="noStrike">
              <a:latin typeface="Arial"/>
            </a:endParaRPr>
          </a:p>
          <a:p>
            <a:pPr marL="442080" indent="-151920">
              <a:lnSpc>
                <a:spcPct val="100000"/>
              </a:lnSpc>
              <a:spcBef>
                <a:spcPts val="635"/>
              </a:spcBef>
            </a:pPr>
            <a:r>
              <a:rPr b="0" lang="en-IN" sz="2100" spc="-1" strike="noStrike">
                <a:solidFill>
                  <a:srgbClr val="0070c0"/>
                </a:solidFill>
                <a:latin typeface="Arial"/>
              </a:rPr>
              <a:t>Programming Infrastructure software -  Programs or applications that software developers use to create, debug, maintain, or otherwise support other programs and applications. </a:t>
            </a:r>
            <a:endParaRPr b="0" lang="en-IN" sz="2100" spc="-1" strike="noStrike">
              <a:latin typeface="Arial"/>
            </a:endParaRPr>
          </a:p>
          <a:p>
            <a:pPr marL="152280" indent="-151920">
              <a:lnSpc>
                <a:spcPct val="100000"/>
              </a:lnSpc>
              <a:spcBef>
                <a:spcPts val="635"/>
              </a:spcBef>
            </a:pPr>
            <a:r>
              <a:rPr b="0" lang="en-IN" sz="2100" spc="-1" strike="noStrike">
                <a:solidFill>
                  <a:srgbClr val="0070c0"/>
                </a:solidFill>
                <a:latin typeface="Arial"/>
              </a:rPr>
              <a:t>New software can be created by developing new programs, configuring generic software systems or reusing existing software or piecing together different software.</a:t>
            </a:r>
            <a:endParaRPr b="0" lang="en-IN" sz="2100" spc="-1" strike="noStrike">
              <a:latin typeface="Arial"/>
            </a:endParaRPr>
          </a:p>
          <a:p>
            <a:pPr>
              <a:lnSpc>
                <a:spcPct val="100000"/>
              </a:lnSpc>
              <a:spcBef>
                <a:spcPts val="635"/>
              </a:spcBef>
            </a:pPr>
            <a:endParaRPr b="0" lang="en-IN" sz="2100" spc="-1" strike="noStrike">
              <a:latin typeface="Arial"/>
            </a:endParaRPr>
          </a:p>
        </p:txBody>
      </p:sp>
      <p:sp>
        <p:nvSpPr>
          <p:cNvPr id="2490"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680D7A24-71FF-4CF0-903C-72DA306DCC5F}"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1" name="PlaceHolder 1"/>
          <p:cNvSpPr>
            <a:spLocks noGrp="1"/>
          </p:cNvSpPr>
          <p:nvPr>
            <p:ph type="sldImg"/>
          </p:nvPr>
        </p:nvSpPr>
        <p:spPr>
          <a:xfrm>
            <a:off x="777960" y="1200240"/>
            <a:ext cx="5758920" cy="3239640"/>
          </a:xfrm>
          <a:prstGeom prst="rect">
            <a:avLst/>
          </a:prstGeom>
        </p:spPr>
      </p:sp>
      <p:sp>
        <p:nvSpPr>
          <p:cNvPr id="2492" name="PlaceHolder 2"/>
          <p:cNvSpPr>
            <a:spLocks noGrp="1"/>
          </p:cNvSpPr>
          <p:nvPr>
            <p:ph type="body"/>
          </p:nvPr>
        </p:nvSpPr>
        <p:spPr>
          <a:xfrm>
            <a:off x="731520" y="4620600"/>
            <a:ext cx="5851800" cy="3780000"/>
          </a:xfrm>
          <a:prstGeom prst="rect">
            <a:avLst/>
          </a:prstGeom>
        </p:spPr>
        <p:txBody>
          <a:bodyPr lIns="96480" rIns="96480" tIns="48240" bIns="48240"/>
          <a:p>
            <a:pPr>
              <a:lnSpc>
                <a:spcPct val="100000"/>
              </a:lnSpc>
            </a:pPr>
            <a:endParaRPr b="0" lang="en-IN" sz="2000" spc="-1" strike="noStrike">
              <a:latin typeface="Arial"/>
            </a:endParaRPr>
          </a:p>
          <a:p>
            <a:pPr marL="152280" indent="-151920">
              <a:lnSpc>
                <a:spcPct val="100000"/>
              </a:lnSpc>
            </a:pPr>
            <a:r>
              <a:rPr b="0" lang="en-IN" sz="2100" spc="-1" strike="noStrike">
                <a:latin typeface="Arial"/>
              </a:rPr>
              <a:t>Software is not manufactured in the classical sense and does not wear out.</a:t>
            </a:r>
            <a:endParaRPr b="0" lang="en-IN" sz="2100" spc="-1" strike="noStrike">
              <a:latin typeface="Arial"/>
            </a:endParaRPr>
          </a:p>
          <a:p>
            <a:pPr marL="152280" indent="-151920">
              <a:lnSpc>
                <a:spcPct val="100000"/>
              </a:lnSpc>
              <a:spcBef>
                <a:spcPts val="635"/>
              </a:spcBef>
            </a:pPr>
            <a:r>
              <a:rPr b="0" lang="en-IN" sz="2100" spc="-1" strike="noStrike">
                <a:latin typeface="Arial"/>
              </a:rPr>
              <a:t>Software may be</a:t>
            </a:r>
            <a:endParaRPr b="0" lang="en-IN" sz="2100" spc="-1" strike="noStrike">
              <a:latin typeface="Arial"/>
            </a:endParaRPr>
          </a:p>
          <a:p>
            <a:pPr marL="442080" indent="-151920">
              <a:lnSpc>
                <a:spcPct val="100000"/>
              </a:lnSpc>
              <a:spcBef>
                <a:spcPts val="635"/>
              </a:spcBef>
            </a:pPr>
            <a:r>
              <a:rPr b="0" lang="en-IN" sz="2100" spc="-1" strike="noStrike">
                <a:solidFill>
                  <a:srgbClr val="00b050"/>
                </a:solidFill>
                <a:latin typeface="Arial"/>
              </a:rPr>
              <a:t>Generic software - developed to be sold to a range of different customers e.g. PC software such as Excel or Word.</a:t>
            </a:r>
            <a:endParaRPr b="0" lang="en-IN" sz="2100" spc="-1" strike="noStrike">
              <a:latin typeface="Arial"/>
            </a:endParaRPr>
          </a:p>
          <a:p>
            <a:pPr marL="442080" indent="-151920">
              <a:lnSpc>
                <a:spcPct val="100000"/>
              </a:lnSpc>
              <a:spcBef>
                <a:spcPts val="635"/>
              </a:spcBef>
            </a:pPr>
            <a:r>
              <a:rPr b="0" lang="en-IN" sz="2100" spc="-1" strike="noStrike">
                <a:solidFill>
                  <a:srgbClr val="00b050"/>
                </a:solidFill>
                <a:latin typeface="Arial"/>
              </a:rPr>
              <a:t>Custom software - developed for a single customer according to their </a:t>
            </a:r>
            <a:r>
              <a:rPr b="0" lang="en-IN" sz="2200" spc="-1" strike="noStrike">
                <a:solidFill>
                  <a:srgbClr val="00b050"/>
                </a:solidFill>
                <a:latin typeface="Arial"/>
              </a:rPr>
              <a:t>specification.</a:t>
            </a:r>
            <a:endParaRPr b="0" lang="en-IN" sz="2200" spc="-1" strike="noStrike">
              <a:latin typeface="Arial"/>
            </a:endParaRPr>
          </a:p>
          <a:p>
            <a:pPr marL="442080" indent="-151920">
              <a:lnSpc>
                <a:spcPct val="100000"/>
              </a:lnSpc>
              <a:spcBef>
                <a:spcPts val="635"/>
              </a:spcBef>
            </a:pPr>
            <a:r>
              <a:rPr b="0" lang="en-IN" sz="2100" spc="-1" strike="noStrike">
                <a:solidFill>
                  <a:srgbClr val="0070c0"/>
                </a:solidFill>
                <a:latin typeface="Arial"/>
              </a:rPr>
              <a:t>System Software – designed to operate/manipulate hardware</a:t>
            </a:r>
            <a:endParaRPr b="0" lang="en-IN" sz="2100" spc="-1" strike="noStrike">
              <a:latin typeface="Arial"/>
            </a:endParaRPr>
          </a:p>
          <a:p>
            <a:pPr marL="442080" indent="-151920">
              <a:lnSpc>
                <a:spcPct val="100000"/>
              </a:lnSpc>
              <a:spcBef>
                <a:spcPts val="635"/>
              </a:spcBef>
            </a:pPr>
            <a:r>
              <a:rPr b="0" lang="en-IN" sz="2100" spc="-1" strike="noStrike">
                <a:solidFill>
                  <a:srgbClr val="0070c0"/>
                </a:solidFill>
                <a:latin typeface="Arial"/>
              </a:rPr>
              <a:t>Application software – developed to perform any task/function that benefits from computation</a:t>
            </a:r>
            <a:endParaRPr b="0" lang="en-IN" sz="2100" spc="-1" strike="noStrike">
              <a:latin typeface="Arial"/>
            </a:endParaRPr>
          </a:p>
          <a:p>
            <a:pPr marL="442080" indent="-151920">
              <a:lnSpc>
                <a:spcPct val="100000"/>
              </a:lnSpc>
              <a:spcBef>
                <a:spcPts val="635"/>
              </a:spcBef>
            </a:pPr>
            <a:r>
              <a:rPr b="0" lang="en-IN" sz="2100" spc="-1" strike="noStrike">
                <a:solidFill>
                  <a:srgbClr val="0070c0"/>
                </a:solidFill>
                <a:latin typeface="Arial"/>
              </a:rPr>
              <a:t>Programming Infrastructure software -  Programs or applications that software developers use to create, debug, maintain, or otherwise support other programs and applications. </a:t>
            </a:r>
            <a:endParaRPr b="0" lang="en-IN" sz="2100" spc="-1" strike="noStrike">
              <a:latin typeface="Arial"/>
            </a:endParaRPr>
          </a:p>
          <a:p>
            <a:pPr marL="152280" indent="-151920">
              <a:lnSpc>
                <a:spcPct val="100000"/>
              </a:lnSpc>
              <a:spcBef>
                <a:spcPts val="635"/>
              </a:spcBef>
            </a:pPr>
            <a:r>
              <a:rPr b="0" lang="en-IN" sz="2100" spc="-1" strike="noStrike">
                <a:solidFill>
                  <a:srgbClr val="0070c0"/>
                </a:solidFill>
                <a:latin typeface="Arial"/>
              </a:rPr>
              <a:t>New software can be created by developing new programs, configuring generic software systems or reusing existing software or piecing together different software.</a:t>
            </a:r>
            <a:endParaRPr b="0" lang="en-IN" sz="2100" spc="-1" strike="noStrike">
              <a:latin typeface="Arial"/>
            </a:endParaRPr>
          </a:p>
          <a:p>
            <a:pPr>
              <a:lnSpc>
                <a:spcPct val="100000"/>
              </a:lnSpc>
              <a:spcBef>
                <a:spcPts val="635"/>
              </a:spcBef>
            </a:pPr>
            <a:endParaRPr b="0" lang="en-IN" sz="2100" spc="-1" strike="noStrike">
              <a:latin typeface="Arial"/>
            </a:endParaRPr>
          </a:p>
        </p:txBody>
      </p:sp>
      <p:sp>
        <p:nvSpPr>
          <p:cNvPr id="2493"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011A744B-64D2-40FE-A295-111A2685F1CC}"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5" name="PlaceHolder 1"/>
          <p:cNvSpPr>
            <a:spLocks noGrp="1"/>
          </p:cNvSpPr>
          <p:nvPr>
            <p:ph type="sldImg"/>
          </p:nvPr>
        </p:nvSpPr>
        <p:spPr>
          <a:xfrm>
            <a:off x="777960" y="1200240"/>
            <a:ext cx="5758920" cy="3239640"/>
          </a:xfrm>
          <a:prstGeom prst="rect">
            <a:avLst/>
          </a:prstGeom>
        </p:spPr>
      </p:sp>
      <p:sp>
        <p:nvSpPr>
          <p:cNvPr id="2556"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1200" spc="-1" strike="noStrike">
                <a:solidFill>
                  <a:srgbClr val="000000"/>
                </a:solidFill>
                <a:latin typeface="+mn-lt"/>
                <a:ea typeface="+mn-ea"/>
              </a:rPr>
              <a:t>verbal declaration of the intentions, motives, or views of the issuer</a:t>
            </a:r>
            <a:endParaRPr b="0" lang="en-IN" sz="1200" spc="-1" strike="noStrike">
              <a:latin typeface="Arial"/>
            </a:endParaRPr>
          </a:p>
        </p:txBody>
      </p:sp>
      <p:sp>
        <p:nvSpPr>
          <p:cNvPr id="2557"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AD1F2A3B-6837-4FF5-8B9A-DE17629AEFBF}" type="slidenum">
              <a:rPr b="0" lang="en-IN" sz="1300" spc="-1" strike="noStrike">
                <a:latin typeface="Times New Roman"/>
              </a:rPr>
              <a:t>1</a:t>
            </a:fld>
            <a:endParaRPr b="0" lang="en-IN" sz="13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8" name="PlaceHolder 1"/>
          <p:cNvSpPr>
            <a:spLocks noGrp="1"/>
          </p:cNvSpPr>
          <p:nvPr>
            <p:ph type="sldImg"/>
          </p:nvPr>
        </p:nvSpPr>
        <p:spPr>
          <a:xfrm>
            <a:off x="777960" y="1200240"/>
            <a:ext cx="5758920" cy="3239640"/>
          </a:xfrm>
          <a:prstGeom prst="rect">
            <a:avLst/>
          </a:prstGeom>
        </p:spPr>
      </p:sp>
      <p:sp>
        <p:nvSpPr>
          <p:cNvPr id="2559" name="PlaceHolder 2"/>
          <p:cNvSpPr>
            <a:spLocks noGrp="1"/>
          </p:cNvSpPr>
          <p:nvPr>
            <p:ph type="body"/>
          </p:nvPr>
        </p:nvSpPr>
        <p:spPr>
          <a:xfrm>
            <a:off x="731520" y="4620600"/>
            <a:ext cx="5851800" cy="3780000"/>
          </a:xfrm>
          <a:prstGeom prst="rect">
            <a:avLst/>
          </a:prstGeom>
        </p:spPr>
        <p:txBody>
          <a:bodyPr lIns="96840" rIns="96840" tIns="48240" bIns="48240"/>
          <a:p>
            <a:endParaRPr b="0" lang="en-IN" sz="2000" spc="-1" strike="noStrike">
              <a:latin typeface="Arial"/>
            </a:endParaRPr>
          </a:p>
        </p:txBody>
      </p:sp>
      <p:sp>
        <p:nvSpPr>
          <p:cNvPr id="2560"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DA7FE271-9D2E-4FA3-AF27-975E77D0A647}" type="slidenum">
              <a:rPr b="0" lang="en-IN" sz="1300" spc="-1" strike="noStrike">
                <a:latin typeface="Times New Roman"/>
              </a:rPr>
              <a:t>1</a:t>
            </a:fld>
            <a:endParaRPr b="0" lang="en-IN" sz="13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4" name="PlaceHolder 1"/>
          <p:cNvSpPr>
            <a:spLocks noGrp="1"/>
          </p:cNvSpPr>
          <p:nvPr>
            <p:ph type="sldImg"/>
          </p:nvPr>
        </p:nvSpPr>
        <p:spPr>
          <a:xfrm>
            <a:off x="777960" y="1200240"/>
            <a:ext cx="5758920" cy="3239640"/>
          </a:xfrm>
          <a:prstGeom prst="rect">
            <a:avLst/>
          </a:prstGeom>
        </p:spPr>
      </p:sp>
      <p:sp>
        <p:nvSpPr>
          <p:cNvPr id="2495" name="PlaceHolder 2"/>
          <p:cNvSpPr>
            <a:spLocks noGrp="1"/>
          </p:cNvSpPr>
          <p:nvPr>
            <p:ph type="body"/>
          </p:nvPr>
        </p:nvSpPr>
        <p:spPr>
          <a:xfrm>
            <a:off x="731520" y="4620600"/>
            <a:ext cx="5851800" cy="3780000"/>
          </a:xfrm>
          <a:prstGeom prst="rect">
            <a:avLst/>
          </a:prstGeom>
        </p:spPr>
        <p:txBody>
          <a:bodyPr lIns="96480" rIns="96480" tIns="48240" bIns="48240"/>
          <a:p>
            <a:pPr>
              <a:lnSpc>
                <a:spcPct val="100000"/>
              </a:lnSpc>
            </a:pPr>
            <a:r>
              <a:rPr b="0" lang="en-IN" sz="2000" spc="-1" strike="noStrike">
                <a:latin typeface="Arial"/>
              </a:rPr>
              <a:t>Software engineering is beyond programs people write for something/hobby</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1300" spc="-1" strike="noStrike">
                <a:latin typeface="Arial"/>
              </a:rPr>
              <a:t>Software engineering is an engineering discipline that is concerned with all aspects of software production.</a:t>
            </a:r>
            <a:endParaRPr b="0" lang="en-IN" sz="1300" spc="-1" strike="noStrike">
              <a:latin typeface="Arial"/>
            </a:endParaRPr>
          </a:p>
          <a:p>
            <a:pPr marL="152280" indent="-151920">
              <a:lnSpc>
                <a:spcPct val="120000"/>
              </a:lnSpc>
            </a:pPr>
            <a:endParaRPr b="0" lang="en-IN" sz="1300" spc="-1" strike="noStrike">
              <a:latin typeface="Arial"/>
            </a:endParaRPr>
          </a:p>
          <a:p>
            <a:pPr marL="152280" indent="-151920">
              <a:lnSpc>
                <a:spcPct val="120000"/>
              </a:lnSpc>
              <a:spcBef>
                <a:spcPts val="635"/>
              </a:spcBef>
            </a:pPr>
            <a:r>
              <a:rPr b="0" lang="en-IN" sz="1300" spc="-1" strike="noStrike">
                <a:latin typeface="Arial"/>
              </a:rPr>
              <a:t>Software engineering can also be looked at as the systematic and scientific approach to develop, operate, maintain and to retire the software product. Software product could be interpreted as software for a large/medium size complex problem.</a:t>
            </a:r>
            <a:endParaRPr b="0" lang="en-IN" sz="1300" spc="-1" strike="noStrike">
              <a:latin typeface="Arial"/>
            </a:endParaRPr>
          </a:p>
          <a:p>
            <a:pPr marL="152280" indent="-151920">
              <a:lnSpc>
                <a:spcPct val="120000"/>
              </a:lnSpc>
              <a:spcBef>
                <a:spcPts val="635"/>
              </a:spcBef>
            </a:pPr>
            <a:endParaRPr b="0" lang="en-IN" sz="1300" spc="-1" strike="noStrike">
              <a:latin typeface="Arial"/>
            </a:endParaRPr>
          </a:p>
          <a:p>
            <a:pPr marL="152280" indent="-151920">
              <a:lnSpc>
                <a:spcPct val="120000"/>
              </a:lnSpc>
              <a:spcBef>
                <a:spcPts val="635"/>
              </a:spcBef>
            </a:pPr>
            <a:r>
              <a:rPr b="0" lang="en-IN" sz="1300" spc="-1" strike="noStrike">
                <a:latin typeface="Arial"/>
              </a:rPr>
              <a:t>Software engineering is imperative in a large project, though there are benefits and can/and is good to be used for the development of programs/small assignments. </a:t>
            </a:r>
            <a:endParaRPr b="0" lang="en-IN" sz="1300" spc="-1" strike="noStrike">
              <a:latin typeface="Arial"/>
            </a:endParaRPr>
          </a:p>
          <a:p>
            <a:pPr>
              <a:lnSpc>
                <a:spcPct val="100000"/>
              </a:lnSpc>
              <a:spcBef>
                <a:spcPts val="635"/>
              </a:spcBef>
            </a:pPr>
            <a:endParaRPr b="0" lang="en-IN" sz="1300" spc="-1" strike="noStrike">
              <a:latin typeface="Arial"/>
            </a:endParaRPr>
          </a:p>
        </p:txBody>
      </p:sp>
      <p:sp>
        <p:nvSpPr>
          <p:cNvPr id="2496"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19DEBBB5-58A2-4953-8E81-78B8C2AA0B82}"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7" name="PlaceHolder 1"/>
          <p:cNvSpPr>
            <a:spLocks noGrp="1"/>
          </p:cNvSpPr>
          <p:nvPr>
            <p:ph type="sldImg"/>
          </p:nvPr>
        </p:nvSpPr>
        <p:spPr>
          <a:xfrm>
            <a:off x="777960" y="1200240"/>
            <a:ext cx="5758920" cy="3239640"/>
          </a:xfrm>
          <a:prstGeom prst="rect">
            <a:avLst/>
          </a:prstGeom>
        </p:spPr>
      </p:sp>
      <p:sp>
        <p:nvSpPr>
          <p:cNvPr id="2498" name="PlaceHolder 2"/>
          <p:cNvSpPr>
            <a:spLocks noGrp="1"/>
          </p:cNvSpPr>
          <p:nvPr>
            <p:ph type="body"/>
          </p:nvPr>
        </p:nvSpPr>
        <p:spPr>
          <a:xfrm>
            <a:off x="731520" y="4620600"/>
            <a:ext cx="5851800" cy="3780000"/>
          </a:xfrm>
          <a:prstGeom prst="rect">
            <a:avLst/>
          </a:prstGeom>
        </p:spPr>
        <p:txBody>
          <a:bodyPr lIns="96480" rIns="96480" tIns="48240" bIns="48240"/>
          <a:p>
            <a:endParaRPr b="0" lang="en-IN" sz="2000" spc="-1" strike="noStrike">
              <a:latin typeface="Arial"/>
            </a:endParaRPr>
          </a:p>
        </p:txBody>
      </p:sp>
      <p:sp>
        <p:nvSpPr>
          <p:cNvPr id="2499" name="TextShape 3"/>
          <p:cNvSpPr txBox="1"/>
          <p:nvPr/>
        </p:nvSpPr>
        <p:spPr>
          <a:xfrm>
            <a:off x="4143600" y="9119520"/>
            <a:ext cx="3169440" cy="481320"/>
          </a:xfrm>
          <a:prstGeom prst="rect">
            <a:avLst/>
          </a:prstGeom>
          <a:noFill/>
          <a:ln>
            <a:noFill/>
          </a:ln>
        </p:spPr>
        <p:txBody>
          <a:bodyPr lIns="96480" rIns="96480" tIns="48240" bIns="48240" anchor="b"/>
          <a:p>
            <a:pPr algn="r">
              <a:lnSpc>
                <a:spcPct val="100000"/>
              </a:lnSpc>
            </a:pPr>
            <a:fld id="{E4277766-2B19-4ABC-94C6-4BD9876FEA8C}" type="slidenum">
              <a:rPr b="0" lang="en-IN" sz="1300" spc="-1" strike="noStrike">
                <a:solidFill>
                  <a:srgbClr val="000000"/>
                </a:solidFill>
                <a:latin typeface="+mn-lt"/>
                <a:ea typeface="+mn-ea"/>
              </a:rPr>
              <a:t>1</a:t>
            </a:fld>
            <a:endParaRPr b="0" lang="en-IN" sz="13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1" name="PlaceHolder 1"/>
          <p:cNvSpPr>
            <a:spLocks noGrp="1"/>
          </p:cNvSpPr>
          <p:nvPr>
            <p:ph type="sldImg"/>
          </p:nvPr>
        </p:nvSpPr>
        <p:spPr>
          <a:xfrm>
            <a:off x="777960" y="1200240"/>
            <a:ext cx="5758920" cy="3239640"/>
          </a:xfrm>
          <a:prstGeom prst="rect">
            <a:avLst/>
          </a:prstGeom>
        </p:spPr>
      </p:sp>
      <p:sp>
        <p:nvSpPr>
          <p:cNvPr id="2562"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nSpc>
                <a:spcPct val="100000"/>
              </a:lnSpc>
            </a:pPr>
            <a:r>
              <a:rPr b="0" lang="en-IN" sz="2000" spc="-1" strike="noStrike">
                <a:latin typeface="Arial"/>
              </a:rPr>
              <a:t>Specification describes properties to be realized: </a:t>
            </a:r>
            <a:r>
              <a:rPr b="0" i="1" lang="en-IN" sz="2000" spc="-1" strike="noStrike">
                <a:latin typeface="Arial"/>
              </a:rPr>
              <a:t>realization contract</a:t>
            </a:r>
            <a:endParaRPr b="0" lang="en-IN" sz="2000" spc="-1" strike="noStrike">
              <a:latin typeface="Arial"/>
            </a:endParaRPr>
          </a:p>
          <a:p>
            <a:pPr marL="216000" indent="-216000">
              <a:lnSpc>
                <a:spcPct val="100000"/>
              </a:lnSpc>
            </a:pPr>
            <a:r>
              <a:rPr b="0" lang="en-IN" sz="2000" spc="-1" strike="noStrike">
                <a:latin typeface="Arial"/>
              </a:rPr>
              <a:t>Interface describes how components interact: </a:t>
            </a:r>
            <a:r>
              <a:rPr b="0" i="1" lang="en-IN" sz="2000" spc="-1" strike="noStrike">
                <a:latin typeface="Arial"/>
              </a:rPr>
              <a:t>usage contract</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IN" sz="2000" spc="-1" strike="noStrike">
                <a:latin typeface="Arial"/>
              </a:rPr>
              <a:t>Different in scope as well: specification is about the component as a whole, while an interface might be about part of a component only</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IN" sz="2000" spc="-1" strike="noStrike">
                <a:latin typeface="Arial"/>
              </a:rPr>
              <a:t>Interface defines how it needs to be defined ..that is operation names, parameters and exceptions in the interface definition</a:t>
            </a:r>
            <a:endParaRPr b="0" lang="en-IN" sz="2000" spc="-1" strike="noStrike">
              <a:latin typeface="Arial"/>
            </a:endParaRPr>
          </a:p>
          <a:p>
            <a:pPr marL="216000" indent="-216000">
              <a:lnSpc>
                <a:spcPct val="100000"/>
              </a:lnSpc>
            </a:pPr>
            <a:r>
              <a:rPr b="0" lang="en-IN" sz="2000" spc="-1" strike="noStrike">
                <a:latin typeface="Arial"/>
              </a:rPr>
              <a:t>Metadata .. Since it can be accessed globally, a unique hierarchical name .. Provides an ability to discover the interfaces and attributes of the component for potential users</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IN" sz="2000" spc="-1" strike="noStrike">
                <a:latin typeface="Arial"/>
              </a:rPr>
              <a:t>They have to be bundled together for independent executable entities .. Contents of package and its binary organization  .. How components can be removed or replaced  </a:t>
            </a:r>
            <a:endParaRPr b="0" lang="en-IN" sz="2000" spc="-1" strike="noStrike">
              <a:latin typeface="Arial"/>
            </a:endParaRPr>
          </a:p>
        </p:txBody>
      </p:sp>
      <p:sp>
        <p:nvSpPr>
          <p:cNvPr id="2563"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971E5D37-029F-4A9C-880E-01DBF7982319}" type="slidenum">
              <a:rPr b="0" lang="en-IN" sz="1300" spc="-1" strike="noStrike">
                <a:latin typeface="Times New Roman"/>
              </a:rPr>
              <a:t>1</a:t>
            </a:fld>
            <a:endParaRPr b="0" lang="en-IN" sz="1300" spc="-1" strike="noStrike">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4" name="PlaceHolder 1"/>
          <p:cNvSpPr>
            <a:spLocks noGrp="1"/>
          </p:cNvSpPr>
          <p:nvPr>
            <p:ph type="sldImg"/>
          </p:nvPr>
        </p:nvSpPr>
        <p:spPr>
          <a:xfrm>
            <a:off x="777960" y="1200240"/>
            <a:ext cx="5758920" cy="3239640"/>
          </a:xfrm>
          <a:prstGeom prst="rect">
            <a:avLst/>
          </a:prstGeom>
        </p:spPr>
      </p:sp>
      <p:sp>
        <p:nvSpPr>
          <p:cNvPr id="2565" name="PlaceHolder 2"/>
          <p:cNvSpPr>
            <a:spLocks noGrp="1"/>
          </p:cNvSpPr>
          <p:nvPr>
            <p:ph type="body"/>
          </p:nvPr>
        </p:nvSpPr>
        <p:spPr>
          <a:xfrm>
            <a:off x="731520" y="4620600"/>
            <a:ext cx="5851800" cy="3780000"/>
          </a:xfrm>
          <a:prstGeom prst="rect">
            <a:avLst/>
          </a:prstGeom>
        </p:spPr>
        <p:txBody>
          <a:bodyPr lIns="96840" rIns="96840" tIns="48240" bIns="48240"/>
          <a:p>
            <a:pPr marL="216000" indent="-216000" algn="just">
              <a:lnSpc>
                <a:spcPct val="100000"/>
              </a:lnSpc>
            </a:pPr>
            <a:r>
              <a:rPr b="0" lang="en-IN" sz="2000" spc="-1" strike="noStrike">
                <a:latin typeface="Arial"/>
                <a:ea typeface="Arial Unicode MS"/>
              </a:rPr>
              <a:t>Product family :</a:t>
            </a:r>
            <a:endParaRPr b="0" lang="en-IN" sz="2000" spc="-1" strike="noStrike">
              <a:latin typeface="Arial"/>
            </a:endParaRPr>
          </a:p>
          <a:p>
            <a:pPr marL="216000" indent="-216000">
              <a:lnSpc>
                <a:spcPct val="100000"/>
              </a:lnSpc>
            </a:pPr>
            <a:r>
              <a:rPr b="0" lang="en-IN" sz="2000" spc="-1" strike="noStrike">
                <a:latin typeface="Arial"/>
                <a:ea typeface="Arial Unicode MS"/>
              </a:rPr>
              <a:t>Is a set of products with many commonalties and few differences.</a:t>
            </a:r>
            <a:endParaRPr b="0" lang="en-IN" sz="2000" spc="-1" strike="noStrike">
              <a:latin typeface="Arial"/>
            </a:endParaRPr>
          </a:p>
          <a:p>
            <a:pPr marL="216000" indent="-216000">
              <a:lnSpc>
                <a:spcPct val="100000"/>
              </a:lnSpc>
            </a:pPr>
            <a:r>
              <a:rPr b="0" lang="en-IN" sz="2000" spc="-1" strike="noStrike">
                <a:latin typeface="Arial"/>
                <a:ea typeface="Arial Unicode MS"/>
              </a:rPr>
              <a:t>Is intra-organizational. </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IN" sz="2000" spc="-1" strike="noStrike">
                <a:latin typeface="Arial"/>
                <a:ea typeface="Arial Unicode MS"/>
              </a:rPr>
              <a:t>Product Line:</a:t>
            </a:r>
            <a:endParaRPr b="0" lang="en-IN" sz="2000" spc="-1" strike="noStrike">
              <a:latin typeface="Arial"/>
            </a:endParaRPr>
          </a:p>
          <a:p>
            <a:pPr marL="216000" indent="-216000">
              <a:lnSpc>
                <a:spcPct val="100000"/>
              </a:lnSpc>
            </a:pPr>
            <a:r>
              <a:rPr b="0" lang="en-IN" sz="2000" spc="-1" strike="noStrike">
                <a:latin typeface="Arial"/>
                <a:ea typeface="Arial Unicode MS"/>
              </a:rPr>
              <a:t>Is a top-down, planned, proactive approach to achieve reuse of software within a family (or population, see the next section) of products. </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2566" name="TextShape 3"/>
          <p:cNvSpPr txBox="1"/>
          <p:nvPr/>
        </p:nvSpPr>
        <p:spPr>
          <a:xfrm>
            <a:off x="4143600" y="9119520"/>
            <a:ext cx="3169440" cy="481320"/>
          </a:xfrm>
          <a:prstGeom prst="rect">
            <a:avLst/>
          </a:prstGeom>
          <a:noFill/>
          <a:ln>
            <a:noFill/>
          </a:ln>
        </p:spPr>
        <p:txBody>
          <a:bodyPr lIns="96840" rIns="96840" tIns="48240" bIns="48240" anchor="b"/>
          <a:p>
            <a:pPr algn="r">
              <a:lnSpc>
                <a:spcPct val="100000"/>
              </a:lnSpc>
            </a:pPr>
            <a:fld id="{1E891DAF-9DD9-46B8-96F5-E8C218B31640}" type="slidenum">
              <a:rPr b="0" lang="en-IN" sz="1300" spc="-1" strike="noStrike">
                <a:latin typeface="Times New Roman"/>
              </a:rPr>
              <a:t>1</a:t>
            </a:fld>
            <a:endParaRPr b="0" lang="en-IN"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9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9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9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0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0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1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1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hyperlink" Target="mailto:phalachandra@pes.edu" TargetMode="Externa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p>
            <a:pPr>
              <a:lnSpc>
                <a:spcPct val="100000"/>
              </a:lnSpc>
            </a:pPr>
            <a:fld id="{266ED9CB-1251-47F4-BB0C-C556651658A8}" type="datetime">
              <a:rPr b="0" lang="en-IN" sz="1200" spc="-1" strike="noStrike">
                <a:solidFill>
                  <a:srgbClr val="8b8b8b"/>
                </a:solidFill>
                <a:latin typeface="Calibri"/>
              </a:rPr>
              <a:t>17/07/21</a:t>
            </a:fld>
            <a:endParaRPr b="0" lang="en-IN"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p>
            <a:endParaRPr b="0" lang="en-IN"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p>
            <a:pPr algn="r">
              <a:lnSpc>
                <a:spcPct val="100000"/>
              </a:lnSpc>
            </a:pPr>
            <a:fld id="{FE3F726A-03B8-4F5B-BEB4-73ABB393D14C}" type="slidenum">
              <a:rPr b="0" lang="en-IN" sz="1200" spc="-1" strike="noStrike">
                <a:solidFill>
                  <a:srgbClr val="8b8b8b"/>
                </a:solidFill>
                <a:latin typeface="Calibri"/>
              </a:rPr>
              <a:t>&lt;number&gt;</a:t>
            </a:fld>
            <a:endParaRPr b="0" lang="en-IN" sz="1200" spc="-1" strike="noStrike">
              <a:latin typeface="Times New Roman"/>
            </a:endParaRPr>
          </a:p>
        </p:txBody>
      </p:sp>
      <p:pic>
        <p:nvPicPr>
          <p:cNvPr id="3" name="Picture 6" descr=""/>
          <p:cNvPicPr/>
          <p:nvPr/>
        </p:nvPicPr>
        <p:blipFill>
          <a:blip r:embed="rId2"/>
          <a:stretch/>
        </p:blipFill>
        <p:spPr>
          <a:xfrm>
            <a:off x="11158200" y="133560"/>
            <a:ext cx="932400" cy="1401840"/>
          </a:xfrm>
          <a:prstGeom prst="rect">
            <a:avLst/>
          </a:prstGeom>
          <a:ln>
            <a:noFill/>
          </a:ln>
        </p:spPr>
      </p:pic>
      <p:sp>
        <p:nvSpPr>
          <p:cNvPr id="4" name="CustomShape 4"/>
          <p:cNvSpPr/>
          <p:nvPr/>
        </p:nvSpPr>
        <p:spPr>
          <a:xfrm>
            <a:off x="101160" y="137448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2f5597"/>
                </a:solidFill>
                <a:latin typeface="Calibri"/>
              </a:rPr>
              <a:t>Software Engineering </a:t>
            </a:r>
            <a:endParaRPr b="0" lang="en-IN" sz="3600" spc="-1" strike="noStrike">
              <a:latin typeface="Arial"/>
            </a:endParaRPr>
          </a:p>
        </p:txBody>
      </p:sp>
      <p:sp>
        <p:nvSpPr>
          <p:cNvPr id="5" name="CustomShape 5"/>
          <p:cNvSpPr/>
          <p:nvPr/>
        </p:nvSpPr>
        <p:spPr>
          <a:xfrm>
            <a:off x="507960" y="5115960"/>
            <a:ext cx="7497000" cy="112680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rPr>
              <a:t>Phalachandra H. L.</a:t>
            </a:r>
            <a:endParaRPr b="0" lang="en-IN" sz="2400" spc="-1" strike="noStrike">
              <a:latin typeface="Arial"/>
            </a:endParaRPr>
          </a:p>
          <a:p>
            <a:pPr>
              <a:lnSpc>
                <a:spcPct val="100000"/>
              </a:lnSpc>
            </a:pPr>
            <a:r>
              <a:rPr b="0" lang="en-IN" sz="2000" spc="-1" strike="noStrike">
                <a:solidFill>
                  <a:srgbClr val="000000"/>
                </a:solidFill>
                <a:latin typeface="Calibri"/>
              </a:rPr>
              <a:t>Department of Computer Science</a:t>
            </a:r>
            <a:endParaRPr b="0" lang="en-IN" sz="2000" spc="-1" strike="noStrike">
              <a:latin typeface="Arial"/>
            </a:endParaRPr>
          </a:p>
          <a:p>
            <a:pPr>
              <a:lnSpc>
                <a:spcPct val="100000"/>
              </a:lnSpc>
            </a:pPr>
            <a:endParaRPr b="0" lang="en-IN" sz="2000" spc="-1" strike="noStrike">
              <a:latin typeface="Arial"/>
            </a:endParaRPr>
          </a:p>
        </p:txBody>
      </p:sp>
      <p:grpSp>
        <p:nvGrpSpPr>
          <p:cNvPr id="6" name="Group 6"/>
          <p:cNvGrpSpPr/>
          <p:nvPr/>
        </p:nvGrpSpPr>
        <p:grpSpPr>
          <a:xfrm>
            <a:off x="415080" y="5059080"/>
            <a:ext cx="1066680" cy="1077480"/>
            <a:chOff x="415080" y="5059080"/>
            <a:chExt cx="1066680" cy="1077480"/>
          </a:xfrm>
        </p:grpSpPr>
        <p:sp>
          <p:nvSpPr>
            <p:cNvPr id="7" name="CustomShape 7"/>
            <p:cNvSpPr/>
            <p:nvPr/>
          </p:nvSpPr>
          <p:spPr>
            <a:xfrm rot="5400000">
              <a:off x="925560" y="558036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8" name="CustomShape 8"/>
            <p:cNvSpPr/>
            <p:nvPr/>
          </p:nvSpPr>
          <p:spPr>
            <a:xfrm rot="10800000">
              <a:off x="415440" y="50590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9" name="Line 9"/>
          <p:cNvSpPr/>
          <p:nvPr/>
        </p:nvSpPr>
        <p:spPr>
          <a:xfrm flipV="1">
            <a:off x="101160" y="2165760"/>
            <a:ext cx="7903800" cy="6840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10" name="CustomShape 10"/>
          <p:cNvSpPr/>
          <p:nvPr/>
        </p:nvSpPr>
        <p:spPr>
          <a:xfrm>
            <a:off x="290160" y="6154560"/>
            <a:ext cx="8055000" cy="85860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050" spc="-1" strike="noStrike">
                <a:solidFill>
                  <a:srgbClr val="808080"/>
                </a:solidFill>
                <a:latin typeface="Calibri"/>
              </a:rPr>
              <a:t>Acknowledgements: </a:t>
            </a:r>
            <a:r>
              <a:rPr b="1" lang="en-IN" sz="1000" spc="-1" strike="noStrike">
                <a:solidFill>
                  <a:srgbClr val="808080"/>
                </a:solidFill>
                <a:latin typeface="Calibri"/>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endParaRPr b="0" lang="en-IN" sz="1000" spc="-1" strike="noStrike">
              <a:latin typeface="Arial"/>
            </a:endParaRPr>
          </a:p>
        </p:txBody>
      </p:sp>
      <p:sp>
        <p:nvSpPr>
          <p:cNvPr id="11" name="PlaceHolder 11"/>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a:t>
            </a:r>
            <a:r>
              <a:rPr b="0" lang="en-US" sz="1800" spc="-1" strike="noStrike">
                <a:solidFill>
                  <a:srgbClr val="000000"/>
                </a:solidFill>
                <a:latin typeface="Calibri"/>
              </a:rPr>
              <a:t>the 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1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dt"/>
          </p:nvPr>
        </p:nvSpPr>
        <p:spPr>
          <a:xfrm>
            <a:off x="838080" y="6356520"/>
            <a:ext cx="2742840" cy="364680"/>
          </a:xfrm>
          <a:prstGeom prst="rect">
            <a:avLst/>
          </a:prstGeom>
        </p:spPr>
        <p:txBody>
          <a:bodyPr anchor="ctr"/>
          <a:p>
            <a:pPr>
              <a:lnSpc>
                <a:spcPct val="100000"/>
              </a:lnSpc>
            </a:pPr>
            <a:fld id="{D7DE04A2-B199-4AB9-A20B-ECFC73924778}" type="datetime">
              <a:rPr b="0" lang="en-IN" sz="1200" spc="-1" strike="noStrike">
                <a:solidFill>
                  <a:srgbClr val="8b8b8b"/>
                </a:solidFill>
                <a:latin typeface="Calibri"/>
              </a:rPr>
              <a:t>17/07/21</a:t>
            </a:fld>
            <a:endParaRPr b="0" lang="en-IN" sz="1200" spc="-1" strike="noStrike">
              <a:latin typeface="Times New Roman"/>
            </a:endParaRPr>
          </a:p>
        </p:txBody>
      </p:sp>
      <p:sp>
        <p:nvSpPr>
          <p:cNvPr id="50" name="PlaceHolder 2"/>
          <p:cNvSpPr>
            <a:spLocks noGrp="1"/>
          </p:cNvSpPr>
          <p:nvPr>
            <p:ph type="ftr"/>
          </p:nvPr>
        </p:nvSpPr>
        <p:spPr>
          <a:xfrm>
            <a:off x="4038480" y="6356520"/>
            <a:ext cx="4114440" cy="364680"/>
          </a:xfrm>
          <a:prstGeom prst="rect">
            <a:avLst/>
          </a:prstGeom>
        </p:spPr>
        <p:txBody>
          <a:bodyPr anchor="ctr"/>
          <a:p>
            <a:endParaRPr b="0" lang="en-IN" sz="2400" spc="-1" strike="noStrike">
              <a:latin typeface="Times New Roman"/>
            </a:endParaRPr>
          </a:p>
        </p:txBody>
      </p:sp>
      <p:sp>
        <p:nvSpPr>
          <p:cNvPr id="51" name="PlaceHolder 3"/>
          <p:cNvSpPr>
            <a:spLocks noGrp="1"/>
          </p:cNvSpPr>
          <p:nvPr>
            <p:ph type="sldNum"/>
          </p:nvPr>
        </p:nvSpPr>
        <p:spPr>
          <a:xfrm>
            <a:off x="8610480" y="6356520"/>
            <a:ext cx="2742840" cy="364680"/>
          </a:xfrm>
          <a:prstGeom prst="rect">
            <a:avLst/>
          </a:prstGeom>
        </p:spPr>
        <p:txBody>
          <a:bodyPr anchor="ctr"/>
          <a:p>
            <a:pPr algn="r">
              <a:lnSpc>
                <a:spcPct val="100000"/>
              </a:lnSpc>
            </a:pPr>
            <a:fld id="{78B3EBA0-03A4-4ED5-ABCC-61A48E86FE06}" type="slidenum">
              <a:rPr b="0" lang="en-IN" sz="1200" spc="-1" strike="noStrike">
                <a:solidFill>
                  <a:srgbClr val="8b8b8b"/>
                </a:solidFill>
                <a:latin typeface="Calibri"/>
              </a:rPr>
              <a:t>1</a:t>
            </a:fld>
            <a:endParaRPr b="0" lang="en-IN" sz="1200" spc="-1" strike="noStrike">
              <a:latin typeface="Times New Roman"/>
            </a:endParaRPr>
          </a:p>
        </p:txBody>
      </p:sp>
      <p:pic>
        <p:nvPicPr>
          <p:cNvPr id="52" name="Picture 5" descr=""/>
          <p:cNvPicPr/>
          <p:nvPr/>
        </p:nvPicPr>
        <p:blipFill>
          <a:blip r:embed="rId2"/>
          <a:stretch/>
        </p:blipFill>
        <p:spPr>
          <a:xfrm>
            <a:off x="11053080" y="136440"/>
            <a:ext cx="932400" cy="1401840"/>
          </a:xfrm>
          <a:prstGeom prst="rect">
            <a:avLst/>
          </a:prstGeom>
          <a:ln>
            <a:noFill/>
          </a:ln>
        </p:spPr>
      </p:pic>
      <p:sp>
        <p:nvSpPr>
          <p:cNvPr id="53" name="CustomShape 4"/>
          <p:cNvSpPr/>
          <p:nvPr/>
        </p:nvSpPr>
        <p:spPr>
          <a:xfrm>
            <a:off x="53640" y="0"/>
            <a:ext cx="9022680" cy="638280"/>
          </a:xfrm>
          <a:prstGeom prst="rect">
            <a:avLst/>
          </a:prstGeom>
          <a:noFill/>
          <a:ln>
            <a:noFill/>
          </a:ln>
        </p:spPr>
        <p:style>
          <a:lnRef idx="0"/>
          <a:fillRef idx="0"/>
          <a:effectRef idx="0"/>
          <a:fontRef idx="minor"/>
        </p:style>
        <p:txBody>
          <a:bodyPr lIns="90000" rIns="90000" tIns="45000" bIns="45000"/>
          <a:p>
            <a:pPr>
              <a:lnSpc>
                <a:spcPct val="150000"/>
              </a:lnSpc>
            </a:pPr>
            <a:r>
              <a:rPr b="1" lang="en-IN" sz="2400" spc="-1" strike="noStrike" cap="all">
                <a:solidFill>
                  <a:srgbClr val="0070c0"/>
                </a:solidFill>
                <a:latin typeface="Calibri"/>
              </a:rPr>
              <a:t>Introduction to Software Engineering</a:t>
            </a:r>
            <a:endParaRPr b="0" lang="en-IN" sz="2400" spc="-1" strike="noStrike">
              <a:latin typeface="Arial"/>
            </a:endParaRPr>
          </a:p>
        </p:txBody>
      </p:sp>
      <p:sp>
        <p:nvSpPr>
          <p:cNvPr id="54" name="Line 5"/>
          <p:cNvSpPr/>
          <p:nvPr/>
        </p:nvSpPr>
        <p:spPr>
          <a:xfrm>
            <a:off x="0" y="1179360"/>
            <a:ext cx="5983920" cy="36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55" name="PlaceHolder 6"/>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a:t>
            </a:r>
            <a:r>
              <a:rPr b="0" lang="en-US" sz="1800" spc="-1" strike="noStrike">
                <a:solidFill>
                  <a:srgbClr val="000000"/>
                </a:solidFill>
                <a:latin typeface="Calibri"/>
              </a:rPr>
              <a:t>to </a:t>
            </a:r>
            <a:r>
              <a:rPr b="0" lang="en-US" sz="1800" spc="-1" strike="noStrike">
                <a:solidFill>
                  <a:srgbClr val="000000"/>
                </a:solidFill>
                <a:latin typeface="Calibri"/>
              </a:rPr>
              <a:t>edit </a:t>
            </a:r>
            <a:r>
              <a:rPr b="0" lang="en-US" sz="1800" spc="-1" strike="noStrike">
                <a:solidFill>
                  <a:srgbClr val="000000"/>
                </a:solidFill>
                <a:latin typeface="Calibri"/>
              </a:rPr>
              <a:t>the </a:t>
            </a:r>
            <a:r>
              <a:rPr b="0" lang="en-US" sz="1800" spc="-1" strike="noStrike">
                <a:solidFill>
                  <a:srgbClr val="000000"/>
                </a:solidFill>
                <a:latin typeface="Calibri"/>
              </a:rPr>
              <a:t>title </a:t>
            </a:r>
            <a:r>
              <a:rPr b="0" lang="en-US" sz="1800" spc="-1" strike="noStrike">
                <a:solidFill>
                  <a:srgbClr val="000000"/>
                </a:solidFill>
                <a:latin typeface="Calibri"/>
              </a:rPr>
              <a:t>text </a:t>
            </a:r>
            <a:r>
              <a:rPr b="0" lang="en-US" sz="1800" spc="-1" strike="noStrike">
                <a:solidFill>
                  <a:srgbClr val="000000"/>
                </a:solidFill>
                <a:latin typeface="Calibri"/>
              </a:rPr>
              <a:t>forma</a:t>
            </a:r>
            <a:r>
              <a:rPr b="0" lang="en-US" sz="1800" spc="-1" strike="noStrike">
                <a:solidFill>
                  <a:srgbClr val="000000"/>
                </a:solidFill>
                <a:latin typeface="Calibri"/>
              </a:rPr>
              <a:t>t</a:t>
            </a:r>
            <a:endParaRPr b="0" lang="en-US" sz="1800" spc="-1" strike="noStrike">
              <a:solidFill>
                <a:srgbClr val="000000"/>
              </a:solidFill>
              <a:latin typeface="Calibri"/>
            </a:endParaRPr>
          </a:p>
        </p:txBody>
      </p:sp>
      <p:sp>
        <p:nvSpPr>
          <p:cNvPr id="5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PlaceHolder 1"/>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94" name="PlaceHolder 2"/>
          <p:cNvSpPr>
            <a:spLocks noGrp="1"/>
          </p:cNvSpPr>
          <p:nvPr>
            <p:ph type="dt"/>
          </p:nvPr>
        </p:nvSpPr>
        <p:spPr>
          <a:xfrm>
            <a:off x="838080" y="6356520"/>
            <a:ext cx="2742840" cy="364680"/>
          </a:xfrm>
          <a:prstGeom prst="rect">
            <a:avLst/>
          </a:prstGeom>
        </p:spPr>
        <p:txBody>
          <a:bodyPr anchor="ctr"/>
          <a:p>
            <a:pPr>
              <a:lnSpc>
                <a:spcPct val="100000"/>
              </a:lnSpc>
            </a:pPr>
            <a:fld id="{969DEF28-4FF5-4DEB-BF42-8D3825D5911B}" type="datetime">
              <a:rPr b="0" lang="en-IN" sz="1200" spc="-1" strike="noStrike">
                <a:solidFill>
                  <a:srgbClr val="8b8b8b"/>
                </a:solidFill>
                <a:latin typeface="Calibri"/>
              </a:rPr>
              <a:t>17/07/21</a:t>
            </a:fld>
            <a:endParaRPr b="0" lang="en-IN" sz="1200" spc="-1" strike="noStrike">
              <a:latin typeface="Times New Roman"/>
            </a:endParaRPr>
          </a:p>
        </p:txBody>
      </p:sp>
      <p:sp>
        <p:nvSpPr>
          <p:cNvPr id="95" name="PlaceHolder 3"/>
          <p:cNvSpPr>
            <a:spLocks noGrp="1"/>
          </p:cNvSpPr>
          <p:nvPr>
            <p:ph type="ftr"/>
          </p:nvPr>
        </p:nvSpPr>
        <p:spPr>
          <a:xfrm>
            <a:off x="4038480" y="6356520"/>
            <a:ext cx="4114440" cy="364680"/>
          </a:xfrm>
          <a:prstGeom prst="rect">
            <a:avLst/>
          </a:prstGeom>
        </p:spPr>
        <p:txBody>
          <a:bodyPr anchor="ctr"/>
          <a:p>
            <a:endParaRPr b="0" lang="en-IN" sz="2400" spc="-1" strike="noStrike">
              <a:latin typeface="Times New Roman"/>
            </a:endParaRPr>
          </a:p>
        </p:txBody>
      </p:sp>
      <p:sp>
        <p:nvSpPr>
          <p:cNvPr id="96" name="PlaceHolder 4"/>
          <p:cNvSpPr>
            <a:spLocks noGrp="1"/>
          </p:cNvSpPr>
          <p:nvPr>
            <p:ph type="sldNum"/>
          </p:nvPr>
        </p:nvSpPr>
        <p:spPr>
          <a:xfrm>
            <a:off x="8610480" y="6356520"/>
            <a:ext cx="2742840" cy="364680"/>
          </a:xfrm>
          <a:prstGeom prst="rect">
            <a:avLst/>
          </a:prstGeom>
        </p:spPr>
        <p:txBody>
          <a:bodyPr anchor="ctr"/>
          <a:p>
            <a:pPr algn="r">
              <a:lnSpc>
                <a:spcPct val="100000"/>
              </a:lnSpc>
            </a:pPr>
            <a:fld id="{A30DC725-8BEB-4E69-BE49-5C478B23A5B8}" type="slidenum">
              <a:rPr b="0" lang="en-IN" sz="1200" spc="-1" strike="noStrike">
                <a:solidFill>
                  <a:srgbClr val="8b8b8b"/>
                </a:solidFill>
                <a:latin typeface="Calibri"/>
              </a:rPr>
              <a:t>1</a:t>
            </a:fld>
            <a:endParaRPr b="0" lang="en-IN" sz="1200" spc="-1" strike="noStrike">
              <a:latin typeface="Times New Roman"/>
            </a:endParaRPr>
          </a:p>
        </p:txBody>
      </p:sp>
      <p:pic>
        <p:nvPicPr>
          <p:cNvPr id="97" name="Picture 6" descr=""/>
          <p:cNvPicPr/>
          <p:nvPr/>
        </p:nvPicPr>
        <p:blipFill>
          <a:blip r:embed="rId2"/>
          <a:stretch/>
        </p:blipFill>
        <p:spPr>
          <a:xfrm>
            <a:off x="11084400" y="136440"/>
            <a:ext cx="932400" cy="1401840"/>
          </a:xfrm>
          <a:prstGeom prst="rect">
            <a:avLst/>
          </a:prstGeom>
          <a:ln>
            <a:noFill/>
          </a:ln>
        </p:spPr>
      </p:pic>
      <p:sp>
        <p:nvSpPr>
          <p:cNvPr id="98" name="CustomShape 5"/>
          <p:cNvSpPr/>
          <p:nvPr/>
        </p:nvSpPr>
        <p:spPr>
          <a:xfrm>
            <a:off x="80640" y="0"/>
            <a:ext cx="9022680" cy="638280"/>
          </a:xfrm>
          <a:prstGeom prst="rect">
            <a:avLst/>
          </a:prstGeom>
          <a:noFill/>
          <a:ln>
            <a:noFill/>
          </a:ln>
        </p:spPr>
        <p:style>
          <a:lnRef idx="0"/>
          <a:fillRef idx="0"/>
          <a:effectRef idx="0"/>
          <a:fontRef idx="minor"/>
        </p:style>
        <p:txBody>
          <a:bodyPr lIns="90000" rIns="90000" tIns="45000" bIns="45000"/>
          <a:p>
            <a:pPr>
              <a:lnSpc>
                <a:spcPct val="150000"/>
              </a:lnSpc>
            </a:pPr>
            <a:r>
              <a:rPr b="1" lang="en-IN" sz="2400" spc="-1" strike="noStrike" cap="all">
                <a:solidFill>
                  <a:srgbClr val="0070c0"/>
                </a:solidFill>
                <a:latin typeface="Calibri"/>
              </a:rPr>
              <a:t>Introduction to Software Engineering</a:t>
            </a:r>
            <a:endParaRPr b="0" lang="en-IN" sz="2400" spc="-1" strike="noStrike">
              <a:latin typeface="Arial"/>
            </a:endParaRPr>
          </a:p>
        </p:txBody>
      </p:sp>
      <p:sp>
        <p:nvSpPr>
          <p:cNvPr id="99" name="Line 6"/>
          <p:cNvSpPr/>
          <p:nvPr/>
        </p:nvSpPr>
        <p:spPr>
          <a:xfrm>
            <a:off x="0" y="1179360"/>
            <a:ext cx="7933680" cy="36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100" name="PlaceHolder 7"/>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a:t>
            </a:r>
            <a:r>
              <a:rPr b="0" lang="en-US" sz="1800" spc="-1" strike="noStrike">
                <a:solidFill>
                  <a:srgbClr val="000000"/>
                </a:solidFill>
                <a:latin typeface="Calibri"/>
              </a:rPr>
              <a:t>edit the </a:t>
            </a:r>
            <a:r>
              <a:rPr b="0" lang="en-US" sz="1800" spc="-1" strike="noStrike">
                <a:solidFill>
                  <a:srgbClr val="000000"/>
                </a:solidFill>
                <a:latin typeface="Calibri"/>
              </a:rPr>
              <a:t>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PlaceHolder 1"/>
          <p:cNvSpPr>
            <a:spLocks noGrp="1"/>
          </p:cNvSpPr>
          <p:nvPr>
            <p:ph type="dt"/>
          </p:nvPr>
        </p:nvSpPr>
        <p:spPr>
          <a:xfrm>
            <a:off x="838080" y="6356520"/>
            <a:ext cx="2742840" cy="364680"/>
          </a:xfrm>
          <a:prstGeom prst="rect">
            <a:avLst/>
          </a:prstGeom>
        </p:spPr>
        <p:txBody>
          <a:bodyPr anchor="ctr"/>
          <a:p>
            <a:pPr>
              <a:lnSpc>
                <a:spcPct val="100000"/>
              </a:lnSpc>
            </a:pPr>
            <a:fld id="{FB8BFC7A-CF8C-4DC2-BFCD-1D4922713497}" type="datetime">
              <a:rPr b="0" lang="en-IN" sz="1200" spc="-1" strike="noStrike">
                <a:solidFill>
                  <a:srgbClr val="8b8b8b"/>
                </a:solidFill>
                <a:latin typeface="Calibri"/>
              </a:rPr>
              <a:t>17/07/21</a:t>
            </a:fld>
            <a:endParaRPr b="0" lang="en-IN" sz="1200" spc="-1" strike="noStrike">
              <a:latin typeface="Times New Roman"/>
            </a:endParaRPr>
          </a:p>
        </p:txBody>
      </p:sp>
      <p:sp>
        <p:nvSpPr>
          <p:cNvPr id="138" name="PlaceHolder 2"/>
          <p:cNvSpPr>
            <a:spLocks noGrp="1"/>
          </p:cNvSpPr>
          <p:nvPr>
            <p:ph type="ftr"/>
          </p:nvPr>
        </p:nvSpPr>
        <p:spPr>
          <a:xfrm>
            <a:off x="4038480" y="6356520"/>
            <a:ext cx="4114440" cy="364680"/>
          </a:xfrm>
          <a:prstGeom prst="rect">
            <a:avLst/>
          </a:prstGeom>
        </p:spPr>
        <p:txBody>
          <a:bodyPr anchor="ctr"/>
          <a:p>
            <a:endParaRPr b="0" lang="en-IN" sz="2400" spc="-1" strike="noStrike">
              <a:latin typeface="Times New Roman"/>
            </a:endParaRPr>
          </a:p>
        </p:txBody>
      </p:sp>
      <p:sp>
        <p:nvSpPr>
          <p:cNvPr id="139" name="PlaceHolder 3"/>
          <p:cNvSpPr>
            <a:spLocks noGrp="1"/>
          </p:cNvSpPr>
          <p:nvPr>
            <p:ph type="sldNum"/>
          </p:nvPr>
        </p:nvSpPr>
        <p:spPr>
          <a:xfrm>
            <a:off x="8610480" y="6356520"/>
            <a:ext cx="2742840" cy="364680"/>
          </a:xfrm>
          <a:prstGeom prst="rect">
            <a:avLst/>
          </a:prstGeom>
        </p:spPr>
        <p:txBody>
          <a:bodyPr anchor="ctr"/>
          <a:p>
            <a:pPr algn="r">
              <a:lnSpc>
                <a:spcPct val="100000"/>
              </a:lnSpc>
            </a:pPr>
            <a:fld id="{F35A820D-2C06-4668-AE67-10063556C97D}" type="slidenum">
              <a:rPr b="0" lang="en-IN" sz="1200" spc="-1" strike="noStrike">
                <a:solidFill>
                  <a:srgbClr val="8b8b8b"/>
                </a:solidFill>
                <a:latin typeface="Calibri"/>
              </a:rPr>
              <a:t>1</a:t>
            </a:fld>
            <a:endParaRPr b="0" lang="en-IN" sz="1200" spc="-1" strike="noStrike">
              <a:latin typeface="Times New Roman"/>
            </a:endParaRPr>
          </a:p>
        </p:txBody>
      </p:sp>
      <p:pic>
        <p:nvPicPr>
          <p:cNvPr id="140" name="Picture 7" descr=""/>
          <p:cNvPicPr/>
          <p:nvPr/>
        </p:nvPicPr>
        <p:blipFill>
          <a:blip r:embed="rId2"/>
          <a:stretch/>
        </p:blipFill>
        <p:spPr>
          <a:xfrm>
            <a:off x="1483920" y="1785240"/>
            <a:ext cx="2371320" cy="3553920"/>
          </a:xfrm>
          <a:prstGeom prst="rect">
            <a:avLst/>
          </a:prstGeom>
          <a:ln>
            <a:noFill/>
          </a:ln>
        </p:spPr>
      </p:pic>
      <p:sp>
        <p:nvSpPr>
          <p:cNvPr id="141" name="Line 4"/>
          <p:cNvSpPr/>
          <p:nvPr/>
        </p:nvSpPr>
        <p:spPr>
          <a:xfrm>
            <a:off x="4587840" y="2763720"/>
            <a:ext cx="4581360" cy="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142" name="CustomShape 5"/>
          <p:cNvSpPr/>
          <p:nvPr/>
        </p:nvSpPr>
        <p:spPr>
          <a:xfrm>
            <a:off x="4587840" y="2890440"/>
            <a:ext cx="7497000" cy="10659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rPr>
              <a:t>Phalachandra H. L.</a:t>
            </a:r>
            <a:endParaRPr b="0" lang="en-IN" sz="2400" spc="-1" strike="noStrike">
              <a:latin typeface="Arial"/>
            </a:endParaRPr>
          </a:p>
          <a:p>
            <a:pPr>
              <a:lnSpc>
                <a:spcPct val="100000"/>
              </a:lnSpc>
            </a:pPr>
            <a:r>
              <a:rPr b="0" lang="en-IN" sz="2000" spc="-1" strike="noStrike">
                <a:solidFill>
                  <a:srgbClr val="000000"/>
                </a:solidFill>
                <a:latin typeface="Calibri"/>
              </a:rPr>
              <a:t>Department of Computer Science</a:t>
            </a:r>
            <a:endParaRPr b="0" lang="en-IN" sz="2000" spc="-1" strike="noStrike">
              <a:latin typeface="Arial"/>
            </a:endParaRPr>
          </a:p>
          <a:p>
            <a:pPr>
              <a:lnSpc>
                <a:spcPct val="100000"/>
              </a:lnSpc>
            </a:pPr>
            <a:r>
              <a:rPr b="0" lang="en-IN" sz="2000" spc="-1" strike="noStrike" u="sng">
                <a:solidFill>
                  <a:srgbClr val="0563c1"/>
                </a:solidFill>
                <a:uFillTx/>
                <a:latin typeface="Calibri"/>
                <a:hlinkClick r:id="rId3"/>
              </a:rPr>
              <a:t>phalachandra@pes.edu</a:t>
            </a:r>
            <a:endParaRPr b="0" lang="en-IN" sz="2000" spc="-1" strike="noStrike">
              <a:latin typeface="Arial"/>
            </a:endParaRPr>
          </a:p>
        </p:txBody>
      </p:sp>
      <p:sp>
        <p:nvSpPr>
          <p:cNvPr id="143" name="CustomShape 6"/>
          <p:cNvSpPr/>
          <p:nvPr/>
        </p:nvSpPr>
        <p:spPr>
          <a:xfrm>
            <a:off x="4268160" y="1980360"/>
            <a:ext cx="2866320" cy="5778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4b350"/>
                </a:solidFill>
                <a:latin typeface="Calibri"/>
              </a:rPr>
              <a:t>THANK YOU</a:t>
            </a:r>
            <a:endParaRPr b="0" lang="en-IN" sz="3200" spc="-1" strike="noStrike">
              <a:latin typeface="Arial"/>
            </a:endParaRPr>
          </a:p>
        </p:txBody>
      </p:sp>
      <p:sp>
        <p:nvSpPr>
          <p:cNvPr id="144" name="PlaceHolder 7"/>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45"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PlaceHolder 1"/>
          <p:cNvSpPr>
            <a:spLocks noGrp="1"/>
          </p:cNvSpPr>
          <p:nvPr>
            <p:ph type="dt"/>
          </p:nvPr>
        </p:nvSpPr>
        <p:spPr>
          <a:xfrm>
            <a:off x="838080" y="6356520"/>
            <a:ext cx="2742840" cy="364680"/>
          </a:xfrm>
          <a:prstGeom prst="rect">
            <a:avLst/>
          </a:prstGeom>
        </p:spPr>
        <p:txBody>
          <a:bodyPr anchor="ctr"/>
          <a:p>
            <a:pPr>
              <a:lnSpc>
                <a:spcPct val="100000"/>
              </a:lnSpc>
            </a:pPr>
            <a:fld id="{1F8F62AB-AD3D-42A6-88BC-AC65D4B48F68}" type="datetime">
              <a:rPr b="0" lang="en-IN" sz="1200" spc="-1" strike="noStrike">
                <a:solidFill>
                  <a:srgbClr val="8b8b8b"/>
                </a:solidFill>
                <a:latin typeface="Calibri"/>
              </a:rPr>
              <a:t>17/07/21</a:t>
            </a:fld>
            <a:endParaRPr b="0" lang="en-IN" sz="1200" spc="-1" strike="noStrike">
              <a:latin typeface="Times New Roman"/>
            </a:endParaRPr>
          </a:p>
        </p:txBody>
      </p:sp>
      <p:sp>
        <p:nvSpPr>
          <p:cNvPr id="183" name="PlaceHolder 2"/>
          <p:cNvSpPr>
            <a:spLocks noGrp="1"/>
          </p:cNvSpPr>
          <p:nvPr>
            <p:ph type="ftr"/>
          </p:nvPr>
        </p:nvSpPr>
        <p:spPr>
          <a:xfrm>
            <a:off x="4038480" y="6356520"/>
            <a:ext cx="4114440" cy="364680"/>
          </a:xfrm>
          <a:prstGeom prst="rect">
            <a:avLst/>
          </a:prstGeom>
        </p:spPr>
        <p:txBody>
          <a:bodyPr anchor="ctr"/>
          <a:p>
            <a:endParaRPr b="0" lang="en-IN" sz="2400" spc="-1" strike="noStrike">
              <a:latin typeface="Times New Roman"/>
            </a:endParaRPr>
          </a:p>
        </p:txBody>
      </p:sp>
      <p:sp>
        <p:nvSpPr>
          <p:cNvPr id="184" name="PlaceHolder 3"/>
          <p:cNvSpPr>
            <a:spLocks noGrp="1"/>
          </p:cNvSpPr>
          <p:nvPr>
            <p:ph type="sldNum"/>
          </p:nvPr>
        </p:nvSpPr>
        <p:spPr>
          <a:xfrm>
            <a:off x="8610480" y="6356520"/>
            <a:ext cx="2742840" cy="364680"/>
          </a:xfrm>
          <a:prstGeom prst="rect">
            <a:avLst/>
          </a:prstGeom>
        </p:spPr>
        <p:txBody>
          <a:bodyPr anchor="ctr"/>
          <a:p>
            <a:pPr algn="r">
              <a:lnSpc>
                <a:spcPct val="100000"/>
              </a:lnSpc>
            </a:pPr>
            <a:fld id="{021F2483-D63E-45FE-B71D-4CB69AD704FC}" type="slidenum">
              <a:rPr b="0" lang="en-IN" sz="1200" spc="-1" strike="noStrike">
                <a:solidFill>
                  <a:srgbClr val="8b8b8b"/>
                </a:solidFill>
                <a:latin typeface="Calibri"/>
              </a:rPr>
              <a:t>1</a:t>
            </a:fld>
            <a:endParaRPr b="0" lang="en-IN" sz="1200" spc="-1" strike="noStrike">
              <a:latin typeface="Times New Roman"/>
            </a:endParaRPr>
          </a:p>
        </p:txBody>
      </p:sp>
      <p:pic>
        <p:nvPicPr>
          <p:cNvPr id="185" name="Picture 4" descr=""/>
          <p:cNvPicPr/>
          <p:nvPr/>
        </p:nvPicPr>
        <p:blipFill>
          <a:blip r:embed="rId2"/>
          <a:stretch/>
        </p:blipFill>
        <p:spPr>
          <a:xfrm>
            <a:off x="11073960" y="136440"/>
            <a:ext cx="932400" cy="1401840"/>
          </a:xfrm>
          <a:prstGeom prst="rect">
            <a:avLst/>
          </a:prstGeom>
          <a:ln>
            <a:noFill/>
          </a:ln>
        </p:spPr>
      </p:pic>
      <p:sp>
        <p:nvSpPr>
          <p:cNvPr id="186" name="Line 4"/>
          <p:cNvSpPr/>
          <p:nvPr/>
        </p:nvSpPr>
        <p:spPr>
          <a:xfrm>
            <a:off x="0" y="1179360"/>
            <a:ext cx="7826040" cy="36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187" name="PlaceHolder 5"/>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a:t>
            </a:r>
            <a:r>
              <a:rPr b="0" lang="en-US" sz="1800" spc="-1" strike="noStrike">
                <a:solidFill>
                  <a:srgbClr val="000000"/>
                </a:solidFill>
                <a:latin typeface="Calibri"/>
              </a:rPr>
              <a:t>text format</a:t>
            </a:r>
            <a:endParaRPr b="0" lang="en-US" sz="1800" spc="-1" strike="noStrike">
              <a:solidFill>
                <a:srgbClr val="000000"/>
              </a:solidFill>
              <a:latin typeface="Calibri"/>
            </a:endParaRPr>
          </a:p>
        </p:txBody>
      </p:sp>
      <p:sp>
        <p:nvSpPr>
          <p:cNvPr id="188"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98.wmf"/><Relationship Id="rId2" Type="http://schemas.openxmlformats.org/officeDocument/2006/relationships/image" Target="../media/image99.wmf"/><Relationship Id="rId3" Type="http://schemas.openxmlformats.org/officeDocument/2006/relationships/image" Target="../media/image100.wmf"/><Relationship Id="rId4" Type="http://schemas.openxmlformats.org/officeDocument/2006/relationships/image" Target="../media/image101.wmf"/><Relationship Id="rId5" Type="http://schemas.openxmlformats.org/officeDocument/2006/relationships/image" Target="../media/image102.wmf"/><Relationship Id="rId6" Type="http://schemas.openxmlformats.org/officeDocument/2006/relationships/image" Target="../media/image103.wmf"/><Relationship Id="rId7" Type="http://schemas.openxmlformats.org/officeDocument/2006/relationships/image" Target="../media/image104.wmf"/><Relationship Id="rId8" Type="http://schemas.openxmlformats.org/officeDocument/2006/relationships/image" Target="../media/image105.wmf"/><Relationship Id="rId9" Type="http://schemas.openxmlformats.org/officeDocument/2006/relationships/image" Target="../media/image106.wmf"/><Relationship Id="rId10" Type="http://schemas.openxmlformats.org/officeDocument/2006/relationships/image" Target="../media/image107.wmf"/><Relationship Id="rId11" Type="http://schemas.openxmlformats.org/officeDocument/2006/relationships/image" Target="../media/image108.wmf"/><Relationship Id="rId12" Type="http://schemas.openxmlformats.org/officeDocument/2006/relationships/image" Target="../media/image109.wmf"/><Relationship Id="rId13" Type="http://schemas.openxmlformats.org/officeDocument/2006/relationships/image" Target="../media/image110.wmf"/><Relationship Id="rId14" Type="http://schemas.openxmlformats.org/officeDocument/2006/relationships/image" Target="../media/image111.wmf"/><Relationship Id="rId15" Type="http://schemas.openxmlformats.org/officeDocument/2006/relationships/image" Target="../media/image112.wmf"/><Relationship Id="rId16" Type="http://schemas.openxmlformats.org/officeDocument/2006/relationships/image" Target="../media/image113.wmf"/><Relationship Id="rId17" Type="http://schemas.openxmlformats.org/officeDocument/2006/relationships/image" Target="../media/image114.wmf"/><Relationship Id="rId18" Type="http://schemas.openxmlformats.org/officeDocument/2006/relationships/image" Target="../media/image115.wmf"/><Relationship Id="rId19" Type="http://schemas.openxmlformats.org/officeDocument/2006/relationships/image" Target="../media/image116.wmf"/><Relationship Id="rId20"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49.xml"/>
</Relationships>
</file>

<file path=ppt/slides/_rels/slide10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image" Target="../media/image127.png"/><Relationship Id="rId10" Type="http://schemas.openxmlformats.org/officeDocument/2006/relationships/image" Target="../media/image128.png"/><Relationship Id="rId11" Type="http://schemas.openxmlformats.org/officeDocument/2006/relationships/slideLayout" Target="../slideLayouts/slideLayout49.xml"/><Relationship Id="rId1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wmf"/><Relationship Id="rId4"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49.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49.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49.xml"/>
</Relationships>
</file>

<file path=ppt/slides/_rels/slide121.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49.xml"/>
</Relationships>
</file>

<file path=ppt/slides/_rels/slide126.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wmf"/><Relationship Id="rId3" Type="http://schemas.openxmlformats.org/officeDocument/2006/relationships/image" Target="../media/image160.wmf"/><Relationship Id="rId4"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70.png"/><Relationship Id="rId11" Type="http://schemas.openxmlformats.org/officeDocument/2006/relationships/image" Target="../media/image171.png"/><Relationship Id="rId12" Type="http://schemas.openxmlformats.org/officeDocument/2006/relationships/image" Target="../media/image172.png"/><Relationship Id="rId13"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7"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49.xml"/>
</Relationships>
</file>

<file path=ppt/slides/_rels/slide143.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slideLayout" Target="../slideLayouts/slideLayout25.xml"/><Relationship Id="rId7"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13.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3.xml"/><Relationship Id="rId3"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207.wmf"/><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49.xml"/>
</Relationships>
</file>

<file path=ppt/slides/_rels/slide181.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image" Target="../media/image213.wmf"/><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hyperlink" Target="file:///home/tanishq/MAVIS/College%20Work/SEM%206/OOADSE/Unit1/SRS-Version1.pdf" TargetMode="External"/><Relationship Id="rId3"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image" Target="../media/image224.png"/><Relationship Id="rId3"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49.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image" Target="../media/image230.wmf"/><Relationship Id="rId2"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slideLayout" Target="../slideLayouts/slideLayout13.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wmf"/><Relationship Id="rId3"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wmf"/><Relationship Id="rId3"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2.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slideLayout" Target="../slideLayouts/slideLayout49.xml"/>
</Relationships>
</file>

<file path=ppt/slides/_rels/slide213.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png"/><Relationship Id="rId3"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image" Target="../media/image258.png"/><Relationship Id="rId3"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30.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6.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slideLayout" Target="../slideLayouts/slideLayout49.xml"/>
</Relationships>
</file>

<file path=ppt/slides/_rels/slide237.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40.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png"/><Relationship Id="rId3"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image" Target="../media/image275.png"/><Relationship Id="rId3"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0.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image" Target="../media/image286.png"/><Relationship Id="rId3"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image" Target="../media/image288.png"/><Relationship Id="rId2"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slideLayout" Target="../slideLayouts/slideLayout13.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wmf"/><Relationship Id="rId3" Type="http://schemas.openxmlformats.org/officeDocument/2006/relationships/image" Target="../media/image47.png"/><Relationship Id="rId4"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wmf"/><Relationship Id="rId3" Type="http://schemas.openxmlformats.org/officeDocument/2006/relationships/image" Target="../media/image50.png"/><Relationship Id="rId4"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wmf"/><Relationship Id="rId4" Type="http://schemas.openxmlformats.org/officeDocument/2006/relationships/image" Target="../media/image57.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jpeg"/><Relationship Id="rId8" Type="http://schemas.openxmlformats.org/officeDocument/2006/relationships/image" Target="../media/image65.jpeg"/><Relationship Id="rId9" Type="http://schemas.openxmlformats.org/officeDocument/2006/relationships/image" Target="../media/image66.jpeg"/><Relationship Id="rId10" Type="http://schemas.openxmlformats.org/officeDocument/2006/relationships/slideLayout" Target="../slideLayouts/slideLayout13.xml"/><Relationship Id="rId11"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jpeg"/><Relationship Id="rId3" Type="http://schemas.openxmlformats.org/officeDocument/2006/relationships/image" Target="../media/image85.png"/><Relationship Id="rId4" Type="http://schemas.openxmlformats.org/officeDocument/2006/relationships/slideLayout" Target="../slideLayouts/slideLayout13.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wmf"/><Relationship Id="rId3"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93.wmf"/><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232200" y="2302200"/>
            <a:ext cx="10220040" cy="1189080"/>
          </a:xfrm>
          <a:prstGeom prst="rect">
            <a:avLst/>
          </a:prstGeom>
          <a:noFill/>
          <a:ln>
            <a:noFill/>
          </a:ln>
        </p:spPr>
        <p:style>
          <a:lnRef idx="0"/>
          <a:fillRef idx="0"/>
          <a:effectRef idx="0"/>
          <a:fontRef idx="minor"/>
        </p:style>
        <p:txBody>
          <a:bodyPr/>
          <a:p>
            <a:pPr>
              <a:lnSpc>
                <a:spcPct val="100000"/>
              </a:lnSpc>
            </a:pPr>
            <a:r>
              <a:rPr b="1" lang="en-IN" sz="3600" spc="-1" strike="noStrike">
                <a:solidFill>
                  <a:srgbClr val="ed7d31"/>
                </a:solidFill>
                <a:latin typeface="Calibri"/>
                <a:ea typeface="Calibri"/>
              </a:rPr>
              <a:t>INTRODUCTION TO </a:t>
            </a:r>
            <a:endParaRPr b="0" lang="en-IN" sz="3600" spc="-1" strike="noStrike">
              <a:latin typeface="Arial"/>
            </a:endParaRPr>
          </a:p>
          <a:p>
            <a:pPr>
              <a:lnSpc>
                <a:spcPct val="100000"/>
              </a:lnSpc>
            </a:pPr>
            <a:r>
              <a:rPr b="1" lang="en-IN" sz="3600" spc="-1" strike="noStrike">
                <a:solidFill>
                  <a:srgbClr val="ed7d31"/>
                </a:solidFill>
                <a:latin typeface="Calibri"/>
                <a:ea typeface="Calibri"/>
              </a:rPr>
              <a:t>SOFTWARE ENGINEERING</a:t>
            </a:r>
            <a:endParaRPr b="0" lang="en-IN" sz="3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124560" y="1163160"/>
            <a:ext cx="5482800" cy="5229720"/>
          </a:xfrm>
          <a:prstGeom prst="rect">
            <a:avLst/>
          </a:prstGeom>
          <a:noFill/>
          <a:ln>
            <a:noFill/>
          </a:ln>
        </p:spPr>
        <p:style>
          <a:lnRef idx="0"/>
          <a:fillRef idx="0"/>
          <a:effectRef idx="0"/>
          <a:fontRef idx="minor"/>
        </p:style>
        <p:txBody>
          <a:bodyPr/>
          <a:p>
            <a:pPr>
              <a:lnSpc>
                <a:spcPct val="150000"/>
              </a:lnSpc>
            </a:pPr>
            <a:r>
              <a:rPr b="1" lang="en-IN" sz="2000" spc="-1" strike="noStrike">
                <a:solidFill>
                  <a:srgbClr val="000000"/>
                </a:solidFill>
                <a:latin typeface="Verdana"/>
                <a:ea typeface="Verdana"/>
              </a:rPr>
              <a:t>Content </a:t>
            </a:r>
            <a:r>
              <a:rPr b="1" lang="en-IN" sz="2000" spc="-1" strike="noStrike">
                <a:solidFill>
                  <a:srgbClr val="000000"/>
                </a:solidFill>
                <a:latin typeface="Verdana"/>
                <a:ea typeface="Verdana"/>
              </a:rPr>
              <a:t>differences:</a:t>
            </a:r>
            <a:endParaRPr b="0" lang="en-IN" sz="2000" spc="-1" strike="noStrike">
              <a:latin typeface="Arial"/>
            </a:endParaRPr>
          </a:p>
          <a:p>
            <a:pPr algn="just">
              <a:lnSpc>
                <a:spcPct val="140000"/>
              </a:lnSpc>
              <a:spcBef>
                <a:spcPts val="601"/>
              </a:spcBef>
            </a:pPr>
            <a:r>
              <a:rPr b="1" lang="en-IN" sz="1800" spc="-1" strike="noStrike">
                <a:solidFill>
                  <a:srgbClr val="c00000"/>
                </a:solidFill>
                <a:latin typeface="Verdana"/>
                <a:ea typeface="Verdana"/>
              </a:rPr>
              <a:t>Computer science</a:t>
            </a:r>
            <a:r>
              <a:rPr b="0" lang="en-IN" sz="1800" spc="-1" strike="noStrike">
                <a:solidFill>
                  <a:srgbClr val="c00000"/>
                </a:solidFill>
                <a:latin typeface="Verdana"/>
                <a:ea typeface="Verdana"/>
              </a:rPr>
              <a:t> </a:t>
            </a:r>
            <a:endParaRPr b="0" lang="en-IN" sz="1800" spc="-1" strike="noStrike">
              <a:latin typeface="Arial"/>
            </a:endParaRPr>
          </a:p>
          <a:p>
            <a:pPr marL="343080" indent="-342720" algn="just">
              <a:lnSpc>
                <a:spcPct val="110000"/>
              </a:lnSpc>
              <a:spcBef>
                <a:spcPts val="1199"/>
              </a:spcBef>
              <a:buClr>
                <a:srgbClr val="424545"/>
              </a:buClr>
              <a:buFont typeface="Noto Sans Symbols"/>
              <a:buChar char="▪"/>
            </a:pPr>
            <a:r>
              <a:rPr b="0" lang="en-IN" sz="1800" spc="-1" strike="noStrike">
                <a:solidFill>
                  <a:srgbClr val="424545"/>
                </a:solidFill>
                <a:latin typeface="Verdana"/>
                <a:ea typeface="Verdana"/>
              </a:rPr>
              <a:t>Focuses on </a:t>
            </a:r>
            <a:r>
              <a:rPr b="1" lang="en-IN" sz="1800" spc="-1" strike="noStrike">
                <a:solidFill>
                  <a:srgbClr val="0070c0"/>
                </a:solidFill>
                <a:latin typeface="Verdana"/>
                <a:ea typeface="Verdana"/>
              </a:rPr>
              <a:t>foundations of </a:t>
            </a:r>
            <a:r>
              <a:rPr b="1" lang="en-IN" sz="1800" spc="-1" strike="noStrike">
                <a:solidFill>
                  <a:srgbClr val="0070c0"/>
                </a:solidFill>
                <a:latin typeface="Verdana"/>
                <a:ea typeface="Verdana"/>
              </a:rPr>
              <a:t>computing</a:t>
            </a:r>
            <a:r>
              <a:rPr b="0" lang="en-IN" sz="1800" spc="-1" strike="noStrike">
                <a:solidFill>
                  <a:srgbClr val="424545"/>
                </a:solidFill>
                <a:latin typeface="Verdana"/>
                <a:ea typeface="Verdana"/>
              </a:rPr>
              <a:t> </a:t>
            </a:r>
            <a:r>
              <a:rPr b="0" lang="en-IN" sz="1800" spc="-1" strike="noStrike">
                <a:solidFill>
                  <a:srgbClr val="424545"/>
                </a:solidFill>
                <a:latin typeface="Verdana"/>
                <a:ea typeface="Verdana"/>
              </a:rPr>
              <a:t>including, </a:t>
            </a:r>
            <a:r>
              <a:rPr b="0" lang="en-IN" sz="1800" spc="-1" strike="noStrike">
                <a:solidFill>
                  <a:srgbClr val="424545"/>
                </a:solidFill>
                <a:latin typeface="Verdana"/>
                <a:ea typeface="Verdana"/>
              </a:rPr>
              <a:t>algorithms, </a:t>
            </a:r>
            <a:r>
              <a:rPr b="0" lang="en-IN" sz="1800" spc="-1" strike="noStrike">
                <a:solidFill>
                  <a:srgbClr val="424545"/>
                </a:solidFill>
                <a:latin typeface="Verdana"/>
                <a:ea typeface="Verdana"/>
              </a:rPr>
              <a:t>programming </a:t>
            </a:r>
            <a:r>
              <a:rPr b="0" lang="en-IN" sz="1800" spc="-1" strike="noStrike">
                <a:solidFill>
                  <a:srgbClr val="424545"/>
                </a:solidFill>
                <a:latin typeface="Verdana"/>
                <a:ea typeface="Verdana"/>
              </a:rPr>
              <a:t>languages, theories </a:t>
            </a:r>
            <a:r>
              <a:rPr b="0" lang="en-IN" sz="1800" spc="-1" strike="noStrike">
                <a:solidFill>
                  <a:srgbClr val="424545"/>
                </a:solidFill>
                <a:latin typeface="Verdana"/>
                <a:ea typeface="Verdana"/>
              </a:rPr>
              <a:t>of computing, </a:t>
            </a:r>
            <a:r>
              <a:rPr b="0" lang="en-IN" sz="1800" spc="-1" strike="noStrike">
                <a:solidFill>
                  <a:srgbClr val="424545"/>
                </a:solidFill>
                <a:latin typeface="Verdana"/>
                <a:ea typeface="Verdana"/>
              </a:rPr>
              <a:t>artificial </a:t>
            </a:r>
            <a:r>
              <a:rPr b="0" lang="en-IN" sz="1800" spc="-1" strike="noStrike">
                <a:solidFill>
                  <a:srgbClr val="424545"/>
                </a:solidFill>
                <a:latin typeface="Verdana"/>
                <a:ea typeface="Verdana"/>
              </a:rPr>
              <a:t>intelligence,.., and </a:t>
            </a:r>
            <a:r>
              <a:rPr b="0" lang="en-IN" sz="1800" spc="-1" strike="noStrike">
                <a:solidFill>
                  <a:srgbClr val="424545"/>
                </a:solidFill>
                <a:latin typeface="Verdana"/>
                <a:ea typeface="Verdana"/>
              </a:rPr>
              <a:t>some hardware </a:t>
            </a:r>
            <a:r>
              <a:rPr b="0" lang="en-IN" sz="1800" spc="-1" strike="noStrike">
                <a:solidFill>
                  <a:srgbClr val="424545"/>
                </a:solidFill>
                <a:latin typeface="Verdana"/>
                <a:ea typeface="Verdana"/>
              </a:rPr>
              <a:t>design.</a:t>
            </a:r>
            <a:endParaRPr b="0" lang="en-IN" sz="1800" spc="-1" strike="noStrike">
              <a:latin typeface="Arial"/>
            </a:endParaRPr>
          </a:p>
          <a:p>
            <a:pPr algn="just">
              <a:lnSpc>
                <a:spcPct val="140000"/>
              </a:lnSpc>
              <a:spcBef>
                <a:spcPts val="601"/>
              </a:spcBef>
            </a:pPr>
            <a:r>
              <a:rPr b="1" lang="en-IN" sz="1900" spc="-1" strike="noStrike">
                <a:solidFill>
                  <a:srgbClr val="c00000"/>
                </a:solidFill>
                <a:latin typeface="Verdana"/>
                <a:ea typeface="Verdana"/>
              </a:rPr>
              <a:t>Software </a:t>
            </a:r>
            <a:r>
              <a:rPr b="1" lang="en-IN" sz="1900" spc="-1" strike="noStrike">
                <a:solidFill>
                  <a:srgbClr val="c00000"/>
                </a:solidFill>
                <a:latin typeface="Verdana"/>
                <a:ea typeface="Verdana"/>
              </a:rPr>
              <a:t>engineering</a:t>
            </a:r>
            <a:endParaRPr b="0" lang="en-IN" sz="1900" spc="-1" strike="noStrike">
              <a:latin typeface="Arial"/>
            </a:endParaRPr>
          </a:p>
          <a:p>
            <a:pPr marL="343080" indent="-342720" algn="just">
              <a:lnSpc>
                <a:spcPct val="110000"/>
              </a:lnSpc>
              <a:spcBef>
                <a:spcPts val="601"/>
              </a:spcBef>
              <a:buClr>
                <a:srgbClr val="424545"/>
              </a:buClr>
              <a:buFont typeface="Noto Sans Symbols"/>
              <a:buChar char="▪"/>
            </a:pPr>
            <a:r>
              <a:rPr b="0" lang="en-IN" sz="1900" spc="-1" strike="noStrike">
                <a:solidFill>
                  <a:srgbClr val="424545"/>
                </a:solidFill>
                <a:latin typeface="Verdana"/>
                <a:ea typeface="Verdana"/>
              </a:rPr>
              <a:t>Focuses on </a:t>
            </a:r>
            <a:r>
              <a:rPr b="0" lang="en-IN" sz="1900" spc="-1" strike="noStrike">
                <a:solidFill>
                  <a:srgbClr val="424545"/>
                </a:solidFill>
                <a:latin typeface="Verdana"/>
                <a:ea typeface="Verdana"/>
              </a:rPr>
              <a:t>technical and </a:t>
            </a:r>
            <a:r>
              <a:rPr b="0" lang="en-IN" sz="1900" spc="-1" strike="noStrike">
                <a:solidFill>
                  <a:srgbClr val="424545"/>
                </a:solidFill>
                <a:latin typeface="Verdana"/>
                <a:ea typeface="Verdana"/>
              </a:rPr>
              <a:t>managerial </a:t>
            </a:r>
            <a:r>
              <a:rPr b="0" lang="en-IN" sz="1900" spc="-1" strike="noStrike">
                <a:solidFill>
                  <a:srgbClr val="424545"/>
                </a:solidFill>
                <a:latin typeface="Verdana"/>
                <a:ea typeface="Verdana"/>
              </a:rPr>
              <a:t>leadership for large </a:t>
            </a:r>
            <a:r>
              <a:rPr b="0" lang="en-IN" sz="1900" spc="-1" strike="noStrike">
                <a:solidFill>
                  <a:srgbClr val="424545"/>
                </a:solidFill>
                <a:latin typeface="Verdana"/>
                <a:ea typeface="Verdana"/>
              </a:rPr>
              <a:t>and complex </a:t>
            </a:r>
            <a:r>
              <a:rPr b="0" lang="en-IN" sz="1900" spc="-1" strike="noStrike">
                <a:solidFill>
                  <a:srgbClr val="424545"/>
                </a:solidFill>
                <a:latin typeface="Verdana"/>
                <a:ea typeface="Verdana"/>
              </a:rPr>
              <a:t>systems</a:t>
            </a:r>
            <a:endParaRPr b="0" lang="en-IN" sz="1900" spc="-1" strike="noStrike">
              <a:latin typeface="Arial"/>
            </a:endParaRPr>
          </a:p>
          <a:p>
            <a:pPr marL="343080" indent="-342720" algn="just">
              <a:lnSpc>
                <a:spcPct val="110000"/>
              </a:lnSpc>
              <a:spcBef>
                <a:spcPts val="601"/>
              </a:spcBef>
              <a:buClr>
                <a:srgbClr val="424545"/>
              </a:buClr>
              <a:buFont typeface="Noto Sans Symbols"/>
              <a:buChar char="▪"/>
            </a:pPr>
            <a:r>
              <a:rPr b="0" lang="en-IN" sz="1900" spc="-1" strike="noStrike">
                <a:solidFill>
                  <a:srgbClr val="424545"/>
                </a:solidFill>
                <a:latin typeface="Verdana"/>
                <a:ea typeface="Verdana"/>
              </a:rPr>
              <a:t>It’s the foundation </a:t>
            </a:r>
            <a:r>
              <a:rPr b="0" lang="en-IN" sz="1900" spc="-1" strike="noStrike">
                <a:solidFill>
                  <a:srgbClr val="424545"/>
                </a:solidFill>
                <a:latin typeface="Verdana"/>
                <a:ea typeface="Verdana"/>
              </a:rPr>
              <a:t>of </a:t>
            </a:r>
            <a:r>
              <a:rPr b="1" lang="en-IN" sz="1900" spc="-1" strike="noStrike">
                <a:solidFill>
                  <a:srgbClr val="0070c0"/>
                </a:solidFill>
                <a:latin typeface="Verdana"/>
                <a:ea typeface="Verdana"/>
              </a:rPr>
              <a:t>enduring </a:t>
            </a:r>
            <a:r>
              <a:rPr b="1" lang="en-IN" sz="1900" spc="-1" strike="noStrike">
                <a:solidFill>
                  <a:srgbClr val="0070c0"/>
                </a:solidFill>
                <a:latin typeface="Verdana"/>
                <a:ea typeface="Verdana"/>
              </a:rPr>
              <a:t>engineering </a:t>
            </a:r>
            <a:r>
              <a:rPr b="1" lang="en-IN" sz="1900" spc="-1" strike="noStrike">
                <a:solidFill>
                  <a:srgbClr val="0070c0"/>
                </a:solidFill>
                <a:latin typeface="Verdana"/>
                <a:ea typeface="Verdana"/>
              </a:rPr>
              <a:t>principles</a:t>
            </a:r>
            <a:r>
              <a:rPr b="0" lang="en-IN" sz="1900" spc="-1" strike="noStrike">
                <a:solidFill>
                  <a:srgbClr val="424545"/>
                </a:solidFill>
                <a:latin typeface="Verdana"/>
                <a:ea typeface="Verdana"/>
              </a:rPr>
              <a:t> which </a:t>
            </a:r>
            <a:r>
              <a:rPr b="0" lang="en-IN" sz="1900" spc="-1" strike="noStrike">
                <a:solidFill>
                  <a:srgbClr val="424545"/>
                </a:solidFill>
                <a:latin typeface="Verdana"/>
                <a:ea typeface="Verdana"/>
              </a:rPr>
              <a:t>will support a </a:t>
            </a:r>
            <a:r>
              <a:rPr b="0" lang="en-IN" sz="1900" spc="-1" strike="noStrike">
                <a:solidFill>
                  <a:srgbClr val="424545"/>
                </a:solidFill>
                <a:latin typeface="Verdana"/>
                <a:ea typeface="Verdana"/>
              </a:rPr>
              <a:t>lifetime of practice, </a:t>
            </a:r>
            <a:r>
              <a:rPr b="0" lang="en-IN" sz="1900" spc="-1" strike="noStrike">
                <a:solidFill>
                  <a:srgbClr val="424545"/>
                </a:solidFill>
                <a:latin typeface="Verdana"/>
                <a:ea typeface="Verdana"/>
              </a:rPr>
              <a:t>amid emerging </a:t>
            </a:r>
            <a:r>
              <a:rPr b="0" lang="en-IN" sz="1900" spc="-1" strike="noStrike">
                <a:solidFill>
                  <a:srgbClr val="424545"/>
                </a:solidFill>
                <a:latin typeface="Verdana"/>
                <a:ea typeface="Verdana"/>
              </a:rPr>
              <a:t>technologies.</a:t>
            </a:r>
            <a:endParaRPr b="0" lang="en-IN" sz="1900" spc="-1" strike="noStrike">
              <a:latin typeface="Arial"/>
            </a:endParaRPr>
          </a:p>
        </p:txBody>
      </p:sp>
      <p:pic>
        <p:nvPicPr>
          <p:cNvPr id="267" name="Google Shape;237;p15" descr=""/>
          <p:cNvPicPr/>
          <p:nvPr/>
        </p:nvPicPr>
        <p:blipFill>
          <a:blip r:embed="rId1"/>
          <a:stretch/>
        </p:blipFill>
        <p:spPr>
          <a:xfrm>
            <a:off x="5691600" y="1310040"/>
            <a:ext cx="2943000" cy="1520640"/>
          </a:xfrm>
          <a:prstGeom prst="rect">
            <a:avLst/>
          </a:prstGeom>
          <a:ln>
            <a:noFill/>
          </a:ln>
        </p:spPr>
      </p:pic>
      <p:pic>
        <p:nvPicPr>
          <p:cNvPr id="268" name="Google Shape;238;p15" descr=""/>
          <p:cNvPicPr/>
          <p:nvPr/>
        </p:nvPicPr>
        <p:blipFill>
          <a:blip r:embed="rId2"/>
          <a:stretch/>
        </p:blipFill>
        <p:spPr>
          <a:xfrm>
            <a:off x="5675760" y="4701960"/>
            <a:ext cx="2943000" cy="1733760"/>
          </a:xfrm>
          <a:prstGeom prst="rect">
            <a:avLst/>
          </a:prstGeom>
          <a:ln>
            <a:noFill/>
          </a:ln>
        </p:spPr>
      </p:pic>
      <p:pic>
        <p:nvPicPr>
          <p:cNvPr id="269" name="Google Shape;239;p15" descr=""/>
          <p:cNvPicPr/>
          <p:nvPr/>
        </p:nvPicPr>
        <p:blipFill>
          <a:blip r:embed="rId3"/>
          <a:stretch/>
        </p:blipFill>
        <p:spPr>
          <a:xfrm>
            <a:off x="5675760" y="2899440"/>
            <a:ext cx="2943000" cy="1733760"/>
          </a:xfrm>
          <a:prstGeom prst="rect">
            <a:avLst/>
          </a:prstGeom>
          <a:ln>
            <a:noFill/>
          </a:ln>
        </p:spPr>
      </p:pic>
      <p:sp>
        <p:nvSpPr>
          <p:cNvPr id="270" name="CustomShape 2"/>
          <p:cNvSpPr/>
          <p:nvPr/>
        </p:nvSpPr>
        <p:spPr>
          <a:xfrm>
            <a:off x="35280" y="151560"/>
            <a:ext cx="6778800" cy="1231560"/>
          </a:xfrm>
          <a:prstGeom prst="rect">
            <a:avLst/>
          </a:prstGeom>
          <a:noFill/>
          <a:ln>
            <a:noFill/>
          </a:ln>
        </p:spPr>
        <p:style>
          <a:lnRef idx="0"/>
          <a:fillRef idx="0"/>
          <a:effectRef idx="0"/>
          <a:fontRef idx="minor"/>
        </p:style>
        <p:txBody>
          <a:bodyPr anchor="ctr">
            <a:normAutofit/>
          </a:bodyPr>
          <a:p>
            <a:pPr>
              <a:lnSpc>
                <a:spcPct val="90000"/>
              </a:lnSpc>
            </a:pPr>
            <a:r>
              <a:rPr b="1" lang="en-IN" sz="2400" spc="-1" strike="noStrike">
                <a:solidFill>
                  <a:srgbClr val="ed7d31"/>
                </a:solidFill>
                <a:latin typeface="Calibri"/>
                <a:ea typeface="Calibri"/>
              </a:rPr>
              <a:t>Is Computer Science == Software Engineering ?</a:t>
            </a:r>
            <a:endParaRPr b="0" lang="en-IN" sz="2400" spc="-1" strike="noStrike">
              <a:latin typeface="Arial"/>
            </a:endParaRPr>
          </a:p>
        </p:txBody>
      </p:sp>
    </p:spTree>
  </p:cSld>
  <p:timing>
    <p:tnLst>
      <p:par>
        <p:cTn id="193" dur="indefinite" restart="never" nodeType="tmRoot">
          <p:childTnLst>
            <p:seq>
              <p:cTn id="194" dur="indefinite" nodeType="mainSeq">
                <p:childTnLst>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26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6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6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TextShape 1"/>
          <p:cNvSpPr txBox="1"/>
          <p:nvPr/>
        </p:nvSpPr>
        <p:spPr>
          <a:xfrm>
            <a:off x="16200" y="48888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Product Line Engineering Framework</a:t>
            </a:r>
            <a:endParaRPr b="0" lang="en-US" sz="2800" spc="-1" strike="noStrike">
              <a:solidFill>
                <a:srgbClr val="000000"/>
              </a:solidFill>
              <a:latin typeface="Calibri"/>
            </a:endParaRPr>
          </a:p>
        </p:txBody>
      </p:sp>
      <p:sp>
        <p:nvSpPr>
          <p:cNvPr id="812" name="CustomShape 2"/>
          <p:cNvSpPr/>
          <p:nvPr/>
        </p:nvSpPr>
        <p:spPr>
          <a:xfrm>
            <a:off x="144000" y="1509840"/>
            <a:ext cx="2298960" cy="1367280"/>
          </a:xfrm>
          <a:prstGeom prst="rect">
            <a:avLst/>
          </a:prstGeom>
          <a:noFill/>
          <a:ln w="9360">
            <a:solidFill>
              <a:schemeClr val="tx1"/>
            </a:solidFill>
            <a:miter/>
          </a:ln>
        </p:spPr>
        <p:style>
          <a:lnRef idx="0"/>
          <a:fillRef idx="0"/>
          <a:effectRef idx="0"/>
          <a:fontRef idx="minor"/>
        </p:style>
        <p:txBody>
          <a:bodyPr lIns="90000" rIns="90000" tIns="45000" bIns="45000"/>
          <a:p>
            <a:pPr>
              <a:lnSpc>
                <a:spcPct val="100000"/>
              </a:lnSpc>
            </a:pPr>
            <a:r>
              <a:rPr b="1" i="1" lang="en-IN" sz="1200" spc="-1" strike="noStrike">
                <a:solidFill>
                  <a:srgbClr val="000000"/>
                </a:solidFill>
                <a:latin typeface="Calibri"/>
              </a:rPr>
              <a:t>Domain Engineering</a:t>
            </a:r>
            <a:r>
              <a:rPr b="1" lang="en-IN" sz="1200" spc="-1" strike="noStrike">
                <a:solidFill>
                  <a:srgbClr val="000000"/>
                </a:solidFill>
                <a:latin typeface="Calibri"/>
              </a:rPr>
              <a:t>:</a:t>
            </a:r>
            <a:br/>
            <a:r>
              <a:rPr b="0" lang="en-IN" sz="1200" spc="-1" strike="noStrike">
                <a:solidFill>
                  <a:srgbClr val="000000"/>
                </a:solidFill>
                <a:latin typeface="Calibri"/>
              </a:rPr>
              <a:t>Define and realize the commonality and variability</a:t>
            </a:r>
            <a:endParaRPr b="0" lang="en-IN" sz="1200" spc="-1" strike="noStrike">
              <a:latin typeface="Arial"/>
            </a:endParaRPr>
          </a:p>
          <a:p>
            <a:pPr>
              <a:lnSpc>
                <a:spcPct val="100000"/>
              </a:lnSpc>
            </a:pPr>
            <a:r>
              <a:rPr b="0" lang="en-IN" sz="1200" spc="-1" strike="noStrike">
                <a:solidFill>
                  <a:srgbClr val="000000"/>
                </a:solidFill>
                <a:latin typeface="Calibri"/>
              </a:rPr>
              <a:t> </a:t>
            </a:r>
            <a:br/>
            <a:r>
              <a:rPr b="0" lang="en-IN" sz="1200" spc="-1" strike="noStrike">
                <a:solidFill>
                  <a:srgbClr val="000000"/>
                </a:solidFill>
                <a:latin typeface="Calibri"/>
              </a:rPr>
              <a:t>The goal is to establish a reusable platform</a:t>
            </a:r>
            <a:endParaRPr b="0" lang="en-IN" sz="1200" spc="-1" strike="noStrike">
              <a:latin typeface="Arial"/>
            </a:endParaRPr>
          </a:p>
        </p:txBody>
      </p:sp>
      <p:sp>
        <p:nvSpPr>
          <p:cNvPr id="813" name="CustomShape 3"/>
          <p:cNvSpPr/>
          <p:nvPr/>
        </p:nvSpPr>
        <p:spPr>
          <a:xfrm>
            <a:off x="118440" y="3043800"/>
            <a:ext cx="2234160" cy="1732320"/>
          </a:xfrm>
          <a:prstGeom prst="rect">
            <a:avLst/>
          </a:prstGeom>
          <a:noFill/>
          <a:ln w="9360">
            <a:solidFill>
              <a:schemeClr val="tx1"/>
            </a:solidFill>
            <a:miter/>
          </a:ln>
        </p:spPr>
        <p:style>
          <a:lnRef idx="0"/>
          <a:fillRef idx="0"/>
          <a:effectRef idx="0"/>
          <a:fontRef idx="minor"/>
        </p:style>
        <p:txBody>
          <a:bodyPr lIns="90000" rIns="90000" tIns="45000" bIns="45000"/>
          <a:p>
            <a:pPr>
              <a:lnSpc>
                <a:spcPct val="100000"/>
              </a:lnSpc>
            </a:pPr>
            <a:r>
              <a:rPr b="1" i="1" lang="en-IN" sz="1200" spc="-1" strike="noStrike">
                <a:solidFill>
                  <a:srgbClr val="000000"/>
                </a:solidFill>
                <a:latin typeface="Calibri"/>
              </a:rPr>
              <a:t>Application Engineering</a:t>
            </a:r>
            <a:r>
              <a:rPr b="1" lang="en-IN" sz="1200" spc="-1" strike="noStrike">
                <a:solidFill>
                  <a:srgbClr val="000000"/>
                </a:solidFill>
                <a:latin typeface="Calibri"/>
              </a:rPr>
              <a:t>:</a:t>
            </a:r>
            <a:br/>
            <a:r>
              <a:rPr b="0" lang="en-IN" sz="1200" spc="-1" strike="noStrike">
                <a:solidFill>
                  <a:srgbClr val="000000"/>
                </a:solidFill>
                <a:latin typeface="Calibri"/>
              </a:rPr>
              <a:t>Reuse domain artifacts, exploiting variability to build a product. </a:t>
            </a:r>
            <a:br/>
            <a:r>
              <a:rPr b="0" lang="en-IN" sz="1200" spc="-1" strike="noStrike">
                <a:solidFill>
                  <a:srgbClr val="000000"/>
                </a:solidFill>
                <a:latin typeface="Calibri"/>
              </a:rPr>
              <a:t>The goal is to derive a product from the platform established in the Domain Engineering phase</a:t>
            </a:r>
            <a:endParaRPr b="0" lang="en-IN" sz="1200" spc="-1" strike="noStrike">
              <a:latin typeface="Arial"/>
            </a:endParaRPr>
          </a:p>
        </p:txBody>
      </p:sp>
      <p:sp>
        <p:nvSpPr>
          <p:cNvPr id="814" name="CustomShape 4"/>
          <p:cNvSpPr/>
          <p:nvPr/>
        </p:nvSpPr>
        <p:spPr>
          <a:xfrm>
            <a:off x="2691000" y="6429600"/>
            <a:ext cx="5732640" cy="204840"/>
          </a:xfrm>
          <a:prstGeom prst="rect">
            <a:avLst/>
          </a:prstGeom>
          <a:noFill/>
          <a:ln>
            <a:noFill/>
          </a:ln>
        </p:spPr>
        <p:style>
          <a:lnRef idx="0"/>
          <a:fillRef idx="0"/>
          <a:effectRef idx="0"/>
          <a:fontRef idx="minor"/>
        </p:style>
        <p:txBody>
          <a:bodyPr lIns="90000" rIns="90000" tIns="45000" bIns="45000"/>
          <a:p>
            <a:pPr algn="r">
              <a:lnSpc>
                <a:spcPct val="100000"/>
              </a:lnSpc>
            </a:pPr>
            <a:r>
              <a:rPr b="0" lang="en-IN" sz="750" spc="-1" strike="noStrike">
                <a:solidFill>
                  <a:srgbClr val="000000"/>
                </a:solidFill>
                <a:latin typeface="Calibri"/>
              </a:rPr>
              <a:t>Based on the “Software Product Line Engineering” book by Klaus Pohl, Günter Böckle and Frank J. van der Linden </a:t>
            </a:r>
            <a:endParaRPr b="0" lang="en-IN" sz="750" spc="-1" strike="noStrike">
              <a:latin typeface="Arial"/>
            </a:endParaRPr>
          </a:p>
        </p:txBody>
      </p:sp>
      <p:grpSp>
        <p:nvGrpSpPr>
          <p:cNvPr id="815" name="Group 5"/>
          <p:cNvGrpSpPr/>
          <p:nvPr/>
        </p:nvGrpSpPr>
        <p:grpSpPr>
          <a:xfrm>
            <a:off x="2711160" y="1329120"/>
            <a:ext cx="5587920" cy="5113080"/>
            <a:chOff x="2711160" y="1329120"/>
            <a:chExt cx="5587920" cy="5113080"/>
          </a:xfrm>
        </p:grpSpPr>
        <p:sp>
          <p:nvSpPr>
            <p:cNvPr id="816" name="CustomShape 6"/>
            <p:cNvSpPr/>
            <p:nvPr/>
          </p:nvSpPr>
          <p:spPr>
            <a:xfrm>
              <a:off x="3342240" y="1454760"/>
              <a:ext cx="1037880" cy="47376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Product Management</a:t>
              </a:r>
              <a:endParaRPr b="0" lang="en-IN" sz="830" spc="-1" strike="noStrike">
                <a:latin typeface="Arial"/>
              </a:endParaRPr>
            </a:p>
          </p:txBody>
        </p:sp>
        <p:sp>
          <p:nvSpPr>
            <p:cNvPr id="817" name="CustomShape 7"/>
            <p:cNvSpPr/>
            <p:nvPr/>
          </p:nvSpPr>
          <p:spPr>
            <a:xfrm>
              <a:off x="2745720" y="4028760"/>
              <a:ext cx="5553360" cy="2413440"/>
            </a:xfrm>
            <a:prstGeom prst="rect">
              <a:avLst/>
            </a:prstGeom>
            <a:solidFill>
              <a:schemeClr val="bg1"/>
            </a:solidFill>
            <a:ln w="19080">
              <a:solidFill>
                <a:schemeClr val="tx1"/>
              </a:solidFill>
              <a:miter/>
            </a:ln>
          </p:spPr>
          <p:style>
            <a:lnRef idx="0"/>
            <a:fillRef idx="0"/>
            <a:effectRef idx="0"/>
            <a:fontRef idx="minor"/>
          </p:style>
        </p:sp>
        <p:sp>
          <p:nvSpPr>
            <p:cNvPr id="818" name="CustomShape 8"/>
            <p:cNvSpPr/>
            <p:nvPr/>
          </p:nvSpPr>
          <p:spPr>
            <a:xfrm>
              <a:off x="2748600" y="1329120"/>
              <a:ext cx="5530320" cy="2639520"/>
            </a:xfrm>
            <a:prstGeom prst="rect">
              <a:avLst/>
            </a:prstGeom>
            <a:solidFill>
              <a:schemeClr val="bg1"/>
            </a:solidFill>
            <a:ln w="19080">
              <a:solidFill>
                <a:schemeClr val="tx1"/>
              </a:solidFill>
              <a:miter/>
            </a:ln>
          </p:spPr>
          <p:style>
            <a:lnRef idx="0"/>
            <a:fillRef idx="0"/>
            <a:effectRef idx="0"/>
            <a:fontRef idx="minor"/>
          </p:style>
        </p:sp>
        <p:sp>
          <p:nvSpPr>
            <p:cNvPr id="819" name="CustomShape 9"/>
            <p:cNvSpPr/>
            <p:nvPr/>
          </p:nvSpPr>
          <p:spPr>
            <a:xfrm>
              <a:off x="3940200" y="2710080"/>
              <a:ext cx="217440" cy="2307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820" name="CustomShape 10"/>
            <p:cNvSpPr/>
            <p:nvPr/>
          </p:nvSpPr>
          <p:spPr>
            <a:xfrm>
              <a:off x="5144760" y="2710080"/>
              <a:ext cx="220320" cy="2307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821" name="CustomShape 11"/>
            <p:cNvSpPr/>
            <p:nvPr/>
          </p:nvSpPr>
          <p:spPr>
            <a:xfrm>
              <a:off x="6350760" y="2710080"/>
              <a:ext cx="220320" cy="2307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822" name="CustomShape 12"/>
            <p:cNvSpPr/>
            <p:nvPr/>
          </p:nvSpPr>
          <p:spPr>
            <a:xfrm>
              <a:off x="7500600" y="2710080"/>
              <a:ext cx="217440" cy="2307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823" name="CustomShape 13"/>
            <p:cNvSpPr/>
            <p:nvPr/>
          </p:nvSpPr>
          <p:spPr>
            <a:xfrm>
              <a:off x="3220200" y="4197240"/>
              <a:ext cx="4906440" cy="584640"/>
            </a:xfrm>
            <a:prstGeom prst="roundRect">
              <a:avLst>
                <a:gd name="adj" fmla="val 31630"/>
              </a:avLst>
            </a:prstGeom>
            <a:noFill/>
            <a:ln w="101520">
              <a:solidFill>
                <a:schemeClr val="bg2">
                  <a:alpha val="89999"/>
                </a:schemeClr>
              </a:solidFill>
              <a:round/>
            </a:ln>
          </p:spPr>
          <p:style>
            <a:lnRef idx="0"/>
            <a:fillRef idx="0"/>
            <a:effectRef idx="0"/>
            <a:fontRef idx="minor"/>
          </p:style>
        </p:sp>
        <p:sp>
          <p:nvSpPr>
            <p:cNvPr id="824" name="CustomShape 14"/>
            <p:cNvSpPr/>
            <p:nvPr/>
          </p:nvSpPr>
          <p:spPr>
            <a:xfrm>
              <a:off x="3551760" y="4506120"/>
              <a:ext cx="98172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Application </a:t>
              </a:r>
              <a:r>
                <a:rPr b="0" lang="en-IN" sz="750" spc="-1" strike="noStrike">
                  <a:solidFill>
                    <a:srgbClr val="000000"/>
                  </a:solidFill>
                  <a:latin typeface="Calibri"/>
                </a:rPr>
                <a:t>Requirements Engineering</a:t>
              </a:r>
              <a:endParaRPr b="0" lang="en-IN" sz="750" spc="-1" strike="noStrike">
                <a:latin typeface="Arial"/>
              </a:endParaRPr>
            </a:p>
          </p:txBody>
        </p:sp>
        <p:sp>
          <p:nvSpPr>
            <p:cNvPr id="825" name="CustomShape 15"/>
            <p:cNvSpPr/>
            <p:nvPr/>
          </p:nvSpPr>
          <p:spPr>
            <a:xfrm>
              <a:off x="4787640" y="4506120"/>
              <a:ext cx="98028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Application Design</a:t>
              </a:r>
              <a:endParaRPr b="0" lang="en-IN" sz="830" spc="-1" strike="noStrike">
                <a:latin typeface="Arial"/>
              </a:endParaRPr>
            </a:p>
          </p:txBody>
        </p:sp>
        <p:sp>
          <p:nvSpPr>
            <p:cNvPr id="826" name="CustomShape 16"/>
            <p:cNvSpPr/>
            <p:nvPr/>
          </p:nvSpPr>
          <p:spPr>
            <a:xfrm>
              <a:off x="5964840" y="4506120"/>
              <a:ext cx="98028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Application Realisation</a:t>
              </a:r>
              <a:endParaRPr b="0" lang="en-IN" sz="830" spc="-1" strike="noStrike">
                <a:latin typeface="Arial"/>
              </a:endParaRPr>
            </a:p>
          </p:txBody>
        </p:sp>
        <p:sp>
          <p:nvSpPr>
            <p:cNvPr id="827" name="CustomShape 17"/>
            <p:cNvSpPr/>
            <p:nvPr/>
          </p:nvSpPr>
          <p:spPr>
            <a:xfrm>
              <a:off x="7153560" y="4506120"/>
              <a:ext cx="88884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Application Testing</a:t>
              </a:r>
              <a:endParaRPr b="0" lang="en-IN" sz="830" spc="-1" strike="noStrike">
                <a:latin typeface="Arial"/>
              </a:endParaRPr>
            </a:p>
          </p:txBody>
        </p:sp>
        <p:sp>
          <p:nvSpPr>
            <p:cNvPr id="828" name="Line 18"/>
            <p:cNvSpPr/>
            <p:nvPr/>
          </p:nvSpPr>
          <p:spPr>
            <a:xfrm>
              <a:off x="4506480" y="4195440"/>
              <a:ext cx="332640" cy="360"/>
            </a:xfrm>
            <a:prstGeom prst="line">
              <a:avLst/>
            </a:prstGeom>
            <a:ln w="101520">
              <a:solidFill>
                <a:schemeClr val="bg2"/>
              </a:solidFill>
              <a:round/>
              <a:headEnd len="med" type="triangle" w="med"/>
            </a:ln>
          </p:spPr>
          <p:style>
            <a:lnRef idx="0"/>
            <a:fillRef idx="0"/>
            <a:effectRef idx="0"/>
            <a:fontRef idx="minor"/>
          </p:style>
        </p:sp>
        <p:sp>
          <p:nvSpPr>
            <p:cNvPr id="829" name="CustomShape 19"/>
            <p:cNvSpPr/>
            <p:nvPr/>
          </p:nvSpPr>
          <p:spPr>
            <a:xfrm>
              <a:off x="3557160" y="2967840"/>
              <a:ext cx="4621320" cy="882000"/>
            </a:xfrm>
            <a:prstGeom prst="flowChartMagneticDisk">
              <a:avLst/>
            </a:prstGeom>
            <a:solidFill>
              <a:schemeClr val="accent1">
                <a:alpha val="49001"/>
              </a:schemeClr>
            </a:solidFill>
            <a:ln w="9360">
              <a:solidFill>
                <a:schemeClr val="tx1"/>
              </a:solidFill>
              <a:round/>
            </a:ln>
          </p:spPr>
          <p:style>
            <a:lnRef idx="0"/>
            <a:fillRef idx="0"/>
            <a:effectRef idx="0"/>
            <a:fontRef idx="minor"/>
          </p:style>
        </p:sp>
        <p:sp>
          <p:nvSpPr>
            <p:cNvPr id="830" name="CustomShape 20"/>
            <p:cNvSpPr/>
            <p:nvPr/>
          </p:nvSpPr>
          <p:spPr>
            <a:xfrm>
              <a:off x="4132440" y="3043800"/>
              <a:ext cx="3445560" cy="1616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830" spc="-1" strike="noStrike">
                  <a:solidFill>
                    <a:srgbClr val="000000"/>
                  </a:solidFill>
                  <a:latin typeface="Calibri"/>
                </a:rPr>
                <a:t>Domain Artefacts incl. Variability Model</a:t>
              </a:r>
              <a:endParaRPr b="0" lang="en-IN" sz="830" spc="-1" strike="noStrike">
                <a:latin typeface="Arial"/>
              </a:endParaRPr>
            </a:p>
          </p:txBody>
        </p:sp>
        <p:grpSp>
          <p:nvGrpSpPr>
            <p:cNvPr id="831" name="Group 21"/>
            <p:cNvGrpSpPr/>
            <p:nvPr/>
          </p:nvGrpSpPr>
          <p:grpSpPr>
            <a:xfrm>
              <a:off x="3626280" y="3622320"/>
              <a:ext cx="4513680" cy="161640"/>
              <a:chOff x="3626280" y="3622320"/>
              <a:chExt cx="4513680" cy="161640"/>
            </a:xfrm>
          </p:grpSpPr>
          <p:sp>
            <p:nvSpPr>
              <p:cNvPr id="832" name="CustomShape 22"/>
              <p:cNvSpPr/>
              <p:nvPr/>
            </p:nvSpPr>
            <p:spPr>
              <a:xfrm>
                <a:off x="3626280" y="3622320"/>
                <a:ext cx="986760" cy="1616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Requirements</a:t>
                </a:r>
                <a:endParaRPr b="0" lang="en-IN" sz="750" spc="-1" strike="noStrike">
                  <a:latin typeface="Arial"/>
                </a:endParaRPr>
              </a:p>
            </p:txBody>
          </p:sp>
          <p:sp>
            <p:nvSpPr>
              <p:cNvPr id="833" name="CustomShape 23"/>
              <p:cNvSpPr/>
              <p:nvPr/>
            </p:nvSpPr>
            <p:spPr>
              <a:xfrm>
                <a:off x="4800960" y="3622320"/>
                <a:ext cx="986760" cy="1616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Architecture</a:t>
                </a:r>
                <a:endParaRPr b="0" lang="en-IN" sz="750" spc="-1" strike="noStrike">
                  <a:latin typeface="Arial"/>
                </a:endParaRPr>
              </a:p>
            </p:txBody>
          </p:sp>
          <p:sp>
            <p:nvSpPr>
              <p:cNvPr id="834" name="CustomShape 24"/>
              <p:cNvSpPr/>
              <p:nvPr/>
            </p:nvSpPr>
            <p:spPr>
              <a:xfrm>
                <a:off x="5977080" y="3622320"/>
                <a:ext cx="986760" cy="1616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Components</a:t>
                </a:r>
                <a:endParaRPr b="0" lang="en-IN" sz="750" spc="-1" strike="noStrike">
                  <a:latin typeface="Arial"/>
                </a:endParaRPr>
              </a:p>
            </p:txBody>
          </p:sp>
          <p:sp>
            <p:nvSpPr>
              <p:cNvPr id="835" name="CustomShape 25"/>
              <p:cNvSpPr/>
              <p:nvPr/>
            </p:nvSpPr>
            <p:spPr>
              <a:xfrm>
                <a:off x="7153200" y="3622320"/>
                <a:ext cx="986760" cy="1616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Tests</a:t>
                </a:r>
                <a:endParaRPr b="0" lang="en-IN" sz="750" spc="-1" strike="noStrike">
                  <a:latin typeface="Arial"/>
                </a:endParaRPr>
              </a:p>
            </p:txBody>
          </p:sp>
        </p:grpSp>
        <p:grpSp>
          <p:nvGrpSpPr>
            <p:cNvPr id="836" name="Group 26"/>
            <p:cNvGrpSpPr/>
            <p:nvPr/>
          </p:nvGrpSpPr>
          <p:grpSpPr>
            <a:xfrm>
              <a:off x="3677760" y="3318120"/>
              <a:ext cx="775440" cy="263880"/>
              <a:chOff x="3677760" y="3318120"/>
              <a:chExt cx="775440" cy="263880"/>
            </a:xfrm>
          </p:grpSpPr>
          <p:sp>
            <p:nvSpPr>
              <p:cNvPr id="837" name="CustomShape 27"/>
              <p:cNvSpPr/>
              <p:nvPr/>
            </p:nvSpPr>
            <p:spPr>
              <a:xfrm>
                <a:off x="4222800" y="339732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38" name="CustomShape 28"/>
              <p:cNvSpPr/>
              <p:nvPr/>
            </p:nvSpPr>
            <p:spPr>
              <a:xfrm>
                <a:off x="4113360" y="346320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39" name="CustomShape 29"/>
              <p:cNvSpPr/>
              <p:nvPr/>
            </p:nvSpPr>
            <p:spPr>
              <a:xfrm>
                <a:off x="4224960" y="349128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0" name="CustomShape 30"/>
              <p:cNvSpPr/>
              <p:nvPr/>
            </p:nvSpPr>
            <p:spPr>
              <a:xfrm>
                <a:off x="4005000" y="331812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1" name="CustomShape 31"/>
              <p:cNvSpPr/>
              <p:nvPr/>
            </p:nvSpPr>
            <p:spPr>
              <a:xfrm>
                <a:off x="4006080" y="341064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2" name="CustomShape 32"/>
              <p:cNvSpPr/>
              <p:nvPr/>
            </p:nvSpPr>
            <p:spPr>
              <a:xfrm>
                <a:off x="3895560" y="345924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3" name="CustomShape 33"/>
              <p:cNvSpPr/>
              <p:nvPr/>
            </p:nvSpPr>
            <p:spPr>
              <a:xfrm>
                <a:off x="3788280" y="331812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4" name="CustomShape 34"/>
              <p:cNvSpPr/>
              <p:nvPr/>
            </p:nvSpPr>
            <p:spPr>
              <a:xfrm>
                <a:off x="3786120" y="340956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5" name="CustomShape 35"/>
              <p:cNvSpPr/>
              <p:nvPr/>
            </p:nvSpPr>
            <p:spPr>
              <a:xfrm>
                <a:off x="3677760" y="335592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sp>
            <p:nvSpPr>
              <p:cNvPr id="846" name="CustomShape 36"/>
              <p:cNvSpPr/>
              <p:nvPr/>
            </p:nvSpPr>
            <p:spPr>
              <a:xfrm>
                <a:off x="4332240" y="3350520"/>
                <a:ext cx="120960" cy="90720"/>
              </a:xfrm>
              <a:prstGeom prst="hexagon">
                <a:avLst>
                  <a:gd name="adj" fmla="val 16361"/>
                  <a:gd name="vf" fmla="val 115470"/>
                </a:avLst>
              </a:prstGeom>
              <a:solidFill>
                <a:schemeClr val="bg1"/>
              </a:solidFill>
              <a:ln w="9360">
                <a:solidFill>
                  <a:schemeClr val="tx1"/>
                </a:solidFill>
                <a:miter/>
              </a:ln>
            </p:spPr>
            <p:style>
              <a:lnRef idx="0"/>
              <a:fillRef idx="0"/>
              <a:effectRef idx="0"/>
              <a:fontRef idx="minor"/>
            </p:style>
          </p:sp>
        </p:grpSp>
        <p:grpSp>
          <p:nvGrpSpPr>
            <p:cNvPr id="847" name="Group 37"/>
            <p:cNvGrpSpPr/>
            <p:nvPr/>
          </p:nvGrpSpPr>
          <p:grpSpPr>
            <a:xfrm>
              <a:off x="6105600" y="3280320"/>
              <a:ext cx="782640" cy="320040"/>
              <a:chOff x="6105600" y="3280320"/>
              <a:chExt cx="782640" cy="320040"/>
            </a:xfrm>
          </p:grpSpPr>
          <p:sp>
            <p:nvSpPr>
              <p:cNvPr id="848" name="CustomShape 38"/>
              <p:cNvSpPr/>
              <p:nvPr/>
            </p:nvSpPr>
            <p:spPr>
              <a:xfrm>
                <a:off x="6105600" y="338580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nvGrpSpPr>
              <p:cNvPr id="849" name="Group 39"/>
              <p:cNvGrpSpPr/>
              <p:nvPr/>
            </p:nvGrpSpPr>
            <p:grpSpPr>
              <a:xfrm>
                <a:off x="6183360" y="3419280"/>
                <a:ext cx="114480" cy="181080"/>
                <a:chOff x="6183360" y="3419280"/>
                <a:chExt cx="114480" cy="181080"/>
              </a:xfrm>
            </p:grpSpPr>
            <p:sp>
              <p:nvSpPr>
                <p:cNvPr id="850" name="CustomShape 40"/>
                <p:cNvSpPr/>
                <p:nvPr/>
              </p:nvSpPr>
              <p:spPr>
                <a:xfrm>
                  <a:off x="6183360" y="341928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1" name="CustomShape 41"/>
                <p:cNvSpPr/>
                <p:nvPr/>
              </p:nvSpPr>
              <p:spPr>
                <a:xfrm>
                  <a:off x="6183360" y="351216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sp>
            <p:nvSpPr>
              <p:cNvPr id="852" name="CustomShape 42"/>
              <p:cNvSpPr/>
              <p:nvPr/>
            </p:nvSpPr>
            <p:spPr>
              <a:xfrm>
                <a:off x="6474240" y="34279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3" name="CustomShape 43"/>
              <p:cNvSpPr/>
              <p:nvPr/>
            </p:nvSpPr>
            <p:spPr>
              <a:xfrm>
                <a:off x="6556320" y="328860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4" name="CustomShape 44"/>
              <p:cNvSpPr/>
              <p:nvPr/>
            </p:nvSpPr>
            <p:spPr>
              <a:xfrm>
                <a:off x="6773760" y="34279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5" name="CustomShape 45"/>
              <p:cNvSpPr/>
              <p:nvPr/>
            </p:nvSpPr>
            <p:spPr>
              <a:xfrm>
                <a:off x="6179400" y="33307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6" name="CustomShape 46"/>
              <p:cNvSpPr/>
              <p:nvPr/>
            </p:nvSpPr>
            <p:spPr>
              <a:xfrm>
                <a:off x="6105600" y="347004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nvGrpSpPr>
              <p:cNvPr id="857" name="Group 47"/>
              <p:cNvGrpSpPr/>
              <p:nvPr/>
            </p:nvGrpSpPr>
            <p:grpSpPr>
              <a:xfrm>
                <a:off x="6252840" y="3280320"/>
                <a:ext cx="114480" cy="180720"/>
                <a:chOff x="6252840" y="3280320"/>
                <a:chExt cx="114480" cy="180720"/>
              </a:xfrm>
            </p:grpSpPr>
            <p:sp>
              <p:nvSpPr>
                <p:cNvPr id="858" name="CustomShape 48"/>
                <p:cNvSpPr/>
                <p:nvPr/>
              </p:nvSpPr>
              <p:spPr>
                <a:xfrm>
                  <a:off x="6252840" y="32803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59" name="CustomShape 49"/>
                <p:cNvSpPr/>
                <p:nvPr/>
              </p:nvSpPr>
              <p:spPr>
                <a:xfrm>
                  <a:off x="6252840" y="337284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860" name="Group 50"/>
              <p:cNvGrpSpPr/>
              <p:nvPr/>
            </p:nvGrpSpPr>
            <p:grpSpPr>
              <a:xfrm>
                <a:off x="6326640" y="3330720"/>
                <a:ext cx="114480" cy="181080"/>
                <a:chOff x="6326640" y="3330720"/>
                <a:chExt cx="114480" cy="181080"/>
              </a:xfrm>
            </p:grpSpPr>
            <p:sp>
              <p:nvSpPr>
                <p:cNvPr id="861" name="CustomShape 51"/>
                <p:cNvSpPr/>
                <p:nvPr/>
              </p:nvSpPr>
              <p:spPr>
                <a:xfrm>
                  <a:off x="6326640" y="33307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62" name="CustomShape 52"/>
                <p:cNvSpPr/>
                <p:nvPr/>
              </p:nvSpPr>
              <p:spPr>
                <a:xfrm>
                  <a:off x="6326640" y="342360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863" name="Group 53"/>
              <p:cNvGrpSpPr/>
              <p:nvPr/>
            </p:nvGrpSpPr>
            <p:grpSpPr>
              <a:xfrm>
                <a:off x="6400440" y="3381480"/>
                <a:ext cx="114480" cy="181080"/>
                <a:chOff x="6400440" y="3381480"/>
                <a:chExt cx="114480" cy="181080"/>
              </a:xfrm>
            </p:grpSpPr>
            <p:sp>
              <p:nvSpPr>
                <p:cNvPr id="864" name="CustomShape 54"/>
                <p:cNvSpPr/>
                <p:nvPr/>
              </p:nvSpPr>
              <p:spPr>
                <a:xfrm>
                  <a:off x="6400440" y="338148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65" name="CustomShape 55"/>
                <p:cNvSpPr/>
                <p:nvPr/>
              </p:nvSpPr>
              <p:spPr>
                <a:xfrm>
                  <a:off x="6400440" y="347436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866" name="Group 56"/>
              <p:cNvGrpSpPr/>
              <p:nvPr/>
            </p:nvGrpSpPr>
            <p:grpSpPr>
              <a:xfrm>
                <a:off x="6630120" y="3335040"/>
                <a:ext cx="114480" cy="181080"/>
                <a:chOff x="6630120" y="3335040"/>
                <a:chExt cx="114480" cy="181080"/>
              </a:xfrm>
            </p:grpSpPr>
            <p:sp>
              <p:nvSpPr>
                <p:cNvPr id="867" name="CustomShape 57"/>
                <p:cNvSpPr/>
                <p:nvPr/>
              </p:nvSpPr>
              <p:spPr>
                <a:xfrm>
                  <a:off x="6630120" y="333504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68" name="CustomShape 58"/>
                <p:cNvSpPr/>
                <p:nvPr/>
              </p:nvSpPr>
              <p:spPr>
                <a:xfrm>
                  <a:off x="6630120" y="342792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869" name="Group 59"/>
              <p:cNvGrpSpPr/>
              <p:nvPr/>
            </p:nvGrpSpPr>
            <p:grpSpPr>
              <a:xfrm>
                <a:off x="6552360" y="3381480"/>
                <a:ext cx="114480" cy="181080"/>
                <a:chOff x="6552360" y="3381480"/>
                <a:chExt cx="114480" cy="181080"/>
              </a:xfrm>
            </p:grpSpPr>
            <p:sp>
              <p:nvSpPr>
                <p:cNvPr id="870" name="CustomShape 60"/>
                <p:cNvSpPr/>
                <p:nvPr/>
              </p:nvSpPr>
              <p:spPr>
                <a:xfrm>
                  <a:off x="6552360" y="338148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871" name="CustomShape 61"/>
                <p:cNvSpPr/>
                <p:nvPr/>
              </p:nvSpPr>
              <p:spPr>
                <a:xfrm>
                  <a:off x="6552360" y="347436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sp>
            <p:nvSpPr>
              <p:cNvPr id="872" name="CustomShape 62"/>
              <p:cNvSpPr/>
              <p:nvPr/>
            </p:nvSpPr>
            <p:spPr>
              <a:xfrm>
                <a:off x="6695640" y="3474360"/>
                <a:ext cx="114480" cy="882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873" name="Group 63"/>
            <p:cNvGrpSpPr/>
            <p:nvPr/>
          </p:nvGrpSpPr>
          <p:grpSpPr>
            <a:xfrm>
              <a:off x="7290000" y="3291840"/>
              <a:ext cx="717840" cy="293760"/>
              <a:chOff x="7290000" y="3291840"/>
              <a:chExt cx="717840" cy="293760"/>
            </a:xfrm>
          </p:grpSpPr>
          <p:grpSp>
            <p:nvGrpSpPr>
              <p:cNvPr id="874" name="Group 64"/>
              <p:cNvGrpSpPr/>
              <p:nvPr/>
            </p:nvGrpSpPr>
            <p:grpSpPr>
              <a:xfrm>
                <a:off x="7298640" y="3291840"/>
                <a:ext cx="194040" cy="198000"/>
                <a:chOff x="7298640" y="3291840"/>
                <a:chExt cx="194040" cy="198000"/>
              </a:xfrm>
            </p:grpSpPr>
            <p:sp>
              <p:nvSpPr>
                <p:cNvPr id="875" name="CustomShape 65"/>
                <p:cNvSpPr/>
                <p:nvPr/>
              </p:nvSpPr>
              <p:spPr>
                <a:xfrm>
                  <a:off x="7346160" y="3291840"/>
                  <a:ext cx="99000" cy="102600"/>
                </a:xfrm>
                <a:prstGeom prst="diamond">
                  <a:avLst/>
                </a:prstGeom>
                <a:solidFill>
                  <a:schemeClr val="bg1"/>
                </a:solidFill>
                <a:ln w="9360">
                  <a:solidFill>
                    <a:schemeClr val="tx1"/>
                  </a:solidFill>
                  <a:miter/>
                </a:ln>
              </p:spPr>
              <p:style>
                <a:lnRef idx="0"/>
                <a:fillRef idx="0"/>
                <a:effectRef idx="0"/>
                <a:fontRef idx="minor"/>
              </p:style>
            </p:sp>
            <p:sp>
              <p:nvSpPr>
                <p:cNvPr id="876" name="CustomShape 66"/>
                <p:cNvSpPr/>
                <p:nvPr/>
              </p:nvSpPr>
              <p:spPr>
                <a:xfrm>
                  <a:off x="7298640" y="3344040"/>
                  <a:ext cx="99000" cy="102600"/>
                </a:xfrm>
                <a:prstGeom prst="diamond">
                  <a:avLst/>
                </a:prstGeom>
                <a:solidFill>
                  <a:schemeClr val="bg1"/>
                </a:solidFill>
                <a:ln w="9360">
                  <a:solidFill>
                    <a:schemeClr val="tx1"/>
                  </a:solidFill>
                  <a:miter/>
                </a:ln>
              </p:spPr>
              <p:style>
                <a:lnRef idx="0"/>
                <a:fillRef idx="0"/>
                <a:effectRef idx="0"/>
                <a:fontRef idx="minor"/>
              </p:style>
            </p:sp>
            <p:sp>
              <p:nvSpPr>
                <p:cNvPr id="877" name="CustomShape 67"/>
                <p:cNvSpPr/>
                <p:nvPr/>
              </p:nvSpPr>
              <p:spPr>
                <a:xfrm>
                  <a:off x="7341840" y="3387240"/>
                  <a:ext cx="99000" cy="102600"/>
                </a:xfrm>
                <a:prstGeom prst="diamond">
                  <a:avLst/>
                </a:prstGeom>
                <a:solidFill>
                  <a:schemeClr val="bg1"/>
                </a:solidFill>
                <a:ln w="9360">
                  <a:solidFill>
                    <a:schemeClr val="tx1"/>
                  </a:solidFill>
                  <a:miter/>
                </a:ln>
              </p:spPr>
              <p:style>
                <a:lnRef idx="0"/>
                <a:fillRef idx="0"/>
                <a:effectRef idx="0"/>
                <a:fontRef idx="minor"/>
              </p:style>
            </p:sp>
            <p:sp>
              <p:nvSpPr>
                <p:cNvPr id="878" name="CustomShape 68"/>
                <p:cNvSpPr/>
                <p:nvPr/>
              </p:nvSpPr>
              <p:spPr>
                <a:xfrm>
                  <a:off x="7393680" y="3339720"/>
                  <a:ext cx="99000" cy="102600"/>
                </a:xfrm>
                <a:prstGeom prst="diamond">
                  <a:avLst/>
                </a:prstGeom>
                <a:solidFill>
                  <a:schemeClr val="bg1"/>
                </a:solidFill>
                <a:ln w="9360">
                  <a:solidFill>
                    <a:schemeClr val="tx1"/>
                  </a:solidFill>
                  <a:miter/>
                </a:ln>
              </p:spPr>
              <p:style>
                <a:lnRef idx="0"/>
                <a:fillRef idx="0"/>
                <a:effectRef idx="0"/>
                <a:fontRef idx="minor"/>
              </p:style>
            </p:sp>
          </p:grpSp>
          <p:sp>
            <p:nvSpPr>
              <p:cNvPr id="879" name="CustomShape 69"/>
              <p:cNvSpPr/>
              <p:nvPr/>
            </p:nvSpPr>
            <p:spPr>
              <a:xfrm>
                <a:off x="7436880" y="3483000"/>
                <a:ext cx="99000" cy="102600"/>
              </a:xfrm>
              <a:prstGeom prst="diamond">
                <a:avLst/>
              </a:prstGeom>
              <a:solidFill>
                <a:schemeClr val="bg1"/>
              </a:solidFill>
              <a:ln w="9360">
                <a:solidFill>
                  <a:schemeClr val="tx1"/>
                </a:solidFill>
                <a:miter/>
              </a:ln>
            </p:spPr>
            <p:style>
              <a:lnRef idx="0"/>
              <a:fillRef idx="0"/>
              <a:effectRef idx="0"/>
              <a:fontRef idx="minor"/>
            </p:style>
          </p:sp>
          <p:sp>
            <p:nvSpPr>
              <p:cNvPr id="880" name="CustomShape 70"/>
              <p:cNvSpPr/>
              <p:nvPr/>
            </p:nvSpPr>
            <p:spPr>
              <a:xfrm>
                <a:off x="7480440" y="3439440"/>
                <a:ext cx="99000" cy="102600"/>
              </a:xfrm>
              <a:prstGeom prst="diamond">
                <a:avLst/>
              </a:prstGeom>
              <a:solidFill>
                <a:schemeClr val="bg1"/>
              </a:solidFill>
              <a:ln w="9360">
                <a:solidFill>
                  <a:schemeClr val="tx1"/>
                </a:solidFill>
                <a:miter/>
              </a:ln>
            </p:spPr>
            <p:style>
              <a:lnRef idx="0"/>
              <a:fillRef idx="0"/>
              <a:effectRef idx="0"/>
              <a:fontRef idx="minor"/>
            </p:style>
          </p:sp>
          <p:sp>
            <p:nvSpPr>
              <p:cNvPr id="881" name="CustomShape 71"/>
              <p:cNvSpPr/>
              <p:nvPr/>
            </p:nvSpPr>
            <p:spPr>
              <a:xfrm>
                <a:off x="7908840" y="3361320"/>
                <a:ext cx="99000" cy="102600"/>
              </a:xfrm>
              <a:prstGeom prst="diamond">
                <a:avLst/>
              </a:prstGeom>
              <a:solidFill>
                <a:schemeClr val="bg1"/>
              </a:solidFill>
              <a:ln w="9360">
                <a:solidFill>
                  <a:schemeClr val="tx1"/>
                </a:solidFill>
                <a:miter/>
              </a:ln>
            </p:spPr>
            <p:style>
              <a:lnRef idx="0"/>
              <a:fillRef idx="0"/>
              <a:effectRef idx="0"/>
              <a:fontRef idx="minor"/>
            </p:style>
          </p:sp>
          <p:grpSp>
            <p:nvGrpSpPr>
              <p:cNvPr id="882" name="Group 72"/>
              <p:cNvGrpSpPr/>
              <p:nvPr/>
            </p:nvGrpSpPr>
            <p:grpSpPr>
              <a:xfrm>
                <a:off x="7290000" y="3387240"/>
                <a:ext cx="194040" cy="198360"/>
                <a:chOff x="7290000" y="3387240"/>
                <a:chExt cx="194040" cy="198360"/>
              </a:xfrm>
            </p:grpSpPr>
            <p:sp>
              <p:nvSpPr>
                <p:cNvPr id="883" name="CustomShape 73"/>
                <p:cNvSpPr/>
                <p:nvPr/>
              </p:nvSpPr>
              <p:spPr>
                <a:xfrm>
                  <a:off x="7337520" y="3387240"/>
                  <a:ext cx="99000" cy="102600"/>
                </a:xfrm>
                <a:prstGeom prst="diamond">
                  <a:avLst/>
                </a:prstGeom>
                <a:solidFill>
                  <a:schemeClr val="bg1"/>
                </a:solidFill>
                <a:ln w="9360">
                  <a:solidFill>
                    <a:schemeClr val="tx1"/>
                  </a:solidFill>
                  <a:miter/>
                </a:ln>
              </p:spPr>
              <p:style>
                <a:lnRef idx="0"/>
                <a:fillRef idx="0"/>
                <a:effectRef idx="0"/>
                <a:fontRef idx="minor"/>
              </p:style>
            </p:sp>
            <p:sp>
              <p:nvSpPr>
                <p:cNvPr id="884" name="CustomShape 74"/>
                <p:cNvSpPr/>
                <p:nvPr/>
              </p:nvSpPr>
              <p:spPr>
                <a:xfrm>
                  <a:off x="7290000" y="3439440"/>
                  <a:ext cx="99000" cy="102600"/>
                </a:xfrm>
                <a:prstGeom prst="diamond">
                  <a:avLst/>
                </a:prstGeom>
                <a:solidFill>
                  <a:schemeClr val="bg1"/>
                </a:solidFill>
                <a:ln w="9360">
                  <a:solidFill>
                    <a:schemeClr val="tx1"/>
                  </a:solidFill>
                  <a:miter/>
                </a:ln>
              </p:spPr>
              <p:style>
                <a:lnRef idx="0"/>
                <a:fillRef idx="0"/>
                <a:effectRef idx="0"/>
                <a:fontRef idx="minor"/>
              </p:style>
            </p:sp>
            <p:sp>
              <p:nvSpPr>
                <p:cNvPr id="885" name="CustomShape 75"/>
                <p:cNvSpPr/>
                <p:nvPr/>
              </p:nvSpPr>
              <p:spPr>
                <a:xfrm>
                  <a:off x="7333200" y="3483000"/>
                  <a:ext cx="99000" cy="102600"/>
                </a:xfrm>
                <a:prstGeom prst="diamond">
                  <a:avLst/>
                </a:prstGeom>
                <a:solidFill>
                  <a:schemeClr val="bg1"/>
                </a:solidFill>
                <a:ln w="9360">
                  <a:solidFill>
                    <a:schemeClr val="tx1"/>
                  </a:solidFill>
                  <a:miter/>
                </a:ln>
              </p:spPr>
              <p:style>
                <a:lnRef idx="0"/>
                <a:fillRef idx="0"/>
                <a:effectRef idx="0"/>
                <a:fontRef idx="minor"/>
              </p:style>
            </p:sp>
            <p:sp>
              <p:nvSpPr>
                <p:cNvPr id="886" name="CustomShape 76"/>
                <p:cNvSpPr/>
                <p:nvPr/>
              </p:nvSpPr>
              <p:spPr>
                <a:xfrm>
                  <a:off x="7385040" y="3435120"/>
                  <a:ext cx="99000" cy="102600"/>
                </a:xfrm>
                <a:prstGeom prst="diamond">
                  <a:avLst/>
                </a:prstGeom>
                <a:solidFill>
                  <a:schemeClr val="bg1"/>
                </a:solidFill>
                <a:ln w="9360">
                  <a:solidFill>
                    <a:schemeClr val="tx1"/>
                  </a:solidFill>
                  <a:miter/>
                </a:ln>
              </p:spPr>
              <p:style>
                <a:lnRef idx="0"/>
                <a:fillRef idx="0"/>
                <a:effectRef idx="0"/>
                <a:fontRef idx="minor"/>
              </p:style>
            </p:sp>
          </p:grpSp>
          <p:grpSp>
            <p:nvGrpSpPr>
              <p:cNvPr id="887" name="Group 77"/>
              <p:cNvGrpSpPr/>
              <p:nvPr/>
            </p:nvGrpSpPr>
            <p:grpSpPr>
              <a:xfrm>
                <a:off x="7527960" y="3335040"/>
                <a:ext cx="194040" cy="198360"/>
                <a:chOff x="7527960" y="3335040"/>
                <a:chExt cx="194040" cy="198360"/>
              </a:xfrm>
            </p:grpSpPr>
            <p:sp>
              <p:nvSpPr>
                <p:cNvPr id="888" name="CustomShape 78"/>
                <p:cNvSpPr/>
                <p:nvPr/>
              </p:nvSpPr>
              <p:spPr>
                <a:xfrm>
                  <a:off x="7575480" y="3335040"/>
                  <a:ext cx="99000" cy="102600"/>
                </a:xfrm>
                <a:prstGeom prst="diamond">
                  <a:avLst/>
                </a:prstGeom>
                <a:solidFill>
                  <a:schemeClr val="bg1"/>
                </a:solidFill>
                <a:ln w="9360">
                  <a:solidFill>
                    <a:schemeClr val="tx1"/>
                  </a:solidFill>
                  <a:miter/>
                </a:ln>
              </p:spPr>
              <p:style>
                <a:lnRef idx="0"/>
                <a:fillRef idx="0"/>
                <a:effectRef idx="0"/>
                <a:fontRef idx="minor"/>
              </p:style>
            </p:sp>
            <p:sp>
              <p:nvSpPr>
                <p:cNvPr id="889" name="CustomShape 79"/>
                <p:cNvSpPr/>
                <p:nvPr/>
              </p:nvSpPr>
              <p:spPr>
                <a:xfrm>
                  <a:off x="7527960" y="3387240"/>
                  <a:ext cx="99000" cy="102600"/>
                </a:xfrm>
                <a:prstGeom prst="diamond">
                  <a:avLst/>
                </a:prstGeom>
                <a:solidFill>
                  <a:schemeClr val="bg1"/>
                </a:solidFill>
                <a:ln w="9360">
                  <a:solidFill>
                    <a:schemeClr val="tx1"/>
                  </a:solidFill>
                  <a:miter/>
                </a:ln>
              </p:spPr>
              <p:style>
                <a:lnRef idx="0"/>
                <a:fillRef idx="0"/>
                <a:effectRef idx="0"/>
                <a:fontRef idx="minor"/>
              </p:style>
            </p:sp>
            <p:sp>
              <p:nvSpPr>
                <p:cNvPr id="890" name="CustomShape 80"/>
                <p:cNvSpPr/>
                <p:nvPr/>
              </p:nvSpPr>
              <p:spPr>
                <a:xfrm>
                  <a:off x="7571160" y="3430800"/>
                  <a:ext cx="99000" cy="102600"/>
                </a:xfrm>
                <a:prstGeom prst="diamond">
                  <a:avLst/>
                </a:prstGeom>
                <a:solidFill>
                  <a:schemeClr val="bg1"/>
                </a:solidFill>
                <a:ln w="9360">
                  <a:solidFill>
                    <a:schemeClr val="tx1"/>
                  </a:solidFill>
                  <a:miter/>
                </a:ln>
              </p:spPr>
              <p:style>
                <a:lnRef idx="0"/>
                <a:fillRef idx="0"/>
                <a:effectRef idx="0"/>
                <a:fontRef idx="minor"/>
              </p:style>
            </p:sp>
            <p:sp>
              <p:nvSpPr>
                <p:cNvPr id="891" name="CustomShape 81"/>
                <p:cNvSpPr/>
                <p:nvPr/>
              </p:nvSpPr>
              <p:spPr>
                <a:xfrm>
                  <a:off x="7623000" y="3382920"/>
                  <a:ext cx="99000" cy="102600"/>
                </a:xfrm>
                <a:prstGeom prst="diamond">
                  <a:avLst/>
                </a:prstGeom>
                <a:solidFill>
                  <a:schemeClr val="bg1"/>
                </a:solidFill>
                <a:ln w="9360">
                  <a:solidFill>
                    <a:schemeClr val="tx1"/>
                  </a:solidFill>
                  <a:miter/>
                </a:ln>
              </p:spPr>
              <p:style>
                <a:lnRef idx="0"/>
                <a:fillRef idx="0"/>
                <a:effectRef idx="0"/>
                <a:fontRef idx="minor"/>
              </p:style>
            </p:sp>
          </p:grpSp>
          <p:grpSp>
            <p:nvGrpSpPr>
              <p:cNvPr id="892" name="Group 82"/>
              <p:cNvGrpSpPr/>
              <p:nvPr/>
            </p:nvGrpSpPr>
            <p:grpSpPr>
              <a:xfrm>
                <a:off x="7623000" y="3330720"/>
                <a:ext cx="194400" cy="198360"/>
                <a:chOff x="7623000" y="3330720"/>
                <a:chExt cx="194400" cy="198360"/>
              </a:xfrm>
            </p:grpSpPr>
            <p:sp>
              <p:nvSpPr>
                <p:cNvPr id="893" name="CustomShape 83"/>
                <p:cNvSpPr/>
                <p:nvPr/>
              </p:nvSpPr>
              <p:spPr>
                <a:xfrm>
                  <a:off x="7670880" y="3330720"/>
                  <a:ext cx="99000" cy="102600"/>
                </a:xfrm>
                <a:prstGeom prst="diamond">
                  <a:avLst/>
                </a:prstGeom>
                <a:solidFill>
                  <a:schemeClr val="bg1"/>
                </a:solidFill>
                <a:ln w="9360">
                  <a:solidFill>
                    <a:schemeClr val="tx1"/>
                  </a:solidFill>
                  <a:miter/>
                </a:ln>
              </p:spPr>
              <p:style>
                <a:lnRef idx="0"/>
                <a:fillRef idx="0"/>
                <a:effectRef idx="0"/>
                <a:fontRef idx="minor"/>
              </p:style>
            </p:sp>
            <p:sp>
              <p:nvSpPr>
                <p:cNvPr id="894" name="CustomShape 84"/>
                <p:cNvSpPr/>
                <p:nvPr/>
              </p:nvSpPr>
              <p:spPr>
                <a:xfrm>
                  <a:off x="7623000" y="3382920"/>
                  <a:ext cx="99000" cy="102600"/>
                </a:xfrm>
                <a:prstGeom prst="diamond">
                  <a:avLst/>
                </a:prstGeom>
                <a:solidFill>
                  <a:schemeClr val="bg1"/>
                </a:solidFill>
                <a:ln w="9360">
                  <a:solidFill>
                    <a:schemeClr val="tx1"/>
                  </a:solidFill>
                  <a:miter/>
                </a:ln>
              </p:spPr>
              <p:style>
                <a:lnRef idx="0"/>
                <a:fillRef idx="0"/>
                <a:effectRef idx="0"/>
                <a:fontRef idx="minor"/>
              </p:style>
            </p:sp>
            <p:sp>
              <p:nvSpPr>
                <p:cNvPr id="895" name="CustomShape 85"/>
                <p:cNvSpPr/>
                <p:nvPr/>
              </p:nvSpPr>
              <p:spPr>
                <a:xfrm>
                  <a:off x="7666560" y="3426480"/>
                  <a:ext cx="99000" cy="102600"/>
                </a:xfrm>
                <a:prstGeom prst="diamond">
                  <a:avLst/>
                </a:prstGeom>
                <a:solidFill>
                  <a:schemeClr val="bg1"/>
                </a:solidFill>
                <a:ln w="9360">
                  <a:solidFill>
                    <a:schemeClr val="tx1"/>
                  </a:solidFill>
                  <a:miter/>
                </a:ln>
              </p:spPr>
              <p:style>
                <a:lnRef idx="0"/>
                <a:fillRef idx="0"/>
                <a:effectRef idx="0"/>
                <a:fontRef idx="minor"/>
              </p:style>
            </p:sp>
            <p:sp>
              <p:nvSpPr>
                <p:cNvPr id="896" name="CustomShape 86"/>
                <p:cNvSpPr/>
                <p:nvPr/>
              </p:nvSpPr>
              <p:spPr>
                <a:xfrm>
                  <a:off x="7718400" y="3378600"/>
                  <a:ext cx="99000" cy="102600"/>
                </a:xfrm>
                <a:prstGeom prst="diamond">
                  <a:avLst/>
                </a:prstGeom>
                <a:solidFill>
                  <a:schemeClr val="bg1"/>
                </a:solidFill>
                <a:ln w="9360">
                  <a:solidFill>
                    <a:schemeClr val="tx1"/>
                  </a:solidFill>
                  <a:miter/>
                </a:ln>
              </p:spPr>
              <p:style>
                <a:lnRef idx="0"/>
                <a:fillRef idx="0"/>
                <a:effectRef idx="0"/>
                <a:fontRef idx="minor"/>
              </p:style>
            </p:sp>
          </p:grpSp>
          <p:grpSp>
            <p:nvGrpSpPr>
              <p:cNvPr id="897" name="Group 87"/>
              <p:cNvGrpSpPr/>
              <p:nvPr/>
            </p:nvGrpSpPr>
            <p:grpSpPr>
              <a:xfrm>
                <a:off x="7714080" y="3317760"/>
                <a:ext cx="246240" cy="254880"/>
                <a:chOff x="7714080" y="3317760"/>
                <a:chExt cx="246240" cy="254880"/>
              </a:xfrm>
            </p:grpSpPr>
            <p:grpSp>
              <p:nvGrpSpPr>
                <p:cNvPr id="898" name="Group 88"/>
                <p:cNvGrpSpPr/>
                <p:nvPr/>
              </p:nvGrpSpPr>
              <p:grpSpPr>
                <a:xfrm>
                  <a:off x="7813440" y="3317760"/>
                  <a:ext cx="146880" cy="154800"/>
                  <a:chOff x="7813440" y="3317760"/>
                  <a:chExt cx="146880" cy="154800"/>
                </a:xfrm>
              </p:grpSpPr>
              <p:sp>
                <p:nvSpPr>
                  <p:cNvPr id="899" name="CustomShape 89"/>
                  <p:cNvSpPr/>
                  <p:nvPr/>
                </p:nvSpPr>
                <p:spPr>
                  <a:xfrm>
                    <a:off x="7861320" y="3317760"/>
                    <a:ext cx="99000" cy="102600"/>
                  </a:xfrm>
                  <a:prstGeom prst="diamond">
                    <a:avLst/>
                  </a:prstGeom>
                  <a:solidFill>
                    <a:schemeClr val="bg1"/>
                  </a:solidFill>
                  <a:ln w="9360">
                    <a:solidFill>
                      <a:schemeClr val="tx1"/>
                    </a:solidFill>
                    <a:miter/>
                  </a:ln>
                </p:spPr>
                <p:style>
                  <a:lnRef idx="0"/>
                  <a:fillRef idx="0"/>
                  <a:effectRef idx="0"/>
                  <a:fontRef idx="minor"/>
                </p:style>
              </p:sp>
              <p:sp>
                <p:nvSpPr>
                  <p:cNvPr id="900" name="CustomShape 90"/>
                  <p:cNvSpPr/>
                  <p:nvPr/>
                </p:nvSpPr>
                <p:spPr>
                  <a:xfrm>
                    <a:off x="7813440" y="3369960"/>
                    <a:ext cx="99000" cy="102600"/>
                  </a:xfrm>
                  <a:prstGeom prst="diamond">
                    <a:avLst/>
                  </a:prstGeom>
                  <a:solidFill>
                    <a:schemeClr val="bg1"/>
                  </a:solidFill>
                  <a:ln w="9360">
                    <a:solidFill>
                      <a:schemeClr val="tx1"/>
                    </a:solidFill>
                    <a:miter/>
                  </a:ln>
                </p:spPr>
                <p:style>
                  <a:lnRef idx="0"/>
                  <a:fillRef idx="0"/>
                  <a:effectRef idx="0"/>
                  <a:fontRef idx="minor"/>
                </p:style>
              </p:sp>
            </p:grpSp>
            <p:sp>
              <p:nvSpPr>
                <p:cNvPr id="901" name="CustomShape 91"/>
                <p:cNvSpPr/>
                <p:nvPr/>
              </p:nvSpPr>
              <p:spPr>
                <a:xfrm>
                  <a:off x="7714080" y="3470040"/>
                  <a:ext cx="99000" cy="102600"/>
                </a:xfrm>
                <a:prstGeom prst="diamond">
                  <a:avLst/>
                </a:prstGeom>
                <a:solidFill>
                  <a:schemeClr val="bg1"/>
                </a:solidFill>
                <a:ln w="9360">
                  <a:solidFill>
                    <a:schemeClr val="tx1"/>
                  </a:solidFill>
                  <a:miter/>
                </a:ln>
              </p:spPr>
              <p:style>
                <a:lnRef idx="0"/>
                <a:fillRef idx="0"/>
                <a:effectRef idx="0"/>
                <a:fontRef idx="minor"/>
              </p:style>
            </p:sp>
            <p:sp>
              <p:nvSpPr>
                <p:cNvPr id="902" name="CustomShape 92"/>
                <p:cNvSpPr/>
                <p:nvPr/>
              </p:nvSpPr>
              <p:spPr>
                <a:xfrm>
                  <a:off x="7761600" y="3422160"/>
                  <a:ext cx="99000" cy="102600"/>
                </a:xfrm>
                <a:prstGeom prst="diamond">
                  <a:avLst/>
                </a:prstGeom>
                <a:solidFill>
                  <a:schemeClr val="bg1"/>
                </a:solidFill>
                <a:ln w="9360">
                  <a:solidFill>
                    <a:schemeClr val="tx1"/>
                  </a:solidFill>
                  <a:miter/>
                </a:ln>
              </p:spPr>
              <p:style>
                <a:lnRef idx="0"/>
                <a:fillRef idx="0"/>
                <a:effectRef idx="0"/>
                <a:fontRef idx="minor"/>
              </p:style>
            </p:sp>
          </p:grpSp>
        </p:grpSp>
        <p:sp>
          <p:nvSpPr>
            <p:cNvPr id="903" name="CustomShape 93"/>
            <p:cNvSpPr/>
            <p:nvPr/>
          </p:nvSpPr>
          <p:spPr>
            <a:xfrm>
              <a:off x="4529520" y="3438720"/>
              <a:ext cx="224640" cy="130320"/>
            </a:xfrm>
            <a:prstGeom prst="leftRightArrow">
              <a:avLst>
                <a:gd name="adj1" fmla="val 50000"/>
                <a:gd name="adj2" fmla="val 39747"/>
              </a:avLst>
            </a:prstGeom>
            <a:solidFill>
              <a:schemeClr val="bg1"/>
            </a:solidFill>
            <a:ln w="12600">
              <a:solidFill>
                <a:schemeClr val="tx1"/>
              </a:solidFill>
              <a:miter/>
            </a:ln>
          </p:spPr>
          <p:style>
            <a:lnRef idx="0"/>
            <a:fillRef idx="0"/>
            <a:effectRef idx="0"/>
            <a:fontRef idx="minor"/>
          </p:style>
        </p:sp>
        <p:sp>
          <p:nvSpPr>
            <p:cNvPr id="904" name="CustomShape 94"/>
            <p:cNvSpPr/>
            <p:nvPr/>
          </p:nvSpPr>
          <p:spPr>
            <a:xfrm>
              <a:off x="6981480" y="3438720"/>
              <a:ext cx="224640" cy="130320"/>
            </a:xfrm>
            <a:prstGeom prst="leftRightArrow">
              <a:avLst>
                <a:gd name="adj1" fmla="val 50000"/>
                <a:gd name="adj2" fmla="val 39747"/>
              </a:avLst>
            </a:prstGeom>
            <a:solidFill>
              <a:schemeClr val="bg1"/>
            </a:solidFill>
            <a:ln w="12600">
              <a:solidFill>
                <a:schemeClr val="tx1"/>
              </a:solidFill>
              <a:miter/>
            </a:ln>
          </p:spPr>
          <p:style>
            <a:lnRef idx="0"/>
            <a:fillRef idx="0"/>
            <a:effectRef idx="0"/>
            <a:fontRef idx="minor"/>
          </p:style>
        </p:sp>
        <p:sp>
          <p:nvSpPr>
            <p:cNvPr id="905" name="CustomShape 95"/>
            <p:cNvSpPr/>
            <p:nvPr/>
          </p:nvSpPr>
          <p:spPr>
            <a:xfrm>
              <a:off x="5797080" y="3438720"/>
              <a:ext cx="224640" cy="130320"/>
            </a:xfrm>
            <a:prstGeom prst="leftRightArrow">
              <a:avLst>
                <a:gd name="adj1" fmla="val 50000"/>
                <a:gd name="adj2" fmla="val 39747"/>
              </a:avLst>
            </a:prstGeom>
            <a:solidFill>
              <a:schemeClr val="bg1"/>
            </a:solidFill>
            <a:ln w="12600">
              <a:solidFill>
                <a:schemeClr val="tx1"/>
              </a:solidFill>
              <a:miter/>
            </a:ln>
          </p:spPr>
          <p:style>
            <a:lnRef idx="0"/>
            <a:fillRef idx="0"/>
            <a:effectRef idx="0"/>
            <a:fontRef idx="minor"/>
          </p:style>
        </p:sp>
        <p:sp>
          <p:nvSpPr>
            <p:cNvPr id="906" name="CustomShape 96"/>
            <p:cNvSpPr/>
            <p:nvPr/>
          </p:nvSpPr>
          <p:spPr>
            <a:xfrm>
              <a:off x="3933000" y="5115600"/>
              <a:ext cx="223200" cy="2325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907" name="CustomShape 97"/>
            <p:cNvSpPr/>
            <p:nvPr/>
          </p:nvSpPr>
          <p:spPr>
            <a:xfrm>
              <a:off x="5173560" y="5115600"/>
              <a:ext cx="223200" cy="2325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908" name="CustomShape 98"/>
            <p:cNvSpPr/>
            <p:nvPr/>
          </p:nvSpPr>
          <p:spPr>
            <a:xfrm>
              <a:off x="6365160" y="5115600"/>
              <a:ext cx="224640" cy="2325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sp>
          <p:nvSpPr>
            <p:cNvPr id="909" name="CustomShape 99"/>
            <p:cNvSpPr/>
            <p:nvPr/>
          </p:nvSpPr>
          <p:spPr>
            <a:xfrm>
              <a:off x="7513560" y="5115600"/>
              <a:ext cx="221760" cy="232560"/>
            </a:xfrm>
            <a:prstGeom prst="downArrow">
              <a:avLst>
                <a:gd name="adj1" fmla="val 50000"/>
                <a:gd name="adj2" fmla="val 25000"/>
              </a:avLst>
            </a:prstGeom>
            <a:solidFill>
              <a:srgbClr val="c0c0c0"/>
            </a:solidFill>
            <a:ln w="25560">
              <a:solidFill>
                <a:srgbClr val="666699"/>
              </a:solidFill>
              <a:miter/>
            </a:ln>
          </p:spPr>
          <p:style>
            <a:lnRef idx="0"/>
            <a:fillRef idx="0"/>
            <a:effectRef idx="0"/>
            <a:fontRef idx="minor"/>
          </p:style>
        </p:sp>
        <p:grpSp>
          <p:nvGrpSpPr>
            <p:cNvPr id="910" name="Group 100"/>
            <p:cNvGrpSpPr/>
            <p:nvPr/>
          </p:nvGrpSpPr>
          <p:grpSpPr>
            <a:xfrm>
              <a:off x="3679200" y="5449320"/>
              <a:ext cx="4538160" cy="734760"/>
              <a:chOff x="3679200" y="5449320"/>
              <a:chExt cx="4538160" cy="734760"/>
            </a:xfrm>
          </p:grpSpPr>
          <p:sp>
            <p:nvSpPr>
              <p:cNvPr id="911" name="CustomShape 101"/>
              <p:cNvSpPr/>
              <p:nvPr/>
            </p:nvSpPr>
            <p:spPr>
              <a:xfrm>
                <a:off x="3679200" y="5456160"/>
                <a:ext cx="4538160" cy="727920"/>
              </a:xfrm>
              <a:prstGeom prst="cube">
                <a:avLst>
                  <a:gd name="adj" fmla="val 25000"/>
                </a:avLst>
              </a:prstGeom>
              <a:solidFill>
                <a:schemeClr val="bg2"/>
              </a:solidFill>
              <a:ln w="9360">
                <a:solidFill>
                  <a:schemeClr val="tx1"/>
                </a:solidFill>
                <a:miter/>
              </a:ln>
            </p:spPr>
            <p:style>
              <a:lnRef idx="0"/>
              <a:fillRef idx="0"/>
              <a:effectRef idx="0"/>
              <a:fontRef idx="minor"/>
            </p:style>
          </p:sp>
          <p:sp>
            <p:nvSpPr>
              <p:cNvPr id="912" name="CustomShape 102"/>
              <p:cNvSpPr/>
              <p:nvPr/>
            </p:nvSpPr>
            <p:spPr>
              <a:xfrm>
                <a:off x="4079520" y="5449320"/>
                <a:ext cx="3675960" cy="19008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830" spc="-1" strike="noStrike">
                    <a:solidFill>
                      <a:srgbClr val="000000"/>
                    </a:solidFill>
                    <a:latin typeface="Calibri"/>
                  </a:rPr>
                  <a:t>Application N – Artefacts incl. Variability Model</a:t>
                </a:r>
                <a:endParaRPr b="0" lang="en-IN" sz="830" spc="-1" strike="noStrike">
                  <a:latin typeface="Arial"/>
                </a:endParaRPr>
              </a:p>
            </p:txBody>
          </p:sp>
        </p:grpSp>
        <p:sp>
          <p:nvSpPr>
            <p:cNvPr id="913" name="CustomShape 103"/>
            <p:cNvSpPr/>
            <p:nvPr/>
          </p:nvSpPr>
          <p:spPr>
            <a:xfrm>
              <a:off x="3507120" y="5647680"/>
              <a:ext cx="4538160" cy="728280"/>
            </a:xfrm>
            <a:prstGeom prst="cube">
              <a:avLst>
                <a:gd name="adj" fmla="val 25000"/>
              </a:avLst>
            </a:prstGeom>
            <a:solidFill>
              <a:schemeClr val="accent1"/>
            </a:solidFill>
            <a:ln w="9360">
              <a:solidFill>
                <a:schemeClr val="tx1"/>
              </a:solidFill>
              <a:miter/>
            </a:ln>
          </p:spPr>
          <p:style>
            <a:lnRef idx="0"/>
            <a:fillRef idx="0"/>
            <a:effectRef idx="0"/>
            <a:fontRef idx="minor"/>
          </p:style>
        </p:sp>
        <p:grpSp>
          <p:nvGrpSpPr>
            <p:cNvPr id="914" name="Group 104"/>
            <p:cNvGrpSpPr/>
            <p:nvPr/>
          </p:nvGrpSpPr>
          <p:grpSpPr>
            <a:xfrm>
              <a:off x="3540240" y="6184440"/>
              <a:ext cx="4372920" cy="191160"/>
              <a:chOff x="3540240" y="6184440"/>
              <a:chExt cx="4372920" cy="191160"/>
            </a:xfrm>
          </p:grpSpPr>
          <p:sp>
            <p:nvSpPr>
              <p:cNvPr id="915" name="CustomShape 105"/>
              <p:cNvSpPr/>
              <p:nvPr/>
            </p:nvSpPr>
            <p:spPr>
              <a:xfrm>
                <a:off x="3540240" y="6184440"/>
                <a:ext cx="1089720" cy="1911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Requirements</a:t>
                </a:r>
                <a:endParaRPr b="0" lang="en-IN" sz="750" spc="-1" strike="noStrike">
                  <a:latin typeface="Arial"/>
                </a:endParaRPr>
              </a:p>
            </p:txBody>
          </p:sp>
          <p:sp>
            <p:nvSpPr>
              <p:cNvPr id="916" name="CustomShape 106"/>
              <p:cNvSpPr/>
              <p:nvPr/>
            </p:nvSpPr>
            <p:spPr>
              <a:xfrm>
                <a:off x="4633560" y="6184440"/>
                <a:ext cx="1089720" cy="1911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Architecture</a:t>
                </a:r>
                <a:endParaRPr b="0" lang="en-IN" sz="750" spc="-1" strike="noStrike">
                  <a:latin typeface="Arial"/>
                </a:endParaRPr>
              </a:p>
            </p:txBody>
          </p:sp>
          <p:sp>
            <p:nvSpPr>
              <p:cNvPr id="917" name="CustomShape 107"/>
              <p:cNvSpPr/>
              <p:nvPr/>
            </p:nvSpPr>
            <p:spPr>
              <a:xfrm>
                <a:off x="5728320" y="6184440"/>
                <a:ext cx="1089720" cy="1911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Components</a:t>
                </a:r>
                <a:endParaRPr b="0" lang="en-IN" sz="750" spc="-1" strike="noStrike">
                  <a:latin typeface="Arial"/>
                </a:endParaRPr>
              </a:p>
            </p:txBody>
          </p:sp>
          <p:sp>
            <p:nvSpPr>
              <p:cNvPr id="918" name="CustomShape 108"/>
              <p:cNvSpPr/>
              <p:nvPr/>
            </p:nvSpPr>
            <p:spPr>
              <a:xfrm>
                <a:off x="6823440" y="6184440"/>
                <a:ext cx="1089720" cy="1911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750" spc="-1" strike="noStrike">
                    <a:solidFill>
                      <a:srgbClr val="000000"/>
                    </a:solidFill>
                    <a:latin typeface="Calibri"/>
                  </a:rPr>
                  <a:t>Tests</a:t>
                </a:r>
                <a:endParaRPr b="0" lang="en-IN" sz="750" spc="-1" strike="noStrike">
                  <a:latin typeface="Arial"/>
                </a:endParaRPr>
              </a:p>
            </p:txBody>
          </p:sp>
        </p:grpSp>
        <p:sp>
          <p:nvSpPr>
            <p:cNvPr id="919" name="CustomShape 109"/>
            <p:cNvSpPr/>
            <p:nvPr/>
          </p:nvSpPr>
          <p:spPr>
            <a:xfrm>
              <a:off x="3945960" y="5642640"/>
              <a:ext cx="3673440" cy="18972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830" spc="-1" strike="noStrike">
                  <a:solidFill>
                    <a:srgbClr val="000000"/>
                  </a:solidFill>
                  <a:latin typeface="Calibri"/>
                </a:rPr>
                <a:t>Application 1 – Artefacts incl. Variability Model</a:t>
              </a:r>
              <a:endParaRPr b="0" lang="en-IN" sz="830" spc="-1" strike="noStrike">
                <a:latin typeface="Arial"/>
              </a:endParaRPr>
            </a:p>
          </p:txBody>
        </p:sp>
        <p:sp>
          <p:nvSpPr>
            <p:cNvPr id="920" name="CustomShape 110"/>
            <p:cNvSpPr/>
            <p:nvPr/>
          </p:nvSpPr>
          <p:spPr>
            <a:xfrm>
              <a:off x="4491000" y="6012720"/>
              <a:ext cx="218880" cy="115200"/>
            </a:xfrm>
            <a:prstGeom prst="leftRightArrow">
              <a:avLst>
                <a:gd name="adj1" fmla="val 50000"/>
                <a:gd name="adj2" fmla="val 43714"/>
              </a:avLst>
            </a:prstGeom>
            <a:solidFill>
              <a:schemeClr val="bg1"/>
            </a:solidFill>
            <a:ln w="12600">
              <a:solidFill>
                <a:schemeClr val="tx1"/>
              </a:solidFill>
              <a:miter/>
            </a:ln>
          </p:spPr>
          <p:style>
            <a:lnRef idx="0"/>
            <a:fillRef idx="0"/>
            <a:effectRef idx="0"/>
            <a:fontRef idx="minor"/>
          </p:style>
        </p:sp>
        <p:sp>
          <p:nvSpPr>
            <p:cNvPr id="921" name="CustomShape 111"/>
            <p:cNvSpPr/>
            <p:nvPr/>
          </p:nvSpPr>
          <p:spPr>
            <a:xfrm>
              <a:off x="6851160" y="6012720"/>
              <a:ext cx="216000" cy="115200"/>
            </a:xfrm>
            <a:prstGeom prst="leftRightArrow">
              <a:avLst>
                <a:gd name="adj1" fmla="val 50000"/>
                <a:gd name="adj2" fmla="val 43143"/>
              </a:avLst>
            </a:prstGeom>
            <a:solidFill>
              <a:schemeClr val="bg1"/>
            </a:solidFill>
            <a:ln w="12600">
              <a:solidFill>
                <a:schemeClr val="tx1"/>
              </a:solidFill>
              <a:miter/>
            </a:ln>
          </p:spPr>
          <p:style>
            <a:lnRef idx="0"/>
            <a:fillRef idx="0"/>
            <a:effectRef idx="0"/>
            <a:fontRef idx="minor"/>
          </p:style>
        </p:sp>
        <p:sp>
          <p:nvSpPr>
            <p:cNvPr id="922" name="CustomShape 112"/>
            <p:cNvSpPr/>
            <p:nvPr/>
          </p:nvSpPr>
          <p:spPr>
            <a:xfrm>
              <a:off x="5798520" y="6012720"/>
              <a:ext cx="218880" cy="115200"/>
            </a:xfrm>
            <a:prstGeom prst="leftRightArrow">
              <a:avLst>
                <a:gd name="adj1" fmla="val 50000"/>
                <a:gd name="adj2" fmla="val 43714"/>
              </a:avLst>
            </a:prstGeom>
            <a:solidFill>
              <a:schemeClr val="bg1"/>
            </a:solidFill>
            <a:ln w="12600">
              <a:solidFill>
                <a:schemeClr val="tx1"/>
              </a:solidFill>
              <a:miter/>
            </a:ln>
          </p:spPr>
          <p:style>
            <a:lnRef idx="0"/>
            <a:fillRef idx="0"/>
            <a:effectRef idx="0"/>
            <a:fontRef idx="minor"/>
          </p:style>
        </p:sp>
        <p:grpSp>
          <p:nvGrpSpPr>
            <p:cNvPr id="923" name="Group 113"/>
            <p:cNvGrpSpPr/>
            <p:nvPr/>
          </p:nvGrpSpPr>
          <p:grpSpPr>
            <a:xfrm>
              <a:off x="3641760" y="5887080"/>
              <a:ext cx="758520" cy="325440"/>
              <a:chOff x="3641760" y="5887080"/>
              <a:chExt cx="758520" cy="325440"/>
            </a:xfrm>
          </p:grpSpPr>
          <p:sp>
            <p:nvSpPr>
              <p:cNvPr id="924" name="CustomShape 114"/>
              <p:cNvSpPr/>
              <p:nvPr/>
            </p:nvSpPr>
            <p:spPr>
              <a:xfrm>
                <a:off x="4174920" y="604692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25" name="CustomShape 115"/>
              <p:cNvSpPr/>
              <p:nvPr/>
            </p:nvSpPr>
            <p:spPr>
              <a:xfrm>
                <a:off x="4067280" y="610632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26" name="CustomShape 116"/>
              <p:cNvSpPr/>
              <p:nvPr/>
            </p:nvSpPr>
            <p:spPr>
              <a:xfrm>
                <a:off x="4177800" y="6131160"/>
                <a:ext cx="117000" cy="81360"/>
              </a:xfrm>
              <a:prstGeom prst="hexagon">
                <a:avLst>
                  <a:gd name="adj" fmla="val 14378"/>
                  <a:gd name="vf" fmla="val 115470"/>
                </a:avLst>
              </a:prstGeom>
              <a:solidFill>
                <a:schemeClr val="hlink"/>
              </a:solidFill>
              <a:ln w="9360">
                <a:solidFill>
                  <a:schemeClr val="tx1"/>
                </a:solidFill>
                <a:miter/>
              </a:ln>
            </p:spPr>
            <p:style>
              <a:lnRef idx="0"/>
              <a:fillRef idx="0"/>
              <a:effectRef idx="0"/>
              <a:fontRef idx="minor"/>
            </p:style>
          </p:sp>
          <p:sp>
            <p:nvSpPr>
              <p:cNvPr id="927" name="CustomShape 117"/>
              <p:cNvSpPr/>
              <p:nvPr/>
            </p:nvSpPr>
            <p:spPr>
              <a:xfrm>
                <a:off x="3961800" y="597636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28" name="CustomShape 118"/>
              <p:cNvSpPr/>
              <p:nvPr/>
            </p:nvSpPr>
            <p:spPr>
              <a:xfrm>
                <a:off x="3963240" y="605916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29" name="CustomShape 119"/>
              <p:cNvSpPr/>
              <p:nvPr/>
            </p:nvSpPr>
            <p:spPr>
              <a:xfrm>
                <a:off x="3855240" y="610236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30" name="CustomShape 120"/>
              <p:cNvSpPr/>
              <p:nvPr/>
            </p:nvSpPr>
            <p:spPr>
              <a:xfrm>
                <a:off x="3749760" y="5976360"/>
                <a:ext cx="118440" cy="81360"/>
              </a:xfrm>
              <a:prstGeom prst="hexagon">
                <a:avLst>
                  <a:gd name="adj" fmla="val 14543"/>
                  <a:gd name="vf" fmla="val 115470"/>
                </a:avLst>
              </a:prstGeom>
              <a:solidFill>
                <a:srgbClr val="4e2676"/>
              </a:solidFill>
              <a:ln w="9360">
                <a:solidFill>
                  <a:schemeClr val="tx1"/>
                </a:solidFill>
                <a:miter/>
              </a:ln>
            </p:spPr>
            <p:style>
              <a:lnRef idx="0"/>
              <a:fillRef idx="0"/>
              <a:effectRef idx="0"/>
              <a:fontRef idx="minor"/>
            </p:style>
          </p:sp>
          <p:sp>
            <p:nvSpPr>
              <p:cNvPr id="931" name="CustomShape 121"/>
              <p:cNvSpPr/>
              <p:nvPr/>
            </p:nvSpPr>
            <p:spPr>
              <a:xfrm>
                <a:off x="3747240" y="605808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32" name="CustomShape 122"/>
              <p:cNvSpPr/>
              <p:nvPr/>
            </p:nvSpPr>
            <p:spPr>
              <a:xfrm>
                <a:off x="3641760" y="600984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33" name="CustomShape 123"/>
              <p:cNvSpPr/>
              <p:nvPr/>
            </p:nvSpPr>
            <p:spPr>
              <a:xfrm>
                <a:off x="4281840" y="6004800"/>
                <a:ext cx="118440" cy="81360"/>
              </a:xfrm>
              <a:prstGeom prst="hexagon">
                <a:avLst>
                  <a:gd name="adj" fmla="val 14543"/>
                  <a:gd name="vf" fmla="val 115470"/>
                </a:avLst>
              </a:prstGeom>
              <a:solidFill>
                <a:schemeClr val="bg1"/>
              </a:solidFill>
              <a:ln w="9360">
                <a:solidFill>
                  <a:schemeClr val="tx1"/>
                </a:solidFill>
                <a:miter/>
              </a:ln>
            </p:spPr>
            <p:style>
              <a:lnRef idx="0"/>
              <a:fillRef idx="0"/>
              <a:effectRef idx="0"/>
              <a:fontRef idx="minor"/>
            </p:style>
          </p:sp>
          <p:sp>
            <p:nvSpPr>
              <p:cNvPr id="934" name="CustomShape 124"/>
              <p:cNvSpPr/>
              <p:nvPr/>
            </p:nvSpPr>
            <p:spPr>
              <a:xfrm>
                <a:off x="3749760" y="5887080"/>
                <a:ext cx="118440" cy="81360"/>
              </a:xfrm>
              <a:prstGeom prst="hexagon">
                <a:avLst>
                  <a:gd name="adj" fmla="val 14543"/>
                  <a:gd name="vf" fmla="val 115470"/>
                </a:avLst>
              </a:prstGeom>
              <a:solidFill>
                <a:srgbClr val="4e2676"/>
              </a:solidFill>
              <a:ln w="9360">
                <a:solidFill>
                  <a:schemeClr val="tx1"/>
                </a:solidFill>
                <a:miter/>
              </a:ln>
            </p:spPr>
            <p:style>
              <a:lnRef idx="0"/>
              <a:fillRef idx="0"/>
              <a:effectRef idx="0"/>
              <a:fontRef idx="minor"/>
            </p:style>
          </p:sp>
        </p:grpSp>
        <p:grpSp>
          <p:nvGrpSpPr>
            <p:cNvPr id="935" name="Group 125"/>
            <p:cNvGrpSpPr/>
            <p:nvPr/>
          </p:nvGrpSpPr>
          <p:grpSpPr>
            <a:xfrm>
              <a:off x="6081120" y="5903640"/>
              <a:ext cx="731160" cy="318600"/>
              <a:chOff x="6081120" y="5903640"/>
              <a:chExt cx="731160" cy="318600"/>
            </a:xfrm>
          </p:grpSpPr>
          <p:sp>
            <p:nvSpPr>
              <p:cNvPr id="936" name="CustomShape 126"/>
              <p:cNvSpPr/>
              <p:nvPr/>
            </p:nvSpPr>
            <p:spPr>
              <a:xfrm>
                <a:off x="6081120" y="5905080"/>
                <a:ext cx="108360" cy="74880"/>
              </a:xfrm>
              <a:prstGeom prst="hexagon">
                <a:avLst>
                  <a:gd name="adj" fmla="val 42155"/>
                  <a:gd name="vf" fmla="val 115470"/>
                </a:avLst>
              </a:prstGeom>
              <a:solidFill>
                <a:srgbClr val="4e2676"/>
              </a:solidFill>
              <a:ln w="9360">
                <a:solidFill>
                  <a:schemeClr val="tx1"/>
                </a:solidFill>
                <a:miter/>
              </a:ln>
            </p:spPr>
            <p:style>
              <a:lnRef idx="0"/>
              <a:fillRef idx="0"/>
              <a:effectRef idx="0"/>
              <a:fontRef idx="minor"/>
            </p:style>
          </p:sp>
          <p:sp>
            <p:nvSpPr>
              <p:cNvPr id="937" name="CustomShape 127"/>
              <p:cNvSpPr/>
              <p:nvPr/>
            </p:nvSpPr>
            <p:spPr>
              <a:xfrm>
                <a:off x="6423120" y="6029640"/>
                <a:ext cx="106920" cy="76320"/>
              </a:xfrm>
              <a:prstGeom prst="hexagon">
                <a:avLst>
                  <a:gd name="adj" fmla="val 40957"/>
                  <a:gd name="vf" fmla="val 115470"/>
                </a:avLst>
              </a:prstGeom>
              <a:solidFill>
                <a:schemeClr val="bg1"/>
              </a:solidFill>
              <a:ln w="9360">
                <a:solidFill>
                  <a:schemeClr val="tx1"/>
                </a:solidFill>
                <a:miter/>
              </a:ln>
            </p:spPr>
            <p:style>
              <a:lnRef idx="0"/>
              <a:fillRef idx="0"/>
              <a:effectRef idx="0"/>
              <a:fontRef idx="minor"/>
            </p:style>
          </p:sp>
          <p:sp>
            <p:nvSpPr>
              <p:cNvPr id="938" name="CustomShape 128"/>
              <p:cNvSpPr/>
              <p:nvPr/>
            </p:nvSpPr>
            <p:spPr>
              <a:xfrm>
                <a:off x="6500160" y="5911200"/>
                <a:ext cx="106920" cy="74880"/>
              </a:xfrm>
              <a:prstGeom prst="hexagon">
                <a:avLst>
                  <a:gd name="adj" fmla="val 41628"/>
                  <a:gd name="vf" fmla="val 115470"/>
                </a:avLst>
              </a:prstGeom>
              <a:solidFill>
                <a:schemeClr val="hlink"/>
              </a:solidFill>
              <a:ln w="9360">
                <a:solidFill>
                  <a:schemeClr val="tx1"/>
                </a:solidFill>
                <a:miter/>
              </a:ln>
            </p:spPr>
            <p:style>
              <a:lnRef idx="0"/>
              <a:fillRef idx="0"/>
              <a:effectRef idx="0"/>
              <a:fontRef idx="minor"/>
            </p:style>
          </p:sp>
          <p:sp>
            <p:nvSpPr>
              <p:cNvPr id="939" name="CustomShape 129"/>
              <p:cNvSpPr/>
              <p:nvPr/>
            </p:nvSpPr>
            <p:spPr>
              <a:xfrm>
                <a:off x="6703920" y="6029640"/>
                <a:ext cx="108360" cy="76320"/>
              </a:xfrm>
              <a:prstGeom prst="hexagon">
                <a:avLst>
                  <a:gd name="adj" fmla="val 41476"/>
                  <a:gd name="vf" fmla="val 115470"/>
                </a:avLst>
              </a:prstGeom>
              <a:solidFill>
                <a:schemeClr val="bg1"/>
              </a:solidFill>
              <a:ln w="9360">
                <a:solidFill>
                  <a:schemeClr val="tx1"/>
                </a:solidFill>
                <a:miter/>
              </a:ln>
            </p:spPr>
            <p:style>
              <a:lnRef idx="0"/>
              <a:fillRef idx="0"/>
              <a:effectRef idx="0"/>
              <a:fontRef idx="minor"/>
            </p:style>
          </p:sp>
          <p:sp>
            <p:nvSpPr>
              <p:cNvPr id="940" name="CustomShape 130"/>
              <p:cNvSpPr/>
              <p:nvPr/>
            </p:nvSpPr>
            <p:spPr>
              <a:xfrm>
                <a:off x="6144840" y="5946840"/>
                <a:ext cx="108360" cy="74880"/>
              </a:xfrm>
              <a:prstGeom prst="hexagon">
                <a:avLst>
                  <a:gd name="adj" fmla="val 42155"/>
                  <a:gd name="vf" fmla="val 115470"/>
                </a:avLst>
              </a:prstGeom>
              <a:solidFill>
                <a:schemeClr val="bg1"/>
              </a:solidFill>
              <a:ln w="9360">
                <a:solidFill>
                  <a:schemeClr val="tx1"/>
                </a:solidFill>
                <a:miter/>
              </a:ln>
            </p:spPr>
            <p:style>
              <a:lnRef idx="0"/>
              <a:fillRef idx="0"/>
              <a:effectRef idx="0"/>
              <a:fontRef idx="minor"/>
            </p:style>
          </p:sp>
          <p:grpSp>
            <p:nvGrpSpPr>
              <p:cNvPr id="941" name="Group 131"/>
              <p:cNvGrpSpPr/>
              <p:nvPr/>
            </p:nvGrpSpPr>
            <p:grpSpPr>
              <a:xfrm>
                <a:off x="6213960" y="5903640"/>
                <a:ext cx="108360" cy="155520"/>
                <a:chOff x="6213960" y="5903640"/>
                <a:chExt cx="108360" cy="155520"/>
              </a:xfrm>
            </p:grpSpPr>
            <p:sp>
              <p:nvSpPr>
                <p:cNvPr id="942" name="CustomShape 132"/>
                <p:cNvSpPr/>
                <p:nvPr/>
              </p:nvSpPr>
              <p:spPr>
                <a:xfrm>
                  <a:off x="6213960" y="5903640"/>
                  <a:ext cx="10836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943" name="CustomShape 133"/>
                <p:cNvSpPr/>
                <p:nvPr/>
              </p:nvSpPr>
              <p:spPr>
                <a:xfrm>
                  <a:off x="6213960" y="5983560"/>
                  <a:ext cx="10836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944" name="Group 134"/>
              <p:cNvGrpSpPr/>
              <p:nvPr/>
            </p:nvGrpSpPr>
            <p:grpSpPr>
              <a:xfrm>
                <a:off x="6284520" y="5946840"/>
                <a:ext cx="106920" cy="155520"/>
                <a:chOff x="6284520" y="5946840"/>
                <a:chExt cx="106920" cy="155520"/>
              </a:xfrm>
            </p:grpSpPr>
            <p:sp>
              <p:nvSpPr>
                <p:cNvPr id="945" name="CustomShape 135"/>
                <p:cNvSpPr/>
                <p:nvPr/>
              </p:nvSpPr>
              <p:spPr>
                <a:xfrm>
                  <a:off x="6284520" y="5946840"/>
                  <a:ext cx="10692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946" name="CustomShape 136"/>
                <p:cNvSpPr/>
                <p:nvPr/>
              </p:nvSpPr>
              <p:spPr>
                <a:xfrm>
                  <a:off x="6284520" y="6026760"/>
                  <a:ext cx="10692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grpSp>
            <p:nvGrpSpPr>
              <p:cNvPr id="947" name="Group 137"/>
              <p:cNvGrpSpPr/>
              <p:nvPr/>
            </p:nvGrpSpPr>
            <p:grpSpPr>
              <a:xfrm>
                <a:off x="6353640" y="5990400"/>
                <a:ext cx="106920" cy="155160"/>
                <a:chOff x="6353640" y="5990400"/>
                <a:chExt cx="106920" cy="155160"/>
              </a:xfrm>
            </p:grpSpPr>
            <p:sp>
              <p:nvSpPr>
                <p:cNvPr id="948" name="CustomShape 138"/>
                <p:cNvSpPr/>
                <p:nvPr/>
              </p:nvSpPr>
              <p:spPr>
                <a:xfrm>
                  <a:off x="6353640" y="5990400"/>
                  <a:ext cx="10692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sp>
              <p:nvSpPr>
                <p:cNvPr id="949" name="CustomShape 139"/>
                <p:cNvSpPr/>
                <p:nvPr/>
              </p:nvSpPr>
              <p:spPr>
                <a:xfrm>
                  <a:off x="6353640" y="6069960"/>
                  <a:ext cx="106920" cy="75600"/>
                </a:xfrm>
                <a:prstGeom prst="hexagon">
                  <a:avLst>
                    <a:gd name="adj" fmla="val 42858"/>
                    <a:gd name="vf" fmla="val 115470"/>
                  </a:avLst>
                </a:prstGeom>
                <a:solidFill>
                  <a:schemeClr val="bg1"/>
                </a:solidFill>
                <a:ln w="9360">
                  <a:solidFill>
                    <a:schemeClr val="tx1"/>
                  </a:solidFill>
                  <a:miter/>
                </a:ln>
              </p:spPr>
              <p:style>
                <a:lnRef idx="0"/>
                <a:fillRef idx="0"/>
                <a:effectRef idx="0"/>
                <a:fontRef idx="minor"/>
              </p:style>
            </p:sp>
          </p:grpSp>
          <p:sp>
            <p:nvSpPr>
              <p:cNvPr id="950" name="CustomShape 140"/>
              <p:cNvSpPr/>
              <p:nvPr/>
            </p:nvSpPr>
            <p:spPr>
              <a:xfrm>
                <a:off x="6569640" y="5950800"/>
                <a:ext cx="106920" cy="76320"/>
              </a:xfrm>
              <a:prstGeom prst="hexagon">
                <a:avLst>
                  <a:gd name="adj" fmla="val 40957"/>
                  <a:gd name="vf" fmla="val 115470"/>
                </a:avLst>
              </a:prstGeom>
              <a:solidFill>
                <a:schemeClr val="hlink"/>
              </a:solidFill>
              <a:ln w="9360">
                <a:solidFill>
                  <a:schemeClr val="tx1"/>
                </a:solidFill>
                <a:miter/>
              </a:ln>
            </p:spPr>
            <p:style>
              <a:lnRef idx="0"/>
              <a:fillRef idx="0"/>
              <a:effectRef idx="0"/>
              <a:fontRef idx="minor"/>
            </p:style>
          </p:sp>
          <p:sp>
            <p:nvSpPr>
              <p:cNvPr id="951" name="CustomShape 141"/>
              <p:cNvSpPr/>
              <p:nvPr/>
            </p:nvSpPr>
            <p:spPr>
              <a:xfrm>
                <a:off x="6569640" y="6029640"/>
                <a:ext cx="106920" cy="76320"/>
              </a:xfrm>
              <a:prstGeom prst="hexagon">
                <a:avLst>
                  <a:gd name="adj" fmla="val 40957"/>
                  <a:gd name="vf" fmla="val 115470"/>
                </a:avLst>
              </a:prstGeom>
              <a:solidFill>
                <a:schemeClr val="bg1"/>
              </a:solidFill>
              <a:ln w="9360">
                <a:solidFill>
                  <a:schemeClr val="tx1"/>
                </a:solidFill>
                <a:miter/>
              </a:ln>
            </p:spPr>
            <p:style>
              <a:lnRef idx="0"/>
              <a:fillRef idx="0"/>
              <a:effectRef idx="0"/>
              <a:fontRef idx="minor"/>
            </p:style>
          </p:sp>
          <p:sp>
            <p:nvSpPr>
              <p:cNvPr id="952" name="CustomShape 142"/>
              <p:cNvSpPr/>
              <p:nvPr/>
            </p:nvSpPr>
            <p:spPr>
              <a:xfrm>
                <a:off x="6496200" y="5990400"/>
                <a:ext cx="106920" cy="76320"/>
              </a:xfrm>
              <a:prstGeom prst="hexagon">
                <a:avLst>
                  <a:gd name="adj" fmla="val 40957"/>
                  <a:gd name="vf" fmla="val 115470"/>
                </a:avLst>
              </a:prstGeom>
              <a:solidFill>
                <a:schemeClr val="bg1"/>
              </a:solidFill>
              <a:ln w="9360">
                <a:solidFill>
                  <a:schemeClr val="tx1"/>
                </a:solidFill>
                <a:miter/>
              </a:ln>
            </p:spPr>
            <p:style>
              <a:lnRef idx="0"/>
              <a:fillRef idx="0"/>
              <a:effectRef idx="0"/>
              <a:fontRef idx="minor"/>
            </p:style>
          </p:sp>
          <p:sp>
            <p:nvSpPr>
              <p:cNvPr id="953" name="CustomShape 143"/>
              <p:cNvSpPr/>
              <p:nvPr/>
            </p:nvSpPr>
            <p:spPr>
              <a:xfrm>
                <a:off x="6496200" y="6069240"/>
                <a:ext cx="106920" cy="76320"/>
              </a:xfrm>
              <a:prstGeom prst="hexagon">
                <a:avLst>
                  <a:gd name="adj" fmla="val 40957"/>
                  <a:gd name="vf" fmla="val 115470"/>
                </a:avLst>
              </a:prstGeom>
              <a:solidFill>
                <a:srgbClr val="4e2676"/>
              </a:solidFill>
              <a:ln w="9360">
                <a:solidFill>
                  <a:schemeClr val="tx1"/>
                </a:solidFill>
                <a:miter/>
              </a:ln>
            </p:spPr>
            <p:style>
              <a:lnRef idx="0"/>
              <a:fillRef idx="0"/>
              <a:effectRef idx="0"/>
              <a:fontRef idx="minor"/>
            </p:style>
          </p:sp>
          <p:sp>
            <p:nvSpPr>
              <p:cNvPr id="954" name="CustomShape 144"/>
              <p:cNvSpPr/>
              <p:nvPr/>
            </p:nvSpPr>
            <p:spPr>
              <a:xfrm>
                <a:off x="6630480" y="6069240"/>
                <a:ext cx="108360" cy="76320"/>
              </a:xfrm>
              <a:prstGeom prst="hexagon">
                <a:avLst>
                  <a:gd name="adj" fmla="val 41476"/>
                  <a:gd name="vf" fmla="val 115470"/>
                </a:avLst>
              </a:prstGeom>
              <a:solidFill>
                <a:schemeClr val="bg1"/>
              </a:solidFill>
              <a:ln w="9360">
                <a:solidFill>
                  <a:schemeClr val="tx1"/>
                </a:solidFill>
                <a:miter/>
              </a:ln>
            </p:spPr>
            <p:style>
              <a:lnRef idx="0"/>
              <a:fillRef idx="0"/>
              <a:effectRef idx="0"/>
              <a:fontRef idx="minor"/>
            </p:style>
          </p:sp>
          <p:grpSp>
            <p:nvGrpSpPr>
              <p:cNvPr id="955" name="Group 145"/>
              <p:cNvGrpSpPr/>
              <p:nvPr/>
            </p:nvGrpSpPr>
            <p:grpSpPr>
              <a:xfrm>
                <a:off x="6140880" y="6066720"/>
                <a:ext cx="260280" cy="155520"/>
                <a:chOff x="6140880" y="6066720"/>
                <a:chExt cx="260280" cy="155520"/>
              </a:xfrm>
            </p:grpSpPr>
            <p:grpSp>
              <p:nvGrpSpPr>
                <p:cNvPr id="956" name="Group 146"/>
                <p:cNvGrpSpPr/>
                <p:nvPr/>
              </p:nvGrpSpPr>
              <p:grpSpPr>
                <a:xfrm>
                  <a:off x="6213960" y="6066720"/>
                  <a:ext cx="108360" cy="155520"/>
                  <a:chOff x="6213960" y="6066720"/>
                  <a:chExt cx="108360" cy="155520"/>
                </a:xfrm>
              </p:grpSpPr>
              <p:sp>
                <p:nvSpPr>
                  <p:cNvPr id="957" name="CustomShape 147"/>
                  <p:cNvSpPr/>
                  <p:nvPr/>
                </p:nvSpPr>
                <p:spPr>
                  <a:xfrm>
                    <a:off x="6213960" y="6066720"/>
                    <a:ext cx="108360" cy="75600"/>
                  </a:xfrm>
                  <a:prstGeom prst="hexagon">
                    <a:avLst>
                      <a:gd name="adj" fmla="val 42858"/>
                      <a:gd name="vf" fmla="val 115470"/>
                    </a:avLst>
                  </a:prstGeom>
                  <a:solidFill>
                    <a:srgbClr val="4e2676"/>
                  </a:solidFill>
                  <a:ln w="9360">
                    <a:solidFill>
                      <a:schemeClr val="tx1"/>
                    </a:solidFill>
                    <a:miter/>
                  </a:ln>
                </p:spPr>
                <p:style>
                  <a:lnRef idx="0"/>
                  <a:fillRef idx="0"/>
                  <a:effectRef idx="0"/>
                  <a:fontRef idx="minor"/>
                </p:style>
              </p:sp>
              <p:sp>
                <p:nvSpPr>
                  <p:cNvPr id="958" name="CustomShape 148"/>
                  <p:cNvSpPr/>
                  <p:nvPr/>
                </p:nvSpPr>
                <p:spPr>
                  <a:xfrm>
                    <a:off x="6213960" y="6146640"/>
                    <a:ext cx="108360" cy="75600"/>
                  </a:xfrm>
                  <a:prstGeom prst="hexagon">
                    <a:avLst>
                      <a:gd name="adj" fmla="val 42858"/>
                      <a:gd name="vf" fmla="val 115470"/>
                    </a:avLst>
                  </a:prstGeom>
                  <a:solidFill>
                    <a:srgbClr val="4e2676"/>
                  </a:solidFill>
                  <a:ln w="9360">
                    <a:solidFill>
                      <a:schemeClr val="tx1"/>
                    </a:solidFill>
                    <a:miter/>
                  </a:ln>
                </p:spPr>
                <p:style>
                  <a:lnRef idx="0"/>
                  <a:fillRef idx="0"/>
                  <a:effectRef idx="0"/>
                  <a:fontRef idx="minor"/>
                </p:style>
              </p:sp>
            </p:grpSp>
            <p:sp>
              <p:nvSpPr>
                <p:cNvPr id="959" name="CustomShape 149"/>
                <p:cNvSpPr/>
                <p:nvPr/>
              </p:nvSpPr>
              <p:spPr>
                <a:xfrm>
                  <a:off x="6140880" y="6110280"/>
                  <a:ext cx="108360" cy="76320"/>
                </a:xfrm>
                <a:prstGeom prst="hexagon">
                  <a:avLst>
                    <a:gd name="adj" fmla="val 41476"/>
                    <a:gd name="vf" fmla="val 115470"/>
                  </a:avLst>
                </a:prstGeom>
                <a:solidFill>
                  <a:schemeClr val="hlink"/>
                </a:solidFill>
                <a:ln w="9360">
                  <a:solidFill>
                    <a:schemeClr val="tx1"/>
                  </a:solidFill>
                  <a:miter/>
                </a:ln>
              </p:spPr>
              <p:style>
                <a:lnRef idx="0"/>
                <a:fillRef idx="0"/>
                <a:effectRef idx="0"/>
                <a:fontRef idx="minor"/>
              </p:style>
            </p:sp>
            <p:sp>
              <p:nvSpPr>
                <p:cNvPr id="960" name="CustomShape 150"/>
                <p:cNvSpPr/>
                <p:nvPr/>
              </p:nvSpPr>
              <p:spPr>
                <a:xfrm>
                  <a:off x="6292800" y="6107760"/>
                  <a:ext cx="108360" cy="74880"/>
                </a:xfrm>
                <a:prstGeom prst="hexagon">
                  <a:avLst>
                    <a:gd name="adj" fmla="val 42155"/>
                    <a:gd name="vf" fmla="val 115470"/>
                  </a:avLst>
                </a:prstGeom>
                <a:solidFill>
                  <a:srgbClr val="4e2676"/>
                </a:solidFill>
                <a:ln w="9360">
                  <a:solidFill>
                    <a:schemeClr val="tx1"/>
                  </a:solidFill>
                  <a:miter/>
                </a:ln>
              </p:spPr>
              <p:style>
                <a:lnRef idx="0"/>
                <a:fillRef idx="0"/>
                <a:effectRef idx="0"/>
                <a:fontRef idx="minor"/>
              </p:style>
            </p:sp>
          </p:grpSp>
        </p:grpSp>
        <p:grpSp>
          <p:nvGrpSpPr>
            <p:cNvPr id="961" name="Group 151"/>
            <p:cNvGrpSpPr/>
            <p:nvPr/>
          </p:nvGrpSpPr>
          <p:grpSpPr>
            <a:xfrm>
              <a:off x="7089120" y="5893920"/>
              <a:ext cx="745560" cy="272160"/>
              <a:chOff x="7089120" y="5893920"/>
              <a:chExt cx="745560" cy="272160"/>
            </a:xfrm>
          </p:grpSpPr>
          <p:sp>
            <p:nvSpPr>
              <p:cNvPr id="962" name="CustomShape 152"/>
              <p:cNvSpPr/>
              <p:nvPr/>
            </p:nvSpPr>
            <p:spPr>
              <a:xfrm>
                <a:off x="7089120" y="6076440"/>
                <a:ext cx="96480" cy="89640"/>
              </a:xfrm>
              <a:prstGeom prst="diamond">
                <a:avLst/>
              </a:prstGeom>
              <a:solidFill>
                <a:srgbClr val="4e2676"/>
              </a:solidFill>
              <a:ln w="9360">
                <a:solidFill>
                  <a:schemeClr val="tx1"/>
                </a:solidFill>
                <a:miter/>
              </a:ln>
            </p:spPr>
            <p:style>
              <a:lnRef idx="0"/>
              <a:fillRef idx="0"/>
              <a:effectRef idx="0"/>
              <a:fontRef idx="minor"/>
            </p:style>
          </p:sp>
          <p:sp>
            <p:nvSpPr>
              <p:cNvPr id="963" name="CustomShape 153"/>
              <p:cNvSpPr/>
              <p:nvPr/>
            </p:nvSpPr>
            <p:spPr>
              <a:xfrm>
                <a:off x="7274160" y="6076440"/>
                <a:ext cx="96480" cy="89640"/>
              </a:xfrm>
              <a:prstGeom prst="diamond">
                <a:avLst/>
              </a:prstGeom>
              <a:solidFill>
                <a:schemeClr val="bg1"/>
              </a:solidFill>
              <a:ln w="9360">
                <a:solidFill>
                  <a:schemeClr val="tx1"/>
                </a:solidFill>
                <a:miter/>
              </a:ln>
            </p:spPr>
            <p:style>
              <a:lnRef idx="0"/>
              <a:fillRef idx="0"/>
              <a:effectRef idx="0"/>
              <a:fontRef idx="minor"/>
            </p:style>
          </p:sp>
          <p:sp>
            <p:nvSpPr>
              <p:cNvPr id="964" name="CustomShape 154"/>
              <p:cNvSpPr/>
              <p:nvPr/>
            </p:nvSpPr>
            <p:spPr>
              <a:xfrm>
                <a:off x="7321680" y="6033240"/>
                <a:ext cx="96480" cy="89640"/>
              </a:xfrm>
              <a:prstGeom prst="diamond">
                <a:avLst/>
              </a:prstGeom>
              <a:solidFill>
                <a:schemeClr val="bg1"/>
              </a:solidFill>
              <a:ln w="9360">
                <a:solidFill>
                  <a:schemeClr val="tx1"/>
                </a:solidFill>
                <a:miter/>
              </a:ln>
            </p:spPr>
            <p:style>
              <a:lnRef idx="0"/>
              <a:fillRef idx="0"/>
              <a:effectRef idx="0"/>
              <a:fontRef idx="minor"/>
            </p:style>
          </p:sp>
          <p:sp>
            <p:nvSpPr>
              <p:cNvPr id="965" name="CustomShape 155"/>
              <p:cNvSpPr/>
              <p:nvPr/>
            </p:nvSpPr>
            <p:spPr>
              <a:xfrm>
                <a:off x="7738200" y="5964840"/>
                <a:ext cx="96480" cy="89640"/>
              </a:xfrm>
              <a:prstGeom prst="diamond">
                <a:avLst/>
              </a:prstGeom>
              <a:solidFill>
                <a:schemeClr val="bg1"/>
              </a:solidFill>
              <a:ln w="9360">
                <a:solidFill>
                  <a:schemeClr val="tx1"/>
                </a:solidFill>
                <a:miter/>
              </a:ln>
            </p:spPr>
            <p:style>
              <a:lnRef idx="0"/>
              <a:fillRef idx="0"/>
              <a:effectRef idx="0"/>
              <a:fontRef idx="minor"/>
            </p:style>
          </p:sp>
          <p:sp>
            <p:nvSpPr>
              <p:cNvPr id="966" name="CustomShape 156"/>
              <p:cNvSpPr/>
              <p:nvPr/>
            </p:nvSpPr>
            <p:spPr>
              <a:xfrm>
                <a:off x="7136640" y="6033240"/>
                <a:ext cx="96480" cy="89640"/>
              </a:xfrm>
              <a:prstGeom prst="diamond">
                <a:avLst/>
              </a:prstGeom>
              <a:solidFill>
                <a:schemeClr val="bg1"/>
              </a:solidFill>
              <a:ln w="9360">
                <a:solidFill>
                  <a:schemeClr val="tx1"/>
                </a:solidFill>
                <a:miter/>
              </a:ln>
            </p:spPr>
            <p:style>
              <a:lnRef idx="0"/>
              <a:fillRef idx="0"/>
              <a:effectRef idx="0"/>
              <a:fontRef idx="minor"/>
            </p:style>
          </p:sp>
          <p:sp>
            <p:nvSpPr>
              <p:cNvPr id="967" name="CustomShape 157"/>
              <p:cNvSpPr/>
              <p:nvPr/>
            </p:nvSpPr>
            <p:spPr>
              <a:xfrm>
                <a:off x="7178760" y="6071400"/>
                <a:ext cx="96480" cy="89640"/>
              </a:xfrm>
              <a:prstGeom prst="diamond">
                <a:avLst/>
              </a:prstGeom>
              <a:solidFill>
                <a:schemeClr val="bg1"/>
              </a:solidFill>
              <a:ln w="9360">
                <a:solidFill>
                  <a:schemeClr val="tx1"/>
                </a:solidFill>
                <a:miter/>
              </a:ln>
            </p:spPr>
            <p:style>
              <a:lnRef idx="0"/>
              <a:fillRef idx="0"/>
              <a:effectRef idx="0"/>
              <a:fontRef idx="minor"/>
            </p:style>
          </p:sp>
          <p:sp>
            <p:nvSpPr>
              <p:cNvPr id="968" name="CustomShape 158"/>
              <p:cNvSpPr/>
              <p:nvPr/>
            </p:nvSpPr>
            <p:spPr>
              <a:xfrm>
                <a:off x="7229160" y="6029640"/>
                <a:ext cx="96480" cy="89640"/>
              </a:xfrm>
              <a:prstGeom prst="diamond">
                <a:avLst/>
              </a:prstGeom>
              <a:solidFill>
                <a:schemeClr val="bg1"/>
              </a:solidFill>
              <a:ln w="9360">
                <a:solidFill>
                  <a:schemeClr val="tx1"/>
                </a:solidFill>
                <a:miter/>
              </a:ln>
            </p:spPr>
            <p:style>
              <a:lnRef idx="0"/>
              <a:fillRef idx="0"/>
              <a:effectRef idx="0"/>
              <a:fontRef idx="minor"/>
            </p:style>
          </p:sp>
          <p:sp>
            <p:nvSpPr>
              <p:cNvPr id="969" name="CustomShape 159"/>
              <p:cNvSpPr/>
              <p:nvPr/>
            </p:nvSpPr>
            <p:spPr>
              <a:xfrm>
                <a:off x="7414200" y="5942160"/>
                <a:ext cx="96480" cy="89640"/>
              </a:xfrm>
              <a:prstGeom prst="diamond">
                <a:avLst/>
              </a:prstGeom>
              <a:solidFill>
                <a:schemeClr val="bg1"/>
              </a:solidFill>
              <a:ln w="9360">
                <a:solidFill>
                  <a:schemeClr val="tx1"/>
                </a:solidFill>
                <a:miter/>
              </a:ln>
            </p:spPr>
            <p:style>
              <a:lnRef idx="0"/>
              <a:fillRef idx="0"/>
              <a:effectRef idx="0"/>
              <a:fontRef idx="minor"/>
            </p:style>
          </p:sp>
          <p:sp>
            <p:nvSpPr>
              <p:cNvPr id="970" name="CustomShape 160"/>
              <p:cNvSpPr/>
              <p:nvPr/>
            </p:nvSpPr>
            <p:spPr>
              <a:xfrm>
                <a:off x="7368120" y="5987520"/>
                <a:ext cx="96480" cy="89640"/>
              </a:xfrm>
              <a:prstGeom prst="diamond">
                <a:avLst/>
              </a:prstGeom>
              <a:solidFill>
                <a:schemeClr val="bg1"/>
              </a:solidFill>
              <a:ln w="9360">
                <a:solidFill>
                  <a:schemeClr val="tx1"/>
                </a:solidFill>
                <a:miter/>
              </a:ln>
            </p:spPr>
            <p:style>
              <a:lnRef idx="0"/>
              <a:fillRef idx="0"/>
              <a:effectRef idx="0"/>
              <a:fontRef idx="minor"/>
            </p:style>
          </p:sp>
          <p:sp>
            <p:nvSpPr>
              <p:cNvPr id="971" name="CustomShape 161"/>
              <p:cNvSpPr/>
              <p:nvPr/>
            </p:nvSpPr>
            <p:spPr>
              <a:xfrm>
                <a:off x="7410240" y="6025680"/>
                <a:ext cx="96480" cy="89640"/>
              </a:xfrm>
              <a:prstGeom prst="diamond">
                <a:avLst/>
              </a:prstGeom>
              <a:solidFill>
                <a:schemeClr val="bg1"/>
              </a:solidFill>
              <a:ln w="9360">
                <a:solidFill>
                  <a:schemeClr val="tx1"/>
                </a:solidFill>
                <a:miter/>
              </a:ln>
            </p:spPr>
            <p:style>
              <a:lnRef idx="0"/>
              <a:fillRef idx="0"/>
              <a:effectRef idx="0"/>
              <a:fontRef idx="minor"/>
            </p:style>
          </p:sp>
          <p:sp>
            <p:nvSpPr>
              <p:cNvPr id="972" name="CustomShape 162"/>
              <p:cNvSpPr/>
              <p:nvPr/>
            </p:nvSpPr>
            <p:spPr>
              <a:xfrm>
                <a:off x="7460640" y="5983920"/>
                <a:ext cx="96480" cy="89640"/>
              </a:xfrm>
              <a:prstGeom prst="diamond">
                <a:avLst/>
              </a:prstGeom>
              <a:solidFill>
                <a:schemeClr val="bg1"/>
              </a:solidFill>
              <a:ln w="9360">
                <a:solidFill>
                  <a:schemeClr val="tx1"/>
                </a:solidFill>
                <a:miter/>
              </a:ln>
            </p:spPr>
            <p:style>
              <a:lnRef idx="0"/>
              <a:fillRef idx="0"/>
              <a:effectRef idx="0"/>
              <a:fontRef idx="minor"/>
            </p:style>
          </p:sp>
          <p:sp>
            <p:nvSpPr>
              <p:cNvPr id="973" name="CustomShape 163"/>
              <p:cNvSpPr/>
              <p:nvPr/>
            </p:nvSpPr>
            <p:spPr>
              <a:xfrm>
                <a:off x="7506720" y="5938200"/>
                <a:ext cx="96480" cy="89640"/>
              </a:xfrm>
              <a:prstGeom prst="diamond">
                <a:avLst/>
              </a:prstGeom>
              <a:solidFill>
                <a:schemeClr val="hlink"/>
              </a:solidFill>
              <a:ln w="9360">
                <a:solidFill>
                  <a:schemeClr val="tx1"/>
                </a:solidFill>
                <a:miter/>
              </a:ln>
            </p:spPr>
            <p:style>
              <a:lnRef idx="0"/>
              <a:fillRef idx="0"/>
              <a:effectRef idx="0"/>
              <a:fontRef idx="minor"/>
            </p:style>
          </p:sp>
          <p:sp>
            <p:nvSpPr>
              <p:cNvPr id="974" name="CustomShape 164"/>
              <p:cNvSpPr/>
              <p:nvPr/>
            </p:nvSpPr>
            <p:spPr>
              <a:xfrm>
                <a:off x="7460640" y="5983920"/>
                <a:ext cx="96480" cy="89640"/>
              </a:xfrm>
              <a:prstGeom prst="diamond">
                <a:avLst/>
              </a:prstGeom>
              <a:solidFill>
                <a:schemeClr val="bg1"/>
              </a:solidFill>
              <a:ln w="9360">
                <a:solidFill>
                  <a:schemeClr val="tx1"/>
                </a:solidFill>
                <a:miter/>
              </a:ln>
            </p:spPr>
            <p:style>
              <a:lnRef idx="0"/>
              <a:fillRef idx="0"/>
              <a:effectRef idx="0"/>
              <a:fontRef idx="minor"/>
            </p:style>
          </p:sp>
          <p:sp>
            <p:nvSpPr>
              <p:cNvPr id="975" name="CustomShape 165"/>
              <p:cNvSpPr/>
              <p:nvPr/>
            </p:nvSpPr>
            <p:spPr>
              <a:xfrm>
                <a:off x="7502760" y="6021720"/>
                <a:ext cx="96480" cy="89640"/>
              </a:xfrm>
              <a:prstGeom prst="diamond">
                <a:avLst/>
              </a:prstGeom>
              <a:solidFill>
                <a:schemeClr val="bg1"/>
              </a:solidFill>
              <a:ln w="9360">
                <a:solidFill>
                  <a:schemeClr val="tx1"/>
                </a:solidFill>
                <a:miter/>
              </a:ln>
            </p:spPr>
            <p:style>
              <a:lnRef idx="0"/>
              <a:fillRef idx="0"/>
              <a:effectRef idx="0"/>
              <a:fontRef idx="minor"/>
            </p:style>
          </p:sp>
          <p:sp>
            <p:nvSpPr>
              <p:cNvPr id="976" name="CustomShape 166"/>
              <p:cNvSpPr/>
              <p:nvPr/>
            </p:nvSpPr>
            <p:spPr>
              <a:xfrm>
                <a:off x="7553160" y="5979960"/>
                <a:ext cx="96480" cy="89640"/>
              </a:xfrm>
              <a:prstGeom prst="diamond">
                <a:avLst/>
              </a:prstGeom>
              <a:solidFill>
                <a:schemeClr val="bg1"/>
              </a:solidFill>
              <a:ln w="9360">
                <a:solidFill>
                  <a:schemeClr val="tx1"/>
                </a:solidFill>
                <a:miter/>
              </a:ln>
            </p:spPr>
            <p:style>
              <a:lnRef idx="0"/>
              <a:fillRef idx="0"/>
              <a:effectRef idx="0"/>
              <a:fontRef idx="minor"/>
            </p:style>
          </p:sp>
          <p:sp>
            <p:nvSpPr>
              <p:cNvPr id="977" name="CustomShape 167"/>
              <p:cNvSpPr/>
              <p:nvPr/>
            </p:nvSpPr>
            <p:spPr>
              <a:xfrm>
                <a:off x="7691760" y="5926680"/>
                <a:ext cx="96480" cy="89640"/>
              </a:xfrm>
              <a:prstGeom prst="diamond">
                <a:avLst/>
              </a:prstGeom>
              <a:solidFill>
                <a:schemeClr val="bg1"/>
              </a:solidFill>
              <a:ln w="9360">
                <a:solidFill>
                  <a:schemeClr val="tx1"/>
                </a:solidFill>
                <a:miter/>
              </a:ln>
            </p:spPr>
            <p:style>
              <a:lnRef idx="0"/>
              <a:fillRef idx="0"/>
              <a:effectRef idx="0"/>
              <a:fontRef idx="minor"/>
            </p:style>
          </p:sp>
          <p:sp>
            <p:nvSpPr>
              <p:cNvPr id="978" name="CustomShape 168"/>
              <p:cNvSpPr/>
              <p:nvPr/>
            </p:nvSpPr>
            <p:spPr>
              <a:xfrm>
                <a:off x="7645680" y="5972400"/>
                <a:ext cx="96480" cy="89640"/>
              </a:xfrm>
              <a:prstGeom prst="diamond">
                <a:avLst/>
              </a:prstGeom>
              <a:solidFill>
                <a:schemeClr val="bg1"/>
              </a:solidFill>
              <a:ln w="9360">
                <a:solidFill>
                  <a:schemeClr val="tx1"/>
                </a:solidFill>
                <a:miter/>
              </a:ln>
            </p:spPr>
            <p:style>
              <a:lnRef idx="0"/>
              <a:fillRef idx="0"/>
              <a:effectRef idx="0"/>
              <a:fontRef idx="minor"/>
            </p:style>
          </p:sp>
          <p:sp>
            <p:nvSpPr>
              <p:cNvPr id="979" name="CustomShape 169"/>
              <p:cNvSpPr/>
              <p:nvPr/>
            </p:nvSpPr>
            <p:spPr>
              <a:xfrm>
                <a:off x="7548840" y="6059880"/>
                <a:ext cx="96480" cy="89640"/>
              </a:xfrm>
              <a:prstGeom prst="diamond">
                <a:avLst/>
              </a:prstGeom>
              <a:solidFill>
                <a:schemeClr val="hlink"/>
              </a:solidFill>
              <a:ln w="9360">
                <a:solidFill>
                  <a:schemeClr val="tx1"/>
                </a:solidFill>
                <a:miter/>
              </a:ln>
            </p:spPr>
            <p:style>
              <a:lnRef idx="0"/>
              <a:fillRef idx="0"/>
              <a:effectRef idx="0"/>
              <a:fontRef idx="minor"/>
            </p:style>
          </p:sp>
          <p:sp>
            <p:nvSpPr>
              <p:cNvPr id="980" name="CustomShape 170"/>
              <p:cNvSpPr/>
              <p:nvPr/>
            </p:nvSpPr>
            <p:spPr>
              <a:xfrm>
                <a:off x="7595280" y="6018120"/>
                <a:ext cx="96480" cy="89640"/>
              </a:xfrm>
              <a:prstGeom prst="diamond">
                <a:avLst/>
              </a:prstGeom>
              <a:solidFill>
                <a:schemeClr val="hlink"/>
              </a:solidFill>
              <a:ln w="9360">
                <a:solidFill>
                  <a:schemeClr val="tx1"/>
                </a:solidFill>
                <a:miter/>
              </a:ln>
            </p:spPr>
            <p:style>
              <a:lnRef idx="0"/>
              <a:fillRef idx="0"/>
              <a:effectRef idx="0"/>
              <a:fontRef idx="minor"/>
            </p:style>
          </p:sp>
          <p:sp>
            <p:nvSpPr>
              <p:cNvPr id="981" name="CustomShape 171"/>
              <p:cNvSpPr/>
              <p:nvPr/>
            </p:nvSpPr>
            <p:spPr>
              <a:xfrm>
                <a:off x="7274160" y="5979960"/>
                <a:ext cx="96480" cy="89640"/>
              </a:xfrm>
              <a:prstGeom prst="diamond">
                <a:avLst/>
              </a:prstGeom>
              <a:solidFill>
                <a:srgbClr val="4e2676"/>
              </a:solidFill>
              <a:ln w="9360">
                <a:solidFill>
                  <a:schemeClr val="tx1"/>
                </a:solidFill>
                <a:miter/>
              </a:ln>
            </p:spPr>
            <p:style>
              <a:lnRef idx="0"/>
              <a:fillRef idx="0"/>
              <a:effectRef idx="0"/>
              <a:fontRef idx="minor"/>
            </p:style>
          </p:sp>
          <p:sp>
            <p:nvSpPr>
              <p:cNvPr id="982" name="CustomShape 172"/>
              <p:cNvSpPr/>
              <p:nvPr/>
            </p:nvSpPr>
            <p:spPr>
              <a:xfrm>
                <a:off x="7279920" y="5893920"/>
                <a:ext cx="96480" cy="89640"/>
              </a:xfrm>
              <a:prstGeom prst="diamond">
                <a:avLst/>
              </a:prstGeom>
              <a:solidFill>
                <a:srgbClr val="4e2676"/>
              </a:solidFill>
              <a:ln w="9360">
                <a:solidFill>
                  <a:schemeClr val="tx1"/>
                </a:solidFill>
                <a:miter/>
              </a:ln>
            </p:spPr>
            <p:style>
              <a:lnRef idx="0"/>
              <a:fillRef idx="0"/>
              <a:effectRef idx="0"/>
              <a:fontRef idx="minor"/>
            </p:style>
          </p:sp>
          <p:sp>
            <p:nvSpPr>
              <p:cNvPr id="983" name="CustomShape 173"/>
              <p:cNvSpPr/>
              <p:nvPr/>
            </p:nvSpPr>
            <p:spPr>
              <a:xfrm>
                <a:off x="7330320" y="5939280"/>
                <a:ext cx="96480" cy="89640"/>
              </a:xfrm>
              <a:prstGeom prst="diamond">
                <a:avLst/>
              </a:prstGeom>
              <a:solidFill>
                <a:srgbClr val="4e2676"/>
              </a:solidFill>
              <a:ln w="9360">
                <a:solidFill>
                  <a:schemeClr val="tx1"/>
                </a:solidFill>
                <a:miter/>
              </a:ln>
            </p:spPr>
            <p:style>
              <a:lnRef idx="0"/>
              <a:fillRef idx="0"/>
              <a:effectRef idx="0"/>
              <a:fontRef idx="minor"/>
            </p:style>
          </p:sp>
        </p:grpSp>
        <p:sp>
          <p:nvSpPr>
            <p:cNvPr id="984" name="CustomShape 174"/>
            <p:cNvSpPr/>
            <p:nvPr/>
          </p:nvSpPr>
          <p:spPr>
            <a:xfrm flipH="1" flipV="1">
              <a:off x="2711160" y="4065840"/>
              <a:ext cx="293760" cy="2333880"/>
            </a:xfrm>
            <a:prstGeom prst="rect">
              <a:avLst/>
            </a:prstGeom>
            <a:noFill/>
            <a:ln>
              <a:noFill/>
            </a:ln>
          </p:spPr>
          <p:style>
            <a:lnRef idx="0"/>
            <a:fillRef idx="0"/>
            <a:effectRef idx="0"/>
            <a:fontRef idx="minor"/>
          </p:style>
          <p:txBody>
            <a:bodyPr wrap="none" lIns="90000" rIns="90000" tIns="45000" bIns="45000" anchor="ctr" vert="vert" rot="5400000"/>
            <a:p>
              <a:pPr>
                <a:lnSpc>
                  <a:spcPct val="100000"/>
                </a:lnSpc>
              </a:pPr>
              <a:r>
                <a:rPr b="0" i="1" lang="en-IN" sz="1200" spc="-1" strike="noStrike">
                  <a:solidFill>
                    <a:srgbClr val="000000"/>
                  </a:solidFill>
                  <a:latin typeface="Calibri"/>
                </a:rPr>
                <a:t>Application Engineering</a:t>
              </a:r>
              <a:endParaRPr b="0" lang="en-IN" sz="1200" spc="-1" strike="noStrike">
                <a:latin typeface="Arial"/>
              </a:endParaRPr>
            </a:p>
          </p:txBody>
        </p:sp>
        <p:sp>
          <p:nvSpPr>
            <p:cNvPr id="985" name="CustomShape 175"/>
            <p:cNvSpPr/>
            <p:nvPr/>
          </p:nvSpPr>
          <p:spPr>
            <a:xfrm flipH="1" flipV="1">
              <a:off x="2711160" y="1523160"/>
              <a:ext cx="293760" cy="2281320"/>
            </a:xfrm>
            <a:prstGeom prst="rect">
              <a:avLst/>
            </a:prstGeom>
            <a:noFill/>
            <a:ln>
              <a:noFill/>
            </a:ln>
          </p:spPr>
          <p:style>
            <a:lnRef idx="0"/>
            <a:fillRef idx="0"/>
            <a:effectRef idx="0"/>
            <a:fontRef idx="minor"/>
          </p:style>
          <p:txBody>
            <a:bodyPr wrap="none" lIns="90000" rIns="90000" tIns="45000" bIns="45000" anchor="ctr" vert="vert" rot="5400000"/>
            <a:p>
              <a:pPr>
                <a:lnSpc>
                  <a:spcPct val="100000"/>
                </a:lnSpc>
              </a:pPr>
              <a:r>
                <a:rPr b="0" i="1" lang="en-IN" sz="1200" spc="-1" strike="noStrike">
                  <a:solidFill>
                    <a:srgbClr val="000000"/>
                  </a:solidFill>
                  <a:latin typeface="Calibri"/>
                </a:rPr>
                <a:t>Domain Engineering</a:t>
              </a:r>
              <a:endParaRPr b="0" lang="en-IN" sz="1200" spc="-1" strike="noStrike">
                <a:latin typeface="Arial"/>
              </a:endParaRPr>
            </a:p>
          </p:txBody>
        </p:sp>
        <p:sp>
          <p:nvSpPr>
            <p:cNvPr id="986" name="CustomShape 176"/>
            <p:cNvSpPr/>
            <p:nvPr/>
          </p:nvSpPr>
          <p:spPr>
            <a:xfrm>
              <a:off x="3188880" y="1717200"/>
              <a:ext cx="5001120" cy="663840"/>
            </a:xfrm>
            <a:prstGeom prst="roundRect">
              <a:avLst>
                <a:gd name="adj" fmla="val 31630"/>
              </a:avLst>
            </a:prstGeom>
            <a:noFill/>
            <a:ln w="101520">
              <a:solidFill>
                <a:schemeClr val="bg2">
                  <a:alpha val="89999"/>
                </a:schemeClr>
              </a:solidFill>
              <a:round/>
            </a:ln>
          </p:spPr>
          <p:style>
            <a:lnRef idx="0"/>
            <a:fillRef idx="0"/>
            <a:effectRef idx="0"/>
            <a:fontRef idx="minor"/>
          </p:style>
        </p:sp>
        <p:grpSp>
          <p:nvGrpSpPr>
            <p:cNvPr id="987" name="Group 177"/>
            <p:cNvGrpSpPr/>
            <p:nvPr/>
          </p:nvGrpSpPr>
          <p:grpSpPr>
            <a:xfrm>
              <a:off x="3596040" y="2090520"/>
              <a:ext cx="4512240" cy="566280"/>
              <a:chOff x="3596040" y="2090520"/>
              <a:chExt cx="4512240" cy="566280"/>
            </a:xfrm>
          </p:grpSpPr>
          <p:sp>
            <p:nvSpPr>
              <p:cNvPr id="988" name="CustomShape 178"/>
              <p:cNvSpPr/>
              <p:nvPr/>
            </p:nvSpPr>
            <p:spPr>
              <a:xfrm>
                <a:off x="3596040" y="2090520"/>
                <a:ext cx="98064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750" spc="-1" strike="noStrike">
                    <a:solidFill>
                      <a:srgbClr val="000000"/>
                    </a:solidFill>
                    <a:latin typeface="Calibri"/>
                  </a:rPr>
                  <a:t>Domain Requirements Engineering</a:t>
                </a:r>
                <a:endParaRPr b="0" lang="en-IN" sz="750" spc="-1" strike="noStrike">
                  <a:latin typeface="Arial"/>
                </a:endParaRPr>
              </a:p>
            </p:txBody>
          </p:sp>
          <p:sp>
            <p:nvSpPr>
              <p:cNvPr id="989" name="CustomShape 179"/>
              <p:cNvSpPr/>
              <p:nvPr/>
            </p:nvSpPr>
            <p:spPr>
              <a:xfrm>
                <a:off x="4773240" y="2090520"/>
                <a:ext cx="98064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Domain Design</a:t>
                </a:r>
                <a:endParaRPr b="0" lang="en-IN" sz="830" spc="-1" strike="noStrike">
                  <a:latin typeface="Arial"/>
                </a:endParaRPr>
              </a:p>
            </p:txBody>
          </p:sp>
          <p:sp>
            <p:nvSpPr>
              <p:cNvPr id="990" name="CustomShape 180"/>
              <p:cNvSpPr/>
              <p:nvPr/>
            </p:nvSpPr>
            <p:spPr>
              <a:xfrm>
                <a:off x="5950440" y="2090520"/>
                <a:ext cx="98064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Domain Realisation</a:t>
                </a:r>
                <a:endParaRPr b="0" lang="en-IN" sz="830" spc="-1" strike="noStrike">
                  <a:latin typeface="Arial"/>
                </a:endParaRPr>
              </a:p>
            </p:txBody>
          </p:sp>
          <p:sp>
            <p:nvSpPr>
              <p:cNvPr id="991" name="CustomShape 181"/>
              <p:cNvSpPr/>
              <p:nvPr/>
            </p:nvSpPr>
            <p:spPr>
              <a:xfrm>
                <a:off x="7127640" y="2090520"/>
                <a:ext cx="980640" cy="56628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Domain Testing</a:t>
                </a:r>
                <a:endParaRPr b="0" lang="en-IN" sz="830" spc="-1" strike="noStrike">
                  <a:latin typeface="Arial"/>
                </a:endParaRPr>
              </a:p>
            </p:txBody>
          </p:sp>
        </p:grpSp>
        <p:grpSp>
          <p:nvGrpSpPr>
            <p:cNvPr id="992" name="Group 182"/>
            <p:cNvGrpSpPr/>
            <p:nvPr/>
          </p:nvGrpSpPr>
          <p:grpSpPr>
            <a:xfrm>
              <a:off x="4815000" y="3287160"/>
              <a:ext cx="924480" cy="309600"/>
              <a:chOff x="4815000" y="3287160"/>
              <a:chExt cx="924480" cy="309600"/>
            </a:xfrm>
          </p:grpSpPr>
          <p:pic>
            <p:nvPicPr>
              <p:cNvPr id="993" name="Picture 184" descr=""/>
              <p:cNvPicPr/>
              <p:nvPr/>
            </p:nvPicPr>
            <p:blipFill>
              <a:blip r:embed="rId1"/>
              <a:stretch/>
            </p:blipFill>
            <p:spPr>
              <a:xfrm rot="10800000">
                <a:off x="4815000" y="3287160"/>
                <a:ext cx="194760" cy="134280"/>
              </a:xfrm>
              <a:prstGeom prst="rect">
                <a:avLst/>
              </a:prstGeom>
              <a:ln>
                <a:noFill/>
              </a:ln>
            </p:spPr>
          </p:pic>
          <p:pic>
            <p:nvPicPr>
              <p:cNvPr id="994" name="Picture 185" descr=""/>
              <p:cNvPicPr/>
              <p:nvPr/>
            </p:nvPicPr>
            <p:blipFill>
              <a:blip r:embed="rId2"/>
              <a:stretch/>
            </p:blipFill>
            <p:spPr>
              <a:xfrm>
                <a:off x="4815000" y="3404160"/>
                <a:ext cx="194760" cy="134280"/>
              </a:xfrm>
              <a:prstGeom prst="rect">
                <a:avLst/>
              </a:prstGeom>
              <a:ln>
                <a:noFill/>
              </a:ln>
            </p:spPr>
          </p:pic>
          <p:pic>
            <p:nvPicPr>
              <p:cNvPr id="995" name="Picture 186" descr=""/>
              <p:cNvPicPr/>
              <p:nvPr/>
            </p:nvPicPr>
            <p:blipFill>
              <a:blip r:embed="rId3"/>
              <a:stretch/>
            </p:blipFill>
            <p:spPr>
              <a:xfrm>
                <a:off x="5544720" y="3345480"/>
                <a:ext cx="194760" cy="134280"/>
              </a:xfrm>
              <a:prstGeom prst="rect">
                <a:avLst/>
              </a:prstGeom>
              <a:ln>
                <a:noFill/>
              </a:ln>
            </p:spPr>
          </p:pic>
          <p:pic>
            <p:nvPicPr>
              <p:cNvPr id="996" name="Picture 187" descr=""/>
              <p:cNvPicPr/>
              <p:nvPr/>
            </p:nvPicPr>
            <p:blipFill>
              <a:blip r:embed="rId4"/>
              <a:stretch/>
            </p:blipFill>
            <p:spPr>
              <a:xfrm>
                <a:off x="5433480" y="3462480"/>
                <a:ext cx="194760" cy="134280"/>
              </a:xfrm>
              <a:prstGeom prst="rect">
                <a:avLst/>
              </a:prstGeom>
              <a:ln>
                <a:noFill/>
              </a:ln>
            </p:spPr>
          </p:pic>
          <p:pic>
            <p:nvPicPr>
              <p:cNvPr id="997" name="Picture 188" descr=""/>
              <p:cNvPicPr/>
              <p:nvPr/>
            </p:nvPicPr>
            <p:blipFill>
              <a:blip r:embed="rId5"/>
              <a:stretch/>
            </p:blipFill>
            <p:spPr>
              <a:xfrm rot="16200000">
                <a:off x="5081760" y="3368880"/>
                <a:ext cx="195120" cy="134280"/>
              </a:xfrm>
              <a:prstGeom prst="rect">
                <a:avLst/>
              </a:prstGeom>
              <a:ln>
                <a:noFill/>
              </a:ln>
            </p:spPr>
          </p:pic>
          <p:pic>
            <p:nvPicPr>
              <p:cNvPr id="998" name="Picture 189" descr=""/>
              <p:cNvPicPr/>
              <p:nvPr/>
            </p:nvPicPr>
            <p:blipFill>
              <a:blip r:embed="rId6"/>
              <a:stretch/>
            </p:blipFill>
            <p:spPr>
              <a:xfrm rot="5400000">
                <a:off x="5211000" y="3368880"/>
                <a:ext cx="195120" cy="134280"/>
              </a:xfrm>
              <a:prstGeom prst="rect">
                <a:avLst/>
              </a:prstGeom>
              <a:ln>
                <a:noFill/>
              </a:ln>
            </p:spPr>
          </p:pic>
          <p:pic>
            <p:nvPicPr>
              <p:cNvPr id="999" name="Picture 190" descr=""/>
              <p:cNvPicPr/>
              <p:nvPr/>
            </p:nvPicPr>
            <p:blipFill>
              <a:blip r:embed="rId7"/>
              <a:stretch/>
            </p:blipFill>
            <p:spPr>
              <a:xfrm rot="5400000">
                <a:off x="5456880" y="3368880"/>
                <a:ext cx="195120" cy="134280"/>
              </a:xfrm>
              <a:prstGeom prst="rect">
                <a:avLst/>
              </a:prstGeom>
              <a:ln>
                <a:noFill/>
              </a:ln>
            </p:spPr>
          </p:pic>
          <p:pic>
            <p:nvPicPr>
              <p:cNvPr id="1000" name="Picture 191" descr=""/>
              <p:cNvPicPr/>
              <p:nvPr/>
            </p:nvPicPr>
            <p:blipFill>
              <a:blip r:embed="rId8"/>
              <a:stretch/>
            </p:blipFill>
            <p:spPr>
              <a:xfrm rot="5400000">
                <a:off x="4893120" y="3365280"/>
                <a:ext cx="195120" cy="134280"/>
              </a:xfrm>
              <a:prstGeom prst="rect">
                <a:avLst/>
              </a:prstGeom>
              <a:ln>
                <a:noFill/>
              </a:ln>
            </p:spPr>
          </p:pic>
          <p:pic>
            <p:nvPicPr>
              <p:cNvPr id="1001" name="Picture 192" descr=""/>
              <p:cNvPicPr/>
              <p:nvPr/>
            </p:nvPicPr>
            <p:blipFill>
              <a:blip r:embed="rId9"/>
              <a:stretch/>
            </p:blipFill>
            <p:spPr>
              <a:xfrm>
                <a:off x="5302800" y="3533040"/>
                <a:ext cx="202680" cy="62280"/>
              </a:xfrm>
              <a:prstGeom prst="rect">
                <a:avLst/>
              </a:prstGeom>
              <a:ln>
                <a:noFill/>
              </a:ln>
            </p:spPr>
          </p:pic>
          <p:pic>
            <p:nvPicPr>
              <p:cNvPr id="1002" name="Picture 193" descr=""/>
              <p:cNvPicPr/>
              <p:nvPr/>
            </p:nvPicPr>
            <p:blipFill>
              <a:blip r:embed="rId10"/>
              <a:stretch/>
            </p:blipFill>
            <p:spPr>
              <a:xfrm>
                <a:off x="4988520" y="3530880"/>
                <a:ext cx="202680" cy="62280"/>
              </a:xfrm>
              <a:prstGeom prst="rect">
                <a:avLst/>
              </a:prstGeom>
              <a:ln>
                <a:noFill/>
              </a:ln>
            </p:spPr>
          </p:pic>
        </p:grpSp>
        <p:grpSp>
          <p:nvGrpSpPr>
            <p:cNvPr id="1003" name="Group 183"/>
            <p:cNvGrpSpPr/>
            <p:nvPr/>
          </p:nvGrpSpPr>
          <p:grpSpPr>
            <a:xfrm>
              <a:off x="4750200" y="5911200"/>
              <a:ext cx="984960" cy="277920"/>
              <a:chOff x="4750200" y="5911200"/>
              <a:chExt cx="984960" cy="277920"/>
            </a:xfrm>
          </p:grpSpPr>
          <p:pic>
            <p:nvPicPr>
              <p:cNvPr id="1004" name="Picture 195" descr=""/>
              <p:cNvPicPr/>
              <p:nvPr/>
            </p:nvPicPr>
            <p:blipFill>
              <a:blip r:embed="rId11"/>
              <a:stretch/>
            </p:blipFill>
            <p:spPr>
              <a:xfrm>
                <a:off x="5532840" y="5922000"/>
                <a:ext cx="202320" cy="139320"/>
              </a:xfrm>
              <a:prstGeom prst="rect">
                <a:avLst/>
              </a:prstGeom>
              <a:ln>
                <a:noFill/>
              </a:ln>
            </p:spPr>
          </p:pic>
          <p:pic>
            <p:nvPicPr>
              <p:cNvPr id="1005" name="Picture 196" descr=""/>
              <p:cNvPicPr/>
              <p:nvPr/>
            </p:nvPicPr>
            <p:blipFill>
              <a:blip r:embed="rId12"/>
              <a:stretch/>
            </p:blipFill>
            <p:spPr>
              <a:xfrm rot="16200000">
                <a:off x="5052600" y="5946480"/>
                <a:ext cx="202320" cy="139680"/>
              </a:xfrm>
              <a:prstGeom prst="rect">
                <a:avLst/>
              </a:prstGeom>
              <a:ln>
                <a:noFill/>
              </a:ln>
            </p:spPr>
          </p:pic>
          <p:pic>
            <p:nvPicPr>
              <p:cNvPr id="1006" name="Picture 197" descr=""/>
              <p:cNvPicPr/>
              <p:nvPr/>
            </p:nvPicPr>
            <p:blipFill>
              <a:blip r:embed="rId13"/>
              <a:stretch/>
            </p:blipFill>
            <p:spPr>
              <a:xfrm rot="5400000">
                <a:off x="5186520" y="5946480"/>
                <a:ext cx="202320" cy="139680"/>
              </a:xfrm>
              <a:prstGeom prst="rect">
                <a:avLst/>
              </a:prstGeom>
              <a:ln>
                <a:noFill/>
              </a:ln>
            </p:spPr>
          </p:pic>
          <p:pic>
            <p:nvPicPr>
              <p:cNvPr id="1007" name="Picture 198" descr=""/>
              <p:cNvPicPr/>
              <p:nvPr/>
            </p:nvPicPr>
            <p:blipFill>
              <a:blip r:embed="rId14"/>
              <a:stretch/>
            </p:blipFill>
            <p:spPr>
              <a:xfrm rot="5400000">
                <a:off x="5441760" y="5946480"/>
                <a:ext cx="202320" cy="139680"/>
              </a:xfrm>
              <a:prstGeom prst="rect">
                <a:avLst/>
              </a:prstGeom>
              <a:ln>
                <a:noFill/>
              </a:ln>
            </p:spPr>
          </p:pic>
          <p:pic>
            <p:nvPicPr>
              <p:cNvPr id="1008" name="Picture 199" descr=""/>
              <p:cNvPicPr/>
              <p:nvPr/>
            </p:nvPicPr>
            <p:blipFill>
              <a:blip r:embed="rId15"/>
              <a:stretch/>
            </p:blipFill>
            <p:spPr>
              <a:xfrm rot="5400000">
                <a:off x="4856040" y="5942520"/>
                <a:ext cx="202320" cy="139680"/>
              </a:xfrm>
              <a:prstGeom prst="rect">
                <a:avLst/>
              </a:prstGeom>
              <a:ln>
                <a:noFill/>
              </a:ln>
            </p:spPr>
          </p:pic>
          <p:pic>
            <p:nvPicPr>
              <p:cNvPr id="1009" name="Picture 200" descr=""/>
              <p:cNvPicPr/>
              <p:nvPr/>
            </p:nvPicPr>
            <p:blipFill>
              <a:blip r:embed="rId16"/>
              <a:stretch/>
            </p:blipFill>
            <p:spPr>
              <a:xfrm>
                <a:off x="5281560" y="6116760"/>
                <a:ext cx="210600" cy="64440"/>
              </a:xfrm>
              <a:prstGeom prst="rect">
                <a:avLst/>
              </a:prstGeom>
              <a:ln>
                <a:noFill/>
              </a:ln>
            </p:spPr>
          </p:pic>
          <p:pic>
            <p:nvPicPr>
              <p:cNvPr id="1010" name="Picture 201" descr=""/>
              <p:cNvPicPr/>
              <p:nvPr/>
            </p:nvPicPr>
            <p:blipFill>
              <a:blip r:embed="rId17"/>
              <a:stretch/>
            </p:blipFill>
            <p:spPr>
              <a:xfrm>
                <a:off x="4955040" y="6114600"/>
                <a:ext cx="210600" cy="64440"/>
              </a:xfrm>
              <a:prstGeom prst="rect">
                <a:avLst/>
              </a:prstGeom>
              <a:ln>
                <a:noFill/>
              </a:ln>
            </p:spPr>
          </p:pic>
          <p:pic>
            <p:nvPicPr>
              <p:cNvPr id="1011" name="Picture 202" descr=""/>
              <p:cNvPicPr/>
              <p:nvPr/>
            </p:nvPicPr>
            <p:blipFill>
              <a:blip r:embed="rId18"/>
              <a:stretch/>
            </p:blipFill>
            <p:spPr>
              <a:xfrm rot="16200000">
                <a:off x="4725720" y="5952600"/>
                <a:ext cx="194040" cy="145440"/>
              </a:xfrm>
              <a:prstGeom prst="rect">
                <a:avLst/>
              </a:prstGeom>
              <a:ln>
                <a:noFill/>
              </a:ln>
            </p:spPr>
          </p:pic>
          <p:pic>
            <p:nvPicPr>
              <p:cNvPr id="1012" name="Picture 203" descr=""/>
              <p:cNvPicPr/>
              <p:nvPr/>
            </p:nvPicPr>
            <p:blipFill>
              <a:blip r:embed="rId19"/>
              <a:stretch/>
            </p:blipFill>
            <p:spPr>
              <a:xfrm>
                <a:off x="5415120" y="6043680"/>
                <a:ext cx="194400" cy="145440"/>
              </a:xfrm>
              <a:prstGeom prst="rect">
                <a:avLst/>
              </a:prstGeom>
              <a:ln>
                <a:noFill/>
              </a:ln>
            </p:spPr>
          </p:pic>
        </p:grpSp>
        <p:sp>
          <p:nvSpPr>
            <p:cNvPr id="1013" name="Line 184"/>
            <p:cNvSpPr/>
            <p:nvPr/>
          </p:nvSpPr>
          <p:spPr>
            <a:xfrm>
              <a:off x="3013560" y="1337040"/>
              <a:ext cx="11520" cy="2638440"/>
            </a:xfrm>
            <a:prstGeom prst="line">
              <a:avLst/>
            </a:prstGeom>
            <a:ln w="12600">
              <a:solidFill>
                <a:schemeClr val="tx1"/>
              </a:solidFill>
              <a:round/>
            </a:ln>
          </p:spPr>
          <p:style>
            <a:lnRef idx="0"/>
            <a:fillRef idx="0"/>
            <a:effectRef idx="0"/>
            <a:fontRef idx="minor"/>
          </p:style>
        </p:sp>
        <p:sp>
          <p:nvSpPr>
            <p:cNvPr id="1014" name="Line 185"/>
            <p:cNvSpPr/>
            <p:nvPr/>
          </p:nvSpPr>
          <p:spPr>
            <a:xfrm>
              <a:off x="3025080" y="4021920"/>
              <a:ext cx="11520" cy="2418480"/>
            </a:xfrm>
            <a:prstGeom prst="line">
              <a:avLst/>
            </a:prstGeom>
            <a:ln w="12600">
              <a:solidFill>
                <a:schemeClr val="tx1"/>
              </a:solidFill>
              <a:round/>
            </a:ln>
          </p:spPr>
          <p:style>
            <a:lnRef idx="0"/>
            <a:fillRef idx="0"/>
            <a:effectRef idx="0"/>
            <a:fontRef idx="minor"/>
          </p:style>
        </p:sp>
        <p:sp>
          <p:nvSpPr>
            <p:cNvPr id="1015" name="CustomShape 186"/>
            <p:cNvSpPr/>
            <p:nvPr/>
          </p:nvSpPr>
          <p:spPr>
            <a:xfrm>
              <a:off x="3933000" y="3884760"/>
              <a:ext cx="226080" cy="493560"/>
            </a:xfrm>
            <a:prstGeom prst="downArrow">
              <a:avLst>
                <a:gd name="adj1" fmla="val 50000"/>
                <a:gd name="adj2" fmla="val 47310"/>
              </a:avLst>
            </a:prstGeom>
            <a:solidFill>
              <a:srgbClr val="c0c0c0"/>
            </a:solidFill>
            <a:ln w="38160">
              <a:solidFill>
                <a:srgbClr val="666699"/>
              </a:solidFill>
              <a:miter/>
            </a:ln>
          </p:spPr>
          <p:style>
            <a:lnRef idx="0"/>
            <a:fillRef idx="0"/>
            <a:effectRef idx="0"/>
            <a:fontRef idx="minor"/>
          </p:style>
        </p:sp>
        <p:sp>
          <p:nvSpPr>
            <p:cNvPr id="1016" name="CustomShape 187"/>
            <p:cNvSpPr/>
            <p:nvPr/>
          </p:nvSpPr>
          <p:spPr>
            <a:xfrm>
              <a:off x="5176080" y="3884760"/>
              <a:ext cx="226080" cy="493560"/>
            </a:xfrm>
            <a:prstGeom prst="downArrow">
              <a:avLst>
                <a:gd name="adj1" fmla="val 50000"/>
                <a:gd name="adj2" fmla="val 47310"/>
              </a:avLst>
            </a:prstGeom>
            <a:solidFill>
              <a:srgbClr val="c0c0c0"/>
            </a:solidFill>
            <a:ln w="38160">
              <a:solidFill>
                <a:srgbClr val="666699"/>
              </a:solidFill>
              <a:miter/>
            </a:ln>
          </p:spPr>
          <p:style>
            <a:lnRef idx="0"/>
            <a:fillRef idx="0"/>
            <a:effectRef idx="0"/>
            <a:fontRef idx="minor"/>
          </p:style>
        </p:sp>
        <p:sp>
          <p:nvSpPr>
            <p:cNvPr id="1017" name="CustomShape 188"/>
            <p:cNvSpPr/>
            <p:nvPr/>
          </p:nvSpPr>
          <p:spPr>
            <a:xfrm>
              <a:off x="6347880" y="3884760"/>
              <a:ext cx="227520" cy="493560"/>
            </a:xfrm>
            <a:prstGeom prst="downArrow">
              <a:avLst>
                <a:gd name="adj1" fmla="val 50000"/>
                <a:gd name="adj2" fmla="val 47013"/>
              </a:avLst>
            </a:prstGeom>
            <a:solidFill>
              <a:srgbClr val="c0c0c0"/>
            </a:solidFill>
            <a:ln w="38160">
              <a:solidFill>
                <a:srgbClr val="666699"/>
              </a:solidFill>
              <a:miter/>
            </a:ln>
          </p:spPr>
          <p:style>
            <a:lnRef idx="0"/>
            <a:fillRef idx="0"/>
            <a:effectRef idx="0"/>
            <a:fontRef idx="minor"/>
          </p:style>
        </p:sp>
        <p:sp>
          <p:nvSpPr>
            <p:cNvPr id="1018" name="CustomShape 189"/>
            <p:cNvSpPr/>
            <p:nvPr/>
          </p:nvSpPr>
          <p:spPr>
            <a:xfrm>
              <a:off x="7522200" y="3884760"/>
              <a:ext cx="224640" cy="493560"/>
            </a:xfrm>
            <a:prstGeom prst="downArrow">
              <a:avLst>
                <a:gd name="adj1" fmla="val 50000"/>
                <a:gd name="adj2" fmla="val 47611"/>
              </a:avLst>
            </a:prstGeom>
            <a:solidFill>
              <a:srgbClr val="c0c0c0"/>
            </a:solidFill>
            <a:ln w="38160">
              <a:solidFill>
                <a:srgbClr val="666699"/>
              </a:solidFill>
              <a:miter/>
            </a:ln>
          </p:spPr>
          <p:style>
            <a:lnRef idx="0"/>
            <a:fillRef idx="0"/>
            <a:effectRef idx="0"/>
            <a:fontRef idx="minor"/>
          </p:style>
        </p:sp>
        <p:sp>
          <p:nvSpPr>
            <p:cNvPr id="1019" name="CustomShape 190"/>
            <p:cNvSpPr/>
            <p:nvPr/>
          </p:nvSpPr>
          <p:spPr>
            <a:xfrm>
              <a:off x="3283560" y="1426680"/>
              <a:ext cx="1036440" cy="518400"/>
            </a:xfrm>
            <a:prstGeom prst="foldedCorner">
              <a:avLst>
                <a:gd name="adj" fmla="val 12500"/>
              </a:avLst>
            </a:prstGeom>
            <a:solidFill>
              <a:schemeClr val="bg1"/>
            </a:solidFill>
            <a:ln w="25560">
              <a:solidFill>
                <a:schemeClr val="tx1"/>
              </a:solidFill>
              <a:round/>
            </a:ln>
          </p:spPr>
          <p:style>
            <a:lnRef idx="0"/>
            <a:fillRef idx="0"/>
            <a:effectRef idx="0"/>
            <a:fontRef idx="minor"/>
          </p:style>
          <p:txBody>
            <a:bodyPr lIns="90000" rIns="90000" tIns="45000" bIns="45000" anchor="ctr"/>
            <a:p>
              <a:pPr>
                <a:lnSpc>
                  <a:spcPct val="100000"/>
                </a:lnSpc>
              </a:pPr>
              <a:r>
                <a:rPr b="0" lang="en-IN" sz="830" spc="-1" strike="noStrike">
                  <a:solidFill>
                    <a:srgbClr val="000000"/>
                  </a:solidFill>
                  <a:latin typeface="Calibri"/>
                </a:rPr>
                <a:t>Product Management</a:t>
              </a:r>
              <a:endParaRPr b="0" lang="en-IN" sz="830" spc="-1" strike="noStrike">
                <a:latin typeface="Arial"/>
              </a:endParaRPr>
            </a:p>
          </p:txBody>
        </p:sp>
        <p:sp>
          <p:nvSpPr>
            <p:cNvPr id="1020" name="Line 191"/>
            <p:cNvSpPr/>
            <p:nvPr/>
          </p:nvSpPr>
          <p:spPr>
            <a:xfrm>
              <a:off x="4563720" y="1710360"/>
              <a:ext cx="332640" cy="360"/>
            </a:xfrm>
            <a:prstGeom prst="line">
              <a:avLst/>
            </a:prstGeom>
            <a:ln w="101520">
              <a:solidFill>
                <a:schemeClr val="bg2"/>
              </a:solidFill>
              <a:round/>
              <a:headEnd len="med" type="triangle" w="med"/>
            </a:ln>
          </p:spPr>
          <p:style>
            <a:lnRef idx="0"/>
            <a:fillRef idx="0"/>
            <a:effectRef idx="0"/>
            <a:fontRef idx="minor"/>
          </p:style>
        </p:sp>
      </p:grpSp>
      <p:sp>
        <p:nvSpPr>
          <p:cNvPr id="1021" name="CustomShape 192"/>
          <p:cNvSpPr/>
          <p:nvPr/>
        </p:nvSpPr>
        <p:spPr>
          <a:xfrm>
            <a:off x="206640" y="6559920"/>
            <a:ext cx="6838560" cy="454680"/>
          </a:xfrm>
          <a:prstGeom prst="rect">
            <a:avLst/>
          </a:prstGeom>
          <a:noFill/>
          <a:ln>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 All credits go to an IBM presentation on the Internet from where this has been leveraged</a:t>
            </a:r>
            <a:endParaRPr b="0" lang="en-IN" sz="1200" spc="-1" strike="noStrike">
              <a:latin typeface="Arial"/>
            </a:endParaRPr>
          </a:p>
        </p:txBody>
      </p:sp>
    </p:spTree>
  </p:cSld>
  <p:timing>
    <p:tnLst>
      <p:par>
        <p:cTn id="1578" dur="indefinite" restart="never" nodeType="tmRoot">
          <p:childTnLst>
            <p:seq>
              <p:cTn id="1579"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22" name="Group 1"/>
          <p:cNvGrpSpPr/>
          <p:nvPr/>
        </p:nvGrpSpPr>
        <p:grpSpPr>
          <a:xfrm>
            <a:off x="313920" y="349560"/>
            <a:ext cx="11518200" cy="6217920"/>
            <a:chOff x="313920" y="349560"/>
            <a:chExt cx="11518200" cy="6217920"/>
          </a:xfrm>
        </p:grpSpPr>
        <p:sp>
          <p:nvSpPr>
            <p:cNvPr id="1023"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024"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025"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026"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1580" dur="indefinite" restart="never" nodeType="tmRoot">
          <p:childTnLst>
            <p:seq>
              <p:cTn id="1581"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REQUIREMENTS ENGINEERING</a:t>
            </a:r>
            <a:endParaRPr b="0" lang="en-IN" sz="3600" spc="-1" strike="noStrike">
              <a:latin typeface="Arial"/>
            </a:endParaRPr>
          </a:p>
        </p:txBody>
      </p:sp>
    </p:spTree>
  </p:cSld>
  <p:timing>
    <p:tnLst>
      <p:par>
        <p:cTn id="1582" dur="indefinite" restart="never" nodeType="tmRoot">
          <p:childTnLst>
            <p:seq>
              <p:cTn id="1583"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8" name="Picture 2" descr=""/>
          <p:cNvPicPr/>
          <p:nvPr/>
        </p:nvPicPr>
        <p:blipFill>
          <a:blip r:embed="rId1"/>
          <a:stretch/>
        </p:blipFill>
        <p:spPr>
          <a:xfrm>
            <a:off x="4941000" y="2823480"/>
            <a:ext cx="3727440" cy="2628000"/>
          </a:xfrm>
          <a:prstGeom prst="rect">
            <a:avLst/>
          </a:prstGeom>
          <a:ln>
            <a:noFill/>
          </a:ln>
        </p:spPr>
      </p:pic>
      <p:sp>
        <p:nvSpPr>
          <p:cNvPr id="1029" name="CustomShape 1"/>
          <p:cNvSpPr/>
          <p:nvPr/>
        </p:nvSpPr>
        <p:spPr>
          <a:xfrm>
            <a:off x="176400" y="1536120"/>
            <a:ext cx="7497000" cy="118764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Software Requirements &amp; Requirement properties</a:t>
            </a:r>
            <a:endParaRPr b="0" lang="en-IN" sz="3600" spc="-1" strike="noStrike">
              <a:latin typeface="Arial"/>
            </a:endParaRPr>
          </a:p>
        </p:txBody>
      </p:sp>
    </p:spTree>
  </p:cSld>
  <p:timing>
    <p:tnLst>
      <p:par>
        <p:cTn id="1584" dur="indefinite" restart="never" nodeType="tmRoot">
          <p:childTnLst>
            <p:seq>
              <p:cTn id="1585"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Generics</a:t>
            </a:r>
            <a:endParaRPr b="0" lang="en-US" sz="2400" spc="-1" strike="noStrike">
              <a:solidFill>
                <a:srgbClr val="000000"/>
              </a:solidFill>
              <a:latin typeface="Calibri"/>
            </a:endParaRPr>
          </a:p>
        </p:txBody>
      </p:sp>
      <p:sp>
        <p:nvSpPr>
          <p:cNvPr id="1031" name="CustomShape 2"/>
          <p:cNvSpPr/>
          <p:nvPr/>
        </p:nvSpPr>
        <p:spPr>
          <a:xfrm>
            <a:off x="185400" y="1275480"/>
            <a:ext cx="8076240" cy="5504400"/>
          </a:xfrm>
          <a:prstGeom prst="rect">
            <a:avLst/>
          </a:prstGeom>
          <a:noFill/>
          <a:ln>
            <a:noFill/>
          </a:ln>
        </p:spPr>
        <p:style>
          <a:lnRef idx="0"/>
          <a:fillRef idx="0"/>
          <a:effectRef idx="0"/>
          <a:fontRef idx="minor"/>
        </p:style>
        <p:txBody>
          <a:bodyPr/>
          <a:p>
            <a:pPr marL="274320" indent="-273960">
              <a:lnSpc>
                <a:spcPct val="90000"/>
              </a:lnSpc>
              <a:spcBef>
                <a:spcPts val="479"/>
              </a:spcBef>
              <a:buClr>
                <a:srgbClr val="808080"/>
              </a:buClr>
              <a:buSzPct val="80000"/>
              <a:buFont typeface="Wingdings" charset="2"/>
              <a:buChar char=""/>
            </a:pPr>
            <a:r>
              <a:rPr b="0" lang="en-IN" sz="2400" spc="-1" strike="noStrike">
                <a:solidFill>
                  <a:srgbClr val="000000"/>
                </a:solidFill>
                <a:latin typeface="Calibri"/>
                <a:ea typeface="MS PGothic"/>
              </a:rPr>
              <a:t>Is usually the first step in any software intensive development lifecycle irrespective of model</a:t>
            </a:r>
            <a:endParaRPr b="0" lang="en-IN" sz="2400" spc="-1" strike="noStrike">
              <a:latin typeface="Arial"/>
            </a:endParaRPr>
          </a:p>
          <a:p>
            <a:pPr lvl="1" marL="685800" indent="-228240">
              <a:lnSpc>
                <a:spcPct val="90000"/>
              </a:lnSpc>
              <a:spcBef>
                <a:spcPts val="1199"/>
              </a:spcBef>
              <a:buClr>
                <a:srgbClr val="808080"/>
              </a:buClr>
              <a:buFont typeface="Arial"/>
              <a:buChar char="•"/>
            </a:pPr>
            <a:r>
              <a:rPr b="0" lang="en-IN" sz="2400" spc="-1" strike="noStrike">
                <a:solidFill>
                  <a:srgbClr val="000000"/>
                </a:solidFill>
                <a:latin typeface="Calibri"/>
                <a:ea typeface="MS PGothic"/>
              </a:rPr>
              <a:t>Usually difficult, error prone and costly</a:t>
            </a:r>
            <a:endParaRPr b="0" lang="en-IN" sz="2400" spc="-1" strike="noStrike">
              <a:latin typeface="Arial"/>
            </a:endParaRPr>
          </a:p>
          <a:p>
            <a:pPr lvl="1" marL="685800" indent="-228240">
              <a:lnSpc>
                <a:spcPct val="90000"/>
              </a:lnSpc>
              <a:spcBef>
                <a:spcPts val="1199"/>
              </a:spcBef>
              <a:buClr>
                <a:srgbClr val="808080"/>
              </a:buClr>
              <a:buFont typeface="Arial"/>
              <a:buChar char="•"/>
            </a:pPr>
            <a:r>
              <a:rPr b="0" lang="en-IN" sz="2400" spc="-1" strike="noStrike">
                <a:solidFill>
                  <a:srgbClr val="000000"/>
                </a:solidFill>
                <a:latin typeface="Calibri"/>
                <a:ea typeface="MS PGothic"/>
              </a:rPr>
              <a:t>Critical for successful development of all down stream activities</a:t>
            </a:r>
            <a:endParaRPr b="0" lang="en-IN" sz="2400" spc="-1" strike="noStrike">
              <a:latin typeface="Arial"/>
            </a:endParaRPr>
          </a:p>
          <a:p>
            <a:pPr lvl="1" marL="685800" indent="-228240">
              <a:lnSpc>
                <a:spcPct val="90000"/>
              </a:lnSpc>
              <a:spcBef>
                <a:spcPts val="1199"/>
              </a:spcBef>
              <a:buClr>
                <a:srgbClr val="808080"/>
              </a:buClr>
              <a:buFont typeface="Arial"/>
              <a:buChar char="•"/>
            </a:pPr>
            <a:r>
              <a:rPr b="0" lang="en-IN" sz="2400" spc="-1" strike="noStrike">
                <a:solidFill>
                  <a:srgbClr val="000000"/>
                </a:solidFill>
                <a:latin typeface="Calibri"/>
                <a:ea typeface="MS PGothic"/>
              </a:rPr>
              <a:t>Errors introduced during requirements phase if not handled properly will propagate into the subsequent phases </a:t>
            </a:r>
            <a:endParaRPr b="0" lang="en-IN" sz="2400" spc="-1" strike="noStrike">
              <a:latin typeface="Arial"/>
            </a:endParaRPr>
          </a:p>
          <a:p>
            <a:pPr lvl="1" marL="685800" indent="-228240">
              <a:lnSpc>
                <a:spcPct val="90000"/>
              </a:lnSpc>
              <a:spcBef>
                <a:spcPts val="1199"/>
              </a:spcBef>
              <a:buClr>
                <a:srgbClr val="808080"/>
              </a:buClr>
              <a:buFont typeface="Arial"/>
              <a:buChar char="•"/>
            </a:pPr>
            <a:r>
              <a:rPr b="0" lang="en-IN" sz="2400" spc="-1" strike="noStrike">
                <a:solidFill>
                  <a:srgbClr val="000000"/>
                </a:solidFill>
                <a:latin typeface="Calibri"/>
                <a:ea typeface="MS PGothic"/>
              </a:rPr>
              <a:t>Unnecessary, Late or invalid requirements can make the system cumbersome or slip</a:t>
            </a:r>
            <a:endParaRPr b="0" lang="en-IN" sz="2400" spc="-1" strike="noStrike">
              <a:latin typeface="Arial"/>
            </a:endParaRPr>
          </a:p>
          <a:p>
            <a:pPr lvl="1" marL="685800" indent="-228240">
              <a:lnSpc>
                <a:spcPct val="90000"/>
              </a:lnSpc>
              <a:spcBef>
                <a:spcPts val="1199"/>
              </a:spcBef>
              <a:buClr>
                <a:srgbClr val="808080"/>
              </a:buClr>
              <a:buFont typeface="Arial"/>
              <a:buChar char="•"/>
            </a:pPr>
            <a:r>
              <a:rPr b="0" lang="en-IN" sz="2400" spc="-1" strike="noStrike">
                <a:solidFill>
                  <a:srgbClr val="000000"/>
                </a:solidFill>
                <a:latin typeface="Calibri"/>
                <a:ea typeface="MS PGothic"/>
              </a:rPr>
              <a:t>Requirement errors are expensive to fix</a:t>
            </a:r>
            <a:endParaRPr b="0" lang="en-IN" sz="2400" spc="-1" strike="noStrike">
              <a:latin typeface="Arial"/>
            </a:endParaRPr>
          </a:p>
        </p:txBody>
      </p:sp>
      <p:sp>
        <p:nvSpPr>
          <p:cNvPr id="1032" name="CustomShape 3"/>
          <p:cNvSpPr/>
          <p:nvPr/>
        </p:nvSpPr>
        <p:spPr>
          <a:xfrm>
            <a:off x="2051280" y="6410880"/>
            <a:ext cx="4465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V3.0 © 2011, IEEE All rights reserved</a:t>
            </a:r>
            <a:endParaRPr b="0" lang="en-IN" sz="1800" spc="-1" strike="noStrike">
              <a:latin typeface="Arial"/>
            </a:endParaRPr>
          </a:p>
        </p:txBody>
      </p:sp>
      <p:pic>
        <p:nvPicPr>
          <p:cNvPr id="1033" name="Picture 3" descr=""/>
          <p:cNvPicPr/>
          <p:nvPr/>
        </p:nvPicPr>
        <p:blipFill>
          <a:blip r:embed="rId1"/>
          <a:stretch/>
        </p:blipFill>
        <p:spPr>
          <a:xfrm>
            <a:off x="0" y="6080040"/>
            <a:ext cx="1315080" cy="731880"/>
          </a:xfrm>
          <a:prstGeom prst="rect">
            <a:avLst/>
          </a:prstGeom>
          <a:ln>
            <a:noFill/>
          </a:ln>
        </p:spPr>
      </p:pic>
    </p:spTree>
  </p:cSld>
  <p:timing>
    <p:tnLst>
      <p:par>
        <p:cTn id="1586" dur="indefinite" restart="never" nodeType="tmRoot">
          <p:childTnLst>
            <p:seq>
              <p:cTn id="1587" dur="indefinite" nodeType="mainSeq">
                <p:childTnLst>
                  <p:par>
                    <p:cTn id="1588" fill="hold">
                      <p:stCondLst>
                        <p:cond delay="0"/>
                      </p:stCondLst>
                      <p:childTnLst>
                        <p:par>
                          <p:cTn id="1589" fill="hold">
                            <p:stCondLst>
                              <p:cond delay="0"/>
                            </p:stCondLst>
                            <p:childTnLst>
                              <p:par>
                                <p:cTn id="1590" nodeType="withEffect" fill="hold" presetClass="entr" presetID="1">
                                  <p:stCondLst>
                                    <p:cond delay="0"/>
                                  </p:stCondLst>
                                  <p:childTnLst>
                                    <p:set>
                                      <p:cBhvr>
                                        <p:cTn id="1591" dur="1" fill="hold">
                                          <p:stCondLst>
                                            <p:cond delay="0"/>
                                          </p:stCondLst>
                                        </p:cTn>
                                        <p:tgtEl>
                                          <p:spTgt spid="1031">
                                            <p:txEl>
                                              <p:pRg st="0" end="0"/>
                                            </p:txEl>
                                          </p:spTgt>
                                        </p:tgtEl>
                                        <p:attrNameLst>
                                          <p:attrName>style.visibility</p:attrName>
                                        </p:attrNameLst>
                                      </p:cBhvr>
                                      <p:to>
                                        <p:strVal val="visible"/>
                                      </p:to>
                                    </p:set>
                                  </p:childTnLst>
                                </p:cTn>
                              </p:par>
                              <p:par>
                                <p:cTn id="1592" nodeType="withEffect" fill="hold" presetClass="entr" presetID="1">
                                  <p:stCondLst>
                                    <p:cond delay="0"/>
                                  </p:stCondLst>
                                  <p:childTnLst>
                                    <p:set>
                                      <p:cBhvr>
                                        <p:cTn id="1593" dur="1" fill="hold">
                                          <p:stCondLst>
                                            <p:cond delay="0"/>
                                          </p:stCondLst>
                                        </p:cTn>
                                        <p:tgtEl>
                                          <p:spTgt spid="1031">
                                            <p:txEl>
                                              <p:pRg st="1" end="1"/>
                                            </p:txEl>
                                          </p:spTgt>
                                        </p:tgtEl>
                                        <p:attrNameLst>
                                          <p:attrName>style.visibility</p:attrName>
                                        </p:attrNameLst>
                                      </p:cBhvr>
                                      <p:to>
                                        <p:strVal val="visible"/>
                                      </p:to>
                                    </p:set>
                                  </p:childTnLst>
                                </p:cTn>
                              </p:par>
                              <p:par>
                                <p:cTn id="1594" nodeType="withEffect" fill="hold" presetClass="entr" presetID="1">
                                  <p:stCondLst>
                                    <p:cond delay="0"/>
                                  </p:stCondLst>
                                  <p:childTnLst>
                                    <p:set>
                                      <p:cBhvr>
                                        <p:cTn id="1595" dur="1" fill="hold">
                                          <p:stCondLst>
                                            <p:cond delay="0"/>
                                          </p:stCondLst>
                                        </p:cTn>
                                        <p:tgtEl>
                                          <p:spTgt spid="1031">
                                            <p:txEl>
                                              <p:pRg st="2" end="2"/>
                                            </p:txEl>
                                          </p:spTgt>
                                        </p:tgtEl>
                                        <p:attrNameLst>
                                          <p:attrName>style.visibility</p:attrName>
                                        </p:attrNameLst>
                                      </p:cBhvr>
                                      <p:to>
                                        <p:strVal val="visible"/>
                                      </p:to>
                                    </p:set>
                                  </p:childTnLst>
                                </p:cTn>
                              </p:par>
                              <p:par>
                                <p:cTn id="1596" nodeType="withEffect" fill="hold" presetClass="entr" presetID="1">
                                  <p:stCondLst>
                                    <p:cond delay="0"/>
                                  </p:stCondLst>
                                  <p:childTnLst>
                                    <p:set>
                                      <p:cBhvr>
                                        <p:cTn id="1597" dur="1" fill="hold">
                                          <p:stCondLst>
                                            <p:cond delay="0"/>
                                          </p:stCondLst>
                                        </p:cTn>
                                        <p:tgtEl>
                                          <p:spTgt spid="1031">
                                            <p:txEl>
                                              <p:pRg st="3" end="3"/>
                                            </p:txEl>
                                          </p:spTgt>
                                        </p:tgtEl>
                                        <p:attrNameLst>
                                          <p:attrName>style.visibility</p:attrName>
                                        </p:attrNameLst>
                                      </p:cBhvr>
                                      <p:to>
                                        <p:strVal val="visible"/>
                                      </p:to>
                                    </p:set>
                                  </p:childTnLst>
                                </p:cTn>
                              </p:par>
                              <p:par>
                                <p:cTn id="1598" nodeType="withEffect" fill="hold" presetClass="entr" presetID="1">
                                  <p:stCondLst>
                                    <p:cond delay="0"/>
                                  </p:stCondLst>
                                  <p:childTnLst>
                                    <p:set>
                                      <p:cBhvr>
                                        <p:cTn id="1599" dur="1" fill="hold">
                                          <p:stCondLst>
                                            <p:cond delay="0"/>
                                          </p:stCondLst>
                                        </p:cTn>
                                        <p:tgtEl>
                                          <p:spTgt spid="1031">
                                            <p:txEl>
                                              <p:pRg st="4" end="4"/>
                                            </p:txEl>
                                          </p:spTgt>
                                        </p:tgtEl>
                                        <p:attrNameLst>
                                          <p:attrName>style.visibility</p:attrName>
                                        </p:attrNameLst>
                                      </p:cBhvr>
                                      <p:to>
                                        <p:strVal val="visible"/>
                                      </p:to>
                                    </p:set>
                                  </p:childTnLst>
                                </p:cTn>
                              </p:par>
                              <p:par>
                                <p:cTn id="1600" nodeType="withEffect" fill="hold" presetClass="entr" presetID="1">
                                  <p:stCondLst>
                                    <p:cond delay="0"/>
                                  </p:stCondLst>
                                  <p:childTnLst>
                                    <p:set>
                                      <p:cBhvr>
                                        <p:cTn id="1601" dur="1" fill="hold">
                                          <p:stCondLst>
                                            <p:cond delay="0"/>
                                          </p:stCondLst>
                                        </p:cTn>
                                        <p:tgtEl>
                                          <p:spTgt spid="103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4" name="Picture 1" descr=""/>
          <p:cNvPicPr/>
          <p:nvPr/>
        </p:nvPicPr>
        <p:blipFill>
          <a:blip r:embed="rId1"/>
          <a:stretch/>
        </p:blipFill>
        <p:spPr>
          <a:xfrm>
            <a:off x="1138680" y="687600"/>
            <a:ext cx="1900080" cy="3319920"/>
          </a:xfrm>
          <a:prstGeom prst="rect">
            <a:avLst/>
          </a:prstGeom>
          <a:ln>
            <a:noFill/>
          </a:ln>
        </p:spPr>
      </p:pic>
      <p:pic>
        <p:nvPicPr>
          <p:cNvPr id="1035" name="Picture 2" descr=""/>
          <p:cNvPicPr/>
          <p:nvPr/>
        </p:nvPicPr>
        <p:blipFill>
          <a:blip r:embed="rId2"/>
          <a:stretch/>
        </p:blipFill>
        <p:spPr>
          <a:xfrm>
            <a:off x="2999160" y="710280"/>
            <a:ext cx="1881360" cy="3309840"/>
          </a:xfrm>
          <a:prstGeom prst="rect">
            <a:avLst/>
          </a:prstGeom>
          <a:ln>
            <a:noFill/>
          </a:ln>
        </p:spPr>
      </p:pic>
      <p:pic>
        <p:nvPicPr>
          <p:cNvPr id="1036" name="Picture 4" descr=""/>
          <p:cNvPicPr/>
          <p:nvPr/>
        </p:nvPicPr>
        <p:blipFill>
          <a:blip r:embed="rId3"/>
          <a:stretch/>
        </p:blipFill>
        <p:spPr>
          <a:xfrm>
            <a:off x="4831560" y="720360"/>
            <a:ext cx="1908720" cy="3276720"/>
          </a:xfrm>
          <a:prstGeom prst="rect">
            <a:avLst/>
          </a:prstGeom>
          <a:ln>
            <a:noFill/>
          </a:ln>
        </p:spPr>
      </p:pic>
      <p:pic>
        <p:nvPicPr>
          <p:cNvPr id="1037" name="Picture 5" descr=""/>
          <p:cNvPicPr/>
          <p:nvPr/>
        </p:nvPicPr>
        <p:blipFill>
          <a:blip r:embed="rId4"/>
          <a:stretch/>
        </p:blipFill>
        <p:spPr>
          <a:xfrm>
            <a:off x="6694560" y="701280"/>
            <a:ext cx="1838160" cy="3314880"/>
          </a:xfrm>
          <a:prstGeom prst="rect">
            <a:avLst/>
          </a:prstGeom>
          <a:ln>
            <a:noFill/>
          </a:ln>
        </p:spPr>
      </p:pic>
      <p:pic>
        <p:nvPicPr>
          <p:cNvPr id="1038" name="Picture 6" descr=""/>
          <p:cNvPicPr/>
          <p:nvPr/>
        </p:nvPicPr>
        <p:blipFill>
          <a:blip r:embed="rId5"/>
          <a:stretch/>
        </p:blipFill>
        <p:spPr>
          <a:xfrm>
            <a:off x="8555040" y="736560"/>
            <a:ext cx="1689480" cy="3260520"/>
          </a:xfrm>
          <a:prstGeom prst="rect">
            <a:avLst/>
          </a:prstGeom>
          <a:ln>
            <a:noFill/>
          </a:ln>
        </p:spPr>
      </p:pic>
      <p:pic>
        <p:nvPicPr>
          <p:cNvPr id="1039" name="Picture 7" descr=""/>
          <p:cNvPicPr/>
          <p:nvPr/>
        </p:nvPicPr>
        <p:blipFill>
          <a:blip r:embed="rId6"/>
          <a:stretch/>
        </p:blipFill>
        <p:spPr>
          <a:xfrm>
            <a:off x="1167840" y="4007160"/>
            <a:ext cx="1809000" cy="2657160"/>
          </a:xfrm>
          <a:prstGeom prst="rect">
            <a:avLst/>
          </a:prstGeom>
          <a:ln>
            <a:noFill/>
          </a:ln>
        </p:spPr>
      </p:pic>
      <p:pic>
        <p:nvPicPr>
          <p:cNvPr id="1040" name="Picture 8" descr=""/>
          <p:cNvPicPr/>
          <p:nvPr/>
        </p:nvPicPr>
        <p:blipFill>
          <a:blip r:embed="rId7"/>
          <a:stretch/>
        </p:blipFill>
        <p:spPr>
          <a:xfrm>
            <a:off x="2977200" y="4007160"/>
            <a:ext cx="1902960" cy="2585160"/>
          </a:xfrm>
          <a:prstGeom prst="rect">
            <a:avLst/>
          </a:prstGeom>
          <a:ln>
            <a:noFill/>
          </a:ln>
        </p:spPr>
      </p:pic>
      <p:pic>
        <p:nvPicPr>
          <p:cNvPr id="1041" name="Picture 9" descr=""/>
          <p:cNvPicPr/>
          <p:nvPr/>
        </p:nvPicPr>
        <p:blipFill>
          <a:blip r:embed="rId8"/>
          <a:stretch/>
        </p:blipFill>
        <p:spPr>
          <a:xfrm>
            <a:off x="4880520" y="3984120"/>
            <a:ext cx="1843560" cy="2608200"/>
          </a:xfrm>
          <a:prstGeom prst="rect">
            <a:avLst/>
          </a:prstGeom>
          <a:ln>
            <a:noFill/>
          </a:ln>
        </p:spPr>
      </p:pic>
      <p:pic>
        <p:nvPicPr>
          <p:cNvPr id="1042" name="Picture 10" descr=""/>
          <p:cNvPicPr/>
          <p:nvPr/>
        </p:nvPicPr>
        <p:blipFill>
          <a:blip r:embed="rId9"/>
          <a:stretch/>
        </p:blipFill>
        <p:spPr>
          <a:xfrm>
            <a:off x="6708600" y="3974760"/>
            <a:ext cx="1825560" cy="2608200"/>
          </a:xfrm>
          <a:prstGeom prst="rect">
            <a:avLst/>
          </a:prstGeom>
          <a:ln>
            <a:noFill/>
          </a:ln>
        </p:spPr>
      </p:pic>
      <p:pic>
        <p:nvPicPr>
          <p:cNvPr id="1043" name="Picture 11" descr=""/>
          <p:cNvPicPr/>
          <p:nvPr/>
        </p:nvPicPr>
        <p:blipFill>
          <a:blip r:embed="rId10"/>
          <a:stretch/>
        </p:blipFill>
        <p:spPr>
          <a:xfrm>
            <a:off x="8534880" y="3984120"/>
            <a:ext cx="1655640" cy="2608200"/>
          </a:xfrm>
          <a:prstGeom prst="rect">
            <a:avLst/>
          </a:prstGeom>
          <a:ln>
            <a:noFill/>
          </a:ln>
        </p:spPr>
      </p:pic>
      <p:sp>
        <p:nvSpPr>
          <p:cNvPr id="1044" name="CustomShape 1"/>
          <p:cNvSpPr/>
          <p:nvPr/>
        </p:nvSpPr>
        <p:spPr>
          <a:xfrm>
            <a:off x="1311480" y="6724080"/>
            <a:ext cx="864072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70c0"/>
                </a:solidFill>
                <a:latin typeface="Calibri"/>
              </a:rPr>
              <a:t>Cartoon on the Software Development</a:t>
            </a:r>
            <a:endParaRPr b="0" lang="en-IN" sz="2400" spc="-1" strike="noStrike">
              <a:latin typeface="Arial"/>
            </a:endParaRPr>
          </a:p>
        </p:txBody>
      </p:sp>
    </p:spTree>
  </p:cSld>
  <p:timing>
    <p:tnLst>
      <p:par>
        <p:cTn id="1602" dur="indefinite" restart="never" nodeType="tmRoot">
          <p:childTnLst>
            <p:seq>
              <p:cTn id="1603" dur="indefinite" nodeType="mainSeq">
                <p:childTnLst>
                  <p:par>
                    <p:cTn id="1604" fill="hold">
                      <p:stCondLst>
                        <p:cond delay="indefinite"/>
                      </p:stCondLst>
                      <p:childTnLst>
                        <p:par>
                          <p:cTn id="1605" fill="hold">
                            <p:stCondLst>
                              <p:cond delay="0"/>
                            </p:stCondLst>
                            <p:childTnLst>
                              <p:par>
                                <p:cTn id="1606" nodeType="clickEffect" fill="hold" presetClass="entr" presetID="1">
                                  <p:stCondLst>
                                    <p:cond delay="0"/>
                                  </p:stCondLst>
                                  <p:childTnLst>
                                    <p:set>
                                      <p:cBhvr>
                                        <p:cTn id="1607" dur="1" fill="hold">
                                          <p:stCondLst>
                                            <p:cond delay="0"/>
                                          </p:stCondLst>
                                        </p:cTn>
                                        <p:tgtEl>
                                          <p:spTgt spid="1034"/>
                                        </p:tgtEl>
                                        <p:attrNameLst>
                                          <p:attrName>style.visibility</p:attrName>
                                        </p:attrNameLst>
                                      </p:cBhvr>
                                      <p:to>
                                        <p:strVal val="visible"/>
                                      </p:to>
                                    </p:set>
                                  </p:childTnLst>
                                </p:cTn>
                              </p:par>
                            </p:childTnLst>
                          </p:cTn>
                        </p:par>
                      </p:childTnLst>
                    </p:cTn>
                  </p:par>
                  <p:par>
                    <p:cTn id="1608" fill="hold">
                      <p:stCondLst>
                        <p:cond delay="indefinite"/>
                      </p:stCondLst>
                      <p:childTnLst>
                        <p:par>
                          <p:cTn id="1609" fill="hold">
                            <p:stCondLst>
                              <p:cond delay="0"/>
                            </p:stCondLst>
                            <p:childTnLst>
                              <p:par>
                                <p:cTn id="1610" nodeType="clickEffect" fill="hold" presetClass="entr" presetID="1">
                                  <p:stCondLst>
                                    <p:cond delay="0"/>
                                  </p:stCondLst>
                                  <p:childTnLst>
                                    <p:set>
                                      <p:cBhvr>
                                        <p:cTn id="1611" dur="1" fill="hold">
                                          <p:stCondLst>
                                            <p:cond delay="0"/>
                                          </p:stCondLst>
                                        </p:cTn>
                                        <p:tgtEl>
                                          <p:spTgt spid="1035"/>
                                        </p:tgtEl>
                                        <p:attrNameLst>
                                          <p:attrName>style.visibility</p:attrName>
                                        </p:attrNameLst>
                                      </p:cBhvr>
                                      <p:to>
                                        <p:strVal val="visible"/>
                                      </p:to>
                                    </p:set>
                                  </p:childTnLst>
                                </p:cTn>
                              </p:par>
                            </p:childTnLst>
                          </p:cTn>
                        </p:par>
                      </p:childTnLst>
                    </p:cTn>
                  </p:par>
                  <p:par>
                    <p:cTn id="1612" fill="hold">
                      <p:stCondLst>
                        <p:cond delay="indefinite"/>
                      </p:stCondLst>
                      <p:childTnLst>
                        <p:par>
                          <p:cTn id="1613" fill="hold">
                            <p:stCondLst>
                              <p:cond delay="0"/>
                            </p:stCondLst>
                            <p:childTnLst>
                              <p:par>
                                <p:cTn id="1614" nodeType="clickEffect" fill="hold" presetClass="entr" presetID="1">
                                  <p:stCondLst>
                                    <p:cond delay="0"/>
                                  </p:stCondLst>
                                  <p:childTnLst>
                                    <p:set>
                                      <p:cBhvr>
                                        <p:cTn id="1615" dur="1" fill="hold">
                                          <p:stCondLst>
                                            <p:cond delay="0"/>
                                          </p:stCondLst>
                                        </p:cTn>
                                        <p:tgtEl>
                                          <p:spTgt spid="1036"/>
                                        </p:tgtEl>
                                        <p:attrNameLst>
                                          <p:attrName>style.visibility</p:attrName>
                                        </p:attrNameLst>
                                      </p:cBhvr>
                                      <p:to>
                                        <p:strVal val="visible"/>
                                      </p:to>
                                    </p:set>
                                  </p:childTnLst>
                                </p:cTn>
                              </p:par>
                            </p:childTnLst>
                          </p:cTn>
                        </p:par>
                      </p:childTnLst>
                    </p:cTn>
                  </p:par>
                  <p:par>
                    <p:cTn id="1616" fill="hold">
                      <p:stCondLst>
                        <p:cond delay="indefinite"/>
                      </p:stCondLst>
                      <p:childTnLst>
                        <p:par>
                          <p:cTn id="1617" fill="hold">
                            <p:stCondLst>
                              <p:cond delay="0"/>
                            </p:stCondLst>
                            <p:childTnLst>
                              <p:par>
                                <p:cTn id="1618" nodeType="clickEffect" fill="hold" presetClass="entr" presetID="1">
                                  <p:stCondLst>
                                    <p:cond delay="0"/>
                                  </p:stCondLst>
                                  <p:childTnLst>
                                    <p:set>
                                      <p:cBhvr>
                                        <p:cTn id="1619" dur="1" fill="hold">
                                          <p:stCondLst>
                                            <p:cond delay="0"/>
                                          </p:stCondLst>
                                        </p:cTn>
                                        <p:tgtEl>
                                          <p:spTgt spid="1037"/>
                                        </p:tgtEl>
                                        <p:attrNameLst>
                                          <p:attrName>style.visibility</p:attrName>
                                        </p:attrNameLst>
                                      </p:cBhvr>
                                      <p:to>
                                        <p:strVal val="visible"/>
                                      </p:to>
                                    </p:set>
                                  </p:childTnLst>
                                </p:cTn>
                              </p:par>
                            </p:childTnLst>
                          </p:cTn>
                        </p:par>
                      </p:childTnLst>
                    </p:cTn>
                  </p:par>
                  <p:par>
                    <p:cTn id="1620" fill="hold">
                      <p:stCondLst>
                        <p:cond delay="indefinite"/>
                      </p:stCondLst>
                      <p:childTnLst>
                        <p:par>
                          <p:cTn id="1621" fill="hold">
                            <p:stCondLst>
                              <p:cond delay="0"/>
                            </p:stCondLst>
                            <p:childTnLst>
                              <p:par>
                                <p:cTn id="1622" nodeType="clickEffect" fill="hold" presetClass="entr" presetID="1">
                                  <p:stCondLst>
                                    <p:cond delay="0"/>
                                  </p:stCondLst>
                                  <p:childTnLst>
                                    <p:set>
                                      <p:cBhvr>
                                        <p:cTn id="1623" dur="1" fill="hold">
                                          <p:stCondLst>
                                            <p:cond delay="0"/>
                                          </p:stCondLst>
                                        </p:cTn>
                                        <p:tgtEl>
                                          <p:spTgt spid="1038"/>
                                        </p:tgtEl>
                                        <p:attrNameLst>
                                          <p:attrName>style.visibility</p:attrName>
                                        </p:attrNameLst>
                                      </p:cBhvr>
                                      <p:to>
                                        <p:strVal val="visible"/>
                                      </p:to>
                                    </p:set>
                                  </p:childTnLst>
                                </p:cTn>
                              </p:par>
                            </p:childTnLst>
                          </p:cTn>
                        </p:par>
                      </p:childTnLst>
                    </p:cTn>
                  </p:par>
                  <p:par>
                    <p:cTn id="1624" fill="hold">
                      <p:stCondLst>
                        <p:cond delay="indefinite"/>
                      </p:stCondLst>
                      <p:childTnLst>
                        <p:par>
                          <p:cTn id="1625" fill="hold">
                            <p:stCondLst>
                              <p:cond delay="0"/>
                            </p:stCondLst>
                            <p:childTnLst>
                              <p:par>
                                <p:cTn id="1626" nodeType="clickEffect" fill="hold" presetClass="entr" presetID="1">
                                  <p:stCondLst>
                                    <p:cond delay="0"/>
                                  </p:stCondLst>
                                  <p:childTnLst>
                                    <p:set>
                                      <p:cBhvr>
                                        <p:cTn id="1627" dur="1" fill="hold">
                                          <p:stCondLst>
                                            <p:cond delay="0"/>
                                          </p:stCondLst>
                                        </p:cTn>
                                        <p:tgtEl>
                                          <p:spTgt spid="1039"/>
                                        </p:tgtEl>
                                        <p:attrNameLst>
                                          <p:attrName>style.visibility</p:attrName>
                                        </p:attrNameLst>
                                      </p:cBhvr>
                                      <p:to>
                                        <p:strVal val="visible"/>
                                      </p:to>
                                    </p:set>
                                  </p:childTnLst>
                                </p:cTn>
                              </p:par>
                            </p:childTnLst>
                          </p:cTn>
                        </p:par>
                      </p:childTnLst>
                    </p:cTn>
                  </p:par>
                  <p:par>
                    <p:cTn id="1628" fill="hold">
                      <p:stCondLst>
                        <p:cond delay="indefinite"/>
                      </p:stCondLst>
                      <p:childTnLst>
                        <p:par>
                          <p:cTn id="1629" fill="hold">
                            <p:stCondLst>
                              <p:cond delay="0"/>
                            </p:stCondLst>
                            <p:childTnLst>
                              <p:par>
                                <p:cTn id="1630" nodeType="clickEffect" fill="hold" presetClass="entr" presetID="1">
                                  <p:stCondLst>
                                    <p:cond delay="0"/>
                                  </p:stCondLst>
                                  <p:childTnLst>
                                    <p:set>
                                      <p:cBhvr>
                                        <p:cTn id="1631" dur="1" fill="hold">
                                          <p:stCondLst>
                                            <p:cond delay="0"/>
                                          </p:stCondLst>
                                        </p:cTn>
                                        <p:tgtEl>
                                          <p:spTgt spid="1040"/>
                                        </p:tgtEl>
                                        <p:attrNameLst>
                                          <p:attrName>style.visibility</p:attrName>
                                        </p:attrNameLst>
                                      </p:cBhvr>
                                      <p:to>
                                        <p:strVal val="visible"/>
                                      </p:to>
                                    </p:set>
                                  </p:childTnLst>
                                </p:cTn>
                              </p:par>
                            </p:childTnLst>
                          </p:cTn>
                        </p:par>
                      </p:childTnLst>
                    </p:cTn>
                  </p:par>
                  <p:par>
                    <p:cTn id="1632" fill="hold">
                      <p:stCondLst>
                        <p:cond delay="indefinite"/>
                      </p:stCondLst>
                      <p:childTnLst>
                        <p:par>
                          <p:cTn id="1633" fill="hold">
                            <p:stCondLst>
                              <p:cond delay="0"/>
                            </p:stCondLst>
                            <p:childTnLst>
                              <p:par>
                                <p:cTn id="1634" nodeType="clickEffect" fill="hold" presetClass="entr" presetID="1">
                                  <p:stCondLst>
                                    <p:cond delay="0"/>
                                  </p:stCondLst>
                                  <p:childTnLst>
                                    <p:set>
                                      <p:cBhvr>
                                        <p:cTn id="1635" dur="1" fill="hold">
                                          <p:stCondLst>
                                            <p:cond delay="0"/>
                                          </p:stCondLst>
                                        </p:cTn>
                                        <p:tgtEl>
                                          <p:spTgt spid="1041"/>
                                        </p:tgtEl>
                                        <p:attrNameLst>
                                          <p:attrName>style.visibility</p:attrName>
                                        </p:attrNameLst>
                                      </p:cBhvr>
                                      <p:to>
                                        <p:strVal val="visible"/>
                                      </p:to>
                                    </p:set>
                                  </p:childTnLst>
                                </p:cTn>
                              </p:par>
                            </p:childTnLst>
                          </p:cTn>
                        </p:par>
                      </p:childTnLst>
                    </p:cTn>
                  </p:par>
                  <p:par>
                    <p:cTn id="1636" fill="hold">
                      <p:stCondLst>
                        <p:cond delay="indefinite"/>
                      </p:stCondLst>
                      <p:childTnLst>
                        <p:par>
                          <p:cTn id="1637" fill="hold">
                            <p:stCondLst>
                              <p:cond delay="0"/>
                            </p:stCondLst>
                            <p:childTnLst>
                              <p:par>
                                <p:cTn id="1638" nodeType="clickEffect" fill="hold" presetClass="entr" presetID="1">
                                  <p:stCondLst>
                                    <p:cond delay="0"/>
                                  </p:stCondLst>
                                  <p:childTnLst>
                                    <p:set>
                                      <p:cBhvr>
                                        <p:cTn id="1639" dur="1" fill="hold">
                                          <p:stCondLst>
                                            <p:cond delay="0"/>
                                          </p:stCondLst>
                                        </p:cTn>
                                        <p:tgtEl>
                                          <p:spTgt spid="1042"/>
                                        </p:tgtEl>
                                        <p:attrNameLst>
                                          <p:attrName>style.visibility</p:attrName>
                                        </p:attrNameLst>
                                      </p:cBhvr>
                                      <p:to>
                                        <p:strVal val="visible"/>
                                      </p:to>
                                    </p:set>
                                  </p:childTnLst>
                                </p:cTn>
                              </p:par>
                            </p:childTnLst>
                          </p:cTn>
                        </p:par>
                      </p:childTnLst>
                    </p:cTn>
                  </p:par>
                  <p:par>
                    <p:cTn id="1640" fill="hold">
                      <p:stCondLst>
                        <p:cond delay="indefinite"/>
                      </p:stCondLst>
                      <p:childTnLst>
                        <p:par>
                          <p:cTn id="1641" fill="hold">
                            <p:stCondLst>
                              <p:cond delay="0"/>
                            </p:stCondLst>
                            <p:childTnLst>
                              <p:par>
                                <p:cTn id="1642" nodeType="clickEffect" fill="hold" presetClass="entr" presetID="1">
                                  <p:stCondLst>
                                    <p:cond delay="0"/>
                                  </p:stCondLst>
                                  <p:childTnLst>
                                    <p:set>
                                      <p:cBhvr>
                                        <p:cTn id="1643"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Cost of repair as a function of time</a:t>
            </a:r>
            <a:endParaRPr b="0" lang="en-US" sz="2400" spc="-1" strike="noStrike">
              <a:solidFill>
                <a:srgbClr val="000000"/>
              </a:solidFill>
              <a:latin typeface="Calibri"/>
            </a:endParaRPr>
          </a:p>
        </p:txBody>
      </p:sp>
      <p:sp>
        <p:nvSpPr>
          <p:cNvPr id="1046" name="CustomShape 2"/>
          <p:cNvSpPr/>
          <p:nvPr/>
        </p:nvSpPr>
        <p:spPr>
          <a:xfrm>
            <a:off x="2051280" y="6410880"/>
            <a:ext cx="4465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V3.0 © 2011, IEEE All rights reserved</a:t>
            </a:r>
            <a:endParaRPr b="0" lang="en-IN" sz="1800" spc="-1" strike="noStrike">
              <a:latin typeface="Arial"/>
            </a:endParaRPr>
          </a:p>
        </p:txBody>
      </p:sp>
      <p:pic>
        <p:nvPicPr>
          <p:cNvPr id="1047" name="Picture 3" descr=""/>
          <p:cNvPicPr/>
          <p:nvPr/>
        </p:nvPicPr>
        <p:blipFill>
          <a:blip r:embed="rId1"/>
          <a:stretch/>
        </p:blipFill>
        <p:spPr>
          <a:xfrm>
            <a:off x="0" y="6080040"/>
            <a:ext cx="1315080" cy="731880"/>
          </a:xfrm>
          <a:prstGeom prst="rect">
            <a:avLst/>
          </a:prstGeom>
          <a:ln>
            <a:noFill/>
          </a:ln>
        </p:spPr>
      </p:pic>
      <p:pic>
        <p:nvPicPr>
          <p:cNvPr id="1048" name="Picture 32" descr=""/>
          <p:cNvPicPr/>
          <p:nvPr/>
        </p:nvPicPr>
        <p:blipFill>
          <a:blip r:embed="rId2"/>
          <a:stretch/>
        </p:blipFill>
        <p:spPr>
          <a:xfrm>
            <a:off x="4725360" y="1580040"/>
            <a:ext cx="3231000" cy="3657240"/>
          </a:xfrm>
          <a:prstGeom prst="rect">
            <a:avLst/>
          </a:prstGeom>
          <a:ln>
            <a:noFill/>
          </a:ln>
        </p:spPr>
      </p:pic>
      <p:pic>
        <p:nvPicPr>
          <p:cNvPr id="1049" name="Picture 9" descr=""/>
          <p:cNvPicPr/>
          <p:nvPr/>
        </p:nvPicPr>
        <p:blipFill>
          <a:blip r:embed="rId3"/>
          <a:stretch/>
        </p:blipFill>
        <p:spPr>
          <a:xfrm>
            <a:off x="72360" y="1600200"/>
            <a:ext cx="4652640" cy="3902040"/>
          </a:xfrm>
          <a:prstGeom prst="rect">
            <a:avLst/>
          </a:prstGeom>
          <a:ln>
            <a:noFill/>
          </a:ln>
        </p:spPr>
      </p:pic>
    </p:spTree>
  </p:cSld>
  <p:timing>
    <p:tnLst>
      <p:par>
        <p:cTn id="1644" dur="indefinite" restart="never" nodeType="tmRoot">
          <p:childTnLst>
            <p:seq>
              <p:cTn id="1645"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Definition of Requirement</a:t>
            </a:r>
            <a:endParaRPr b="0" lang="en-US" sz="2400" spc="-1" strike="noStrike">
              <a:solidFill>
                <a:srgbClr val="000000"/>
              </a:solidFill>
              <a:latin typeface="Calibri"/>
            </a:endParaRPr>
          </a:p>
        </p:txBody>
      </p:sp>
      <p:sp>
        <p:nvSpPr>
          <p:cNvPr id="1051" name="CustomShape 2"/>
          <p:cNvSpPr/>
          <p:nvPr/>
        </p:nvSpPr>
        <p:spPr>
          <a:xfrm>
            <a:off x="2051280" y="6410880"/>
            <a:ext cx="4465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V3.0 © 2011, IEEE All rights reserved</a:t>
            </a:r>
            <a:endParaRPr b="0" lang="en-IN" sz="1800" spc="-1" strike="noStrike">
              <a:latin typeface="Arial"/>
            </a:endParaRPr>
          </a:p>
        </p:txBody>
      </p:sp>
      <p:pic>
        <p:nvPicPr>
          <p:cNvPr id="1052" name="Picture 3" descr=""/>
          <p:cNvPicPr/>
          <p:nvPr/>
        </p:nvPicPr>
        <p:blipFill>
          <a:blip r:embed="rId1"/>
          <a:stretch/>
        </p:blipFill>
        <p:spPr>
          <a:xfrm>
            <a:off x="0" y="6080040"/>
            <a:ext cx="1315080" cy="731880"/>
          </a:xfrm>
          <a:prstGeom prst="rect">
            <a:avLst/>
          </a:prstGeom>
          <a:ln>
            <a:noFill/>
          </a:ln>
        </p:spPr>
      </p:pic>
      <p:sp>
        <p:nvSpPr>
          <p:cNvPr id="1053" name="CustomShape 3"/>
          <p:cNvSpPr/>
          <p:nvPr/>
        </p:nvSpPr>
        <p:spPr>
          <a:xfrm>
            <a:off x="124560" y="1087920"/>
            <a:ext cx="6095520" cy="4970520"/>
          </a:xfrm>
          <a:prstGeom prst="rect">
            <a:avLst/>
          </a:prstGeom>
          <a:noFill/>
          <a:ln>
            <a:noFill/>
          </a:ln>
        </p:spPr>
        <p:style>
          <a:lnRef idx="0"/>
          <a:fillRef idx="0"/>
          <a:effectRef idx="0"/>
          <a:fontRef idx="minor"/>
        </p:style>
        <p:txBody>
          <a:bodyPr lIns="90000" rIns="90000" tIns="45000" bIns="45000"/>
          <a:p>
            <a:pPr marL="343080" indent="-342720">
              <a:lnSpc>
                <a:spcPct val="130000"/>
              </a:lnSpc>
              <a:spcBef>
                <a:spcPts val="601"/>
              </a:spcBef>
              <a:buBlip>
                <a:blip r:embed="rId2"/>
              </a:buBlip>
            </a:pPr>
            <a:r>
              <a:rPr b="0" lang="en-IN" sz="2400" spc="-1" strike="noStrike">
                <a:solidFill>
                  <a:srgbClr val="000000"/>
                </a:solidFill>
                <a:latin typeface="Calibri"/>
                <a:ea typeface="MS PGothic"/>
              </a:rPr>
              <a:t>Requirement is the Property which must be exhibited by software developed/adapted to solve a particular problem</a:t>
            </a:r>
            <a:endParaRPr b="0" lang="en-IN" sz="2400" spc="-1" strike="noStrike">
              <a:latin typeface="Arial"/>
            </a:endParaRPr>
          </a:p>
          <a:p>
            <a:pPr marL="343080" indent="-342720">
              <a:lnSpc>
                <a:spcPct val="130000"/>
              </a:lnSpc>
              <a:spcBef>
                <a:spcPts val="601"/>
              </a:spcBef>
              <a:buBlip>
                <a:blip r:embed="rId3"/>
              </a:buBlip>
            </a:pPr>
            <a:r>
              <a:rPr b="0" lang="en-IN" sz="2400" spc="-1" strike="noStrike">
                <a:solidFill>
                  <a:srgbClr val="000000"/>
                </a:solidFill>
                <a:latin typeface="Calibri"/>
                <a:ea typeface="MS PGothic"/>
              </a:rPr>
              <a:t>Requirement should specify the externally visible behavior of </a:t>
            </a:r>
            <a:r>
              <a:rPr b="1" lang="en-IN" sz="2400" spc="-1" strike="noStrike">
                <a:solidFill>
                  <a:srgbClr val="0070c0"/>
                </a:solidFill>
                <a:latin typeface="Calibri"/>
                <a:ea typeface="MS PGothic"/>
              </a:rPr>
              <a:t>what</a:t>
            </a:r>
            <a:r>
              <a:rPr b="0" lang="en-IN" sz="2400" spc="-1" strike="noStrike">
                <a:solidFill>
                  <a:srgbClr val="000000"/>
                </a:solidFill>
                <a:latin typeface="Calibri"/>
                <a:ea typeface="MS PGothic"/>
              </a:rPr>
              <a:t> and </a:t>
            </a:r>
            <a:r>
              <a:rPr b="1" lang="en-IN" sz="2400" spc="-1" strike="noStrike">
                <a:solidFill>
                  <a:srgbClr val="0070c0"/>
                </a:solidFill>
                <a:latin typeface="Calibri"/>
                <a:ea typeface="MS PGothic"/>
              </a:rPr>
              <a:t>not how</a:t>
            </a:r>
            <a:endParaRPr b="0" lang="en-IN" sz="2400" spc="-1" strike="noStrike">
              <a:latin typeface="Arial"/>
            </a:endParaRPr>
          </a:p>
          <a:p>
            <a:pPr marL="343080" indent="-342720">
              <a:lnSpc>
                <a:spcPct val="150000"/>
              </a:lnSpc>
              <a:spcBef>
                <a:spcPts val="601"/>
              </a:spcBef>
              <a:buBlip>
                <a:blip r:embed="rId4"/>
              </a:buBlip>
            </a:pPr>
            <a:r>
              <a:rPr b="0" lang="en-IN" sz="2400" spc="-1" strike="noStrike">
                <a:solidFill>
                  <a:srgbClr val="000000"/>
                </a:solidFill>
                <a:latin typeface="Calibri"/>
                <a:ea typeface="MS PGothic"/>
              </a:rPr>
              <a:t>Requirements can be looked at as</a:t>
            </a:r>
            <a:endParaRPr b="0" lang="en-IN" sz="2400" spc="-1" strike="noStrike">
              <a:latin typeface="Arial"/>
            </a:endParaRPr>
          </a:p>
          <a:p>
            <a:pPr lvl="1" marL="800280" indent="-342720">
              <a:lnSpc>
                <a:spcPct val="100000"/>
              </a:lnSpc>
              <a:spcBef>
                <a:spcPts val="479"/>
              </a:spcBef>
              <a:buBlip>
                <a:blip r:embed="rId5"/>
              </a:buBlip>
            </a:pPr>
            <a:r>
              <a:rPr b="0" lang="en-IN" sz="2400" spc="-1" strike="noStrike">
                <a:solidFill>
                  <a:srgbClr val="000000"/>
                </a:solidFill>
                <a:latin typeface="Calibri"/>
                <a:ea typeface="MS PGothic"/>
              </a:rPr>
              <a:t>Individual requirements </a:t>
            </a:r>
            <a:endParaRPr b="0" lang="en-IN" sz="2400" spc="-1" strike="noStrike">
              <a:latin typeface="Arial"/>
            </a:endParaRPr>
          </a:p>
          <a:p>
            <a:pPr lvl="1" marL="800280" indent="-342720">
              <a:lnSpc>
                <a:spcPct val="100000"/>
              </a:lnSpc>
              <a:spcBef>
                <a:spcPts val="479"/>
              </a:spcBef>
              <a:buBlip>
                <a:blip r:embed="rId6"/>
              </a:buBlip>
            </a:pPr>
            <a:r>
              <a:rPr b="0" lang="en-IN" sz="2400" spc="-1" strike="noStrike">
                <a:solidFill>
                  <a:srgbClr val="000000"/>
                </a:solidFill>
                <a:latin typeface="Calibri"/>
                <a:ea typeface="MS PGothic"/>
              </a:rPr>
              <a:t>Set of requirements</a:t>
            </a:r>
            <a:endParaRPr b="0" lang="en-IN" sz="2400" spc="-1" strike="noStrike">
              <a:latin typeface="Arial"/>
            </a:endParaRPr>
          </a:p>
        </p:txBody>
      </p:sp>
    </p:spTree>
  </p:cSld>
  <p:timing>
    <p:tnLst>
      <p:par>
        <p:cTn id="1646" dur="indefinite" restart="never" nodeType="tmRoot">
          <p:childTnLst>
            <p:seq>
              <p:cTn id="1647"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Properties of Requirement</a:t>
            </a:r>
            <a:endParaRPr b="0" lang="en-US" sz="2400" spc="-1" strike="noStrike">
              <a:solidFill>
                <a:srgbClr val="000000"/>
              </a:solidFill>
              <a:latin typeface="Calibri"/>
            </a:endParaRPr>
          </a:p>
        </p:txBody>
      </p:sp>
      <p:sp>
        <p:nvSpPr>
          <p:cNvPr id="1055" name="CustomShape 2"/>
          <p:cNvSpPr/>
          <p:nvPr/>
        </p:nvSpPr>
        <p:spPr>
          <a:xfrm>
            <a:off x="2051280" y="6410880"/>
            <a:ext cx="4465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V3.0 © 2011, IEEE All rights reserved</a:t>
            </a:r>
            <a:endParaRPr b="0" lang="en-IN" sz="1800" spc="-1" strike="noStrike">
              <a:latin typeface="Arial"/>
            </a:endParaRPr>
          </a:p>
        </p:txBody>
      </p:sp>
      <p:pic>
        <p:nvPicPr>
          <p:cNvPr id="1056" name="Picture 3" descr=""/>
          <p:cNvPicPr/>
          <p:nvPr/>
        </p:nvPicPr>
        <p:blipFill>
          <a:blip r:embed="rId1"/>
          <a:stretch/>
        </p:blipFill>
        <p:spPr>
          <a:xfrm>
            <a:off x="0" y="6080040"/>
            <a:ext cx="1315080" cy="731880"/>
          </a:xfrm>
          <a:prstGeom prst="rect">
            <a:avLst/>
          </a:prstGeom>
          <a:ln>
            <a:noFill/>
          </a:ln>
        </p:spPr>
      </p:pic>
      <p:grpSp>
        <p:nvGrpSpPr>
          <p:cNvPr id="1057" name="Group 3"/>
          <p:cNvGrpSpPr/>
          <p:nvPr/>
        </p:nvGrpSpPr>
        <p:grpSpPr>
          <a:xfrm>
            <a:off x="124560" y="1248480"/>
            <a:ext cx="6492600" cy="4514760"/>
            <a:chOff x="124560" y="1248480"/>
            <a:chExt cx="6492600" cy="4514760"/>
          </a:xfrm>
        </p:grpSpPr>
        <p:sp>
          <p:nvSpPr>
            <p:cNvPr id="1058" name="CustomShape 4"/>
            <p:cNvSpPr/>
            <p:nvPr/>
          </p:nvSpPr>
          <p:spPr>
            <a:xfrm>
              <a:off x="124560" y="1248480"/>
              <a:ext cx="6492600" cy="4514760"/>
            </a:xfrm>
            <a:prstGeom prst="flowChartDecision">
              <a:avLst/>
            </a:prstGeom>
            <a:solidFill>
              <a:srgbClr val="0087e1"/>
            </a:solidFill>
            <a:ln>
              <a:solidFill>
                <a:schemeClr val="bg1">
                  <a:lumMod val="85000"/>
                </a:schemeClr>
              </a:solidFill>
            </a:ln>
            <a:scene3d>
              <a:camera prst="orthographicFront"/>
              <a:lightRig dir="t" rig="threePt"/>
            </a:scene3d>
            <a:sp3d/>
          </p:spPr>
          <p:style>
            <a:lnRef idx="2">
              <a:schemeClr val="accent1">
                <a:shade val="50000"/>
              </a:schemeClr>
            </a:lnRef>
            <a:fillRef idx="1">
              <a:schemeClr val="accent1"/>
            </a:fillRef>
            <a:effectRef idx="0">
              <a:schemeClr val="accent1"/>
            </a:effectRef>
            <a:fontRef idx="minor"/>
          </p:style>
        </p:sp>
        <p:sp>
          <p:nvSpPr>
            <p:cNvPr id="1059" name="CustomShape 5"/>
            <p:cNvSpPr/>
            <p:nvPr/>
          </p:nvSpPr>
          <p:spPr>
            <a:xfrm>
              <a:off x="2948760" y="1352160"/>
              <a:ext cx="8470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Clear</a:t>
              </a:r>
              <a:endParaRPr b="0" lang="en-IN" sz="1800" spc="-1" strike="noStrike">
                <a:latin typeface="Arial"/>
              </a:endParaRPr>
            </a:p>
          </p:txBody>
        </p:sp>
        <p:sp>
          <p:nvSpPr>
            <p:cNvPr id="1060" name="CustomShape 6"/>
            <p:cNvSpPr/>
            <p:nvPr/>
          </p:nvSpPr>
          <p:spPr>
            <a:xfrm>
              <a:off x="3717000" y="1986120"/>
              <a:ext cx="117180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Concise</a:t>
              </a:r>
              <a:endParaRPr b="0" lang="en-IN" sz="1800" spc="-1" strike="noStrike">
                <a:latin typeface="Arial"/>
              </a:endParaRPr>
            </a:p>
          </p:txBody>
        </p:sp>
        <p:sp>
          <p:nvSpPr>
            <p:cNvPr id="1061" name="CustomShape 7"/>
            <p:cNvSpPr/>
            <p:nvPr/>
          </p:nvSpPr>
          <p:spPr>
            <a:xfrm>
              <a:off x="4479840" y="2769840"/>
              <a:ext cx="15541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Consistent</a:t>
              </a:r>
              <a:endParaRPr b="0" lang="en-IN" sz="1800" spc="-1" strike="noStrike">
                <a:latin typeface="Arial"/>
              </a:endParaRPr>
            </a:p>
          </p:txBody>
        </p:sp>
        <p:sp>
          <p:nvSpPr>
            <p:cNvPr id="1062" name="CustomShape 8"/>
            <p:cNvSpPr/>
            <p:nvPr/>
          </p:nvSpPr>
          <p:spPr>
            <a:xfrm>
              <a:off x="4197960" y="3768840"/>
              <a:ext cx="19429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Unambiguous</a:t>
              </a:r>
              <a:endParaRPr b="0" lang="en-IN" sz="1800" spc="-1" strike="noStrike">
                <a:latin typeface="Arial"/>
              </a:endParaRPr>
            </a:p>
          </p:txBody>
        </p:sp>
        <p:sp>
          <p:nvSpPr>
            <p:cNvPr id="1063" name="CustomShape 9"/>
            <p:cNvSpPr/>
            <p:nvPr/>
          </p:nvSpPr>
          <p:spPr>
            <a:xfrm>
              <a:off x="3289680" y="4663800"/>
              <a:ext cx="12448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Feasible</a:t>
              </a:r>
              <a:endParaRPr b="0" lang="en-IN" sz="1800" spc="-1" strike="noStrike">
                <a:latin typeface="Arial"/>
              </a:endParaRPr>
            </a:p>
          </p:txBody>
        </p:sp>
        <p:sp>
          <p:nvSpPr>
            <p:cNvPr id="1064" name="CustomShape 10"/>
            <p:cNvSpPr/>
            <p:nvPr/>
          </p:nvSpPr>
          <p:spPr>
            <a:xfrm>
              <a:off x="2051280" y="4663800"/>
              <a:ext cx="14187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Traceable</a:t>
              </a:r>
              <a:endParaRPr b="0" lang="en-IN" sz="1800" spc="-1" strike="noStrike">
                <a:latin typeface="Arial"/>
              </a:endParaRPr>
            </a:p>
          </p:txBody>
        </p:sp>
        <p:sp>
          <p:nvSpPr>
            <p:cNvPr id="1065" name="CustomShape 11"/>
            <p:cNvSpPr/>
            <p:nvPr/>
          </p:nvSpPr>
          <p:spPr>
            <a:xfrm>
              <a:off x="744840" y="3768840"/>
              <a:ext cx="140940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Verifiable</a:t>
              </a:r>
              <a:endParaRPr b="0" lang="en-IN" sz="1800" spc="-1" strike="noStrike">
                <a:latin typeface="Arial"/>
              </a:endParaRPr>
            </a:p>
          </p:txBody>
        </p:sp>
        <p:sp>
          <p:nvSpPr>
            <p:cNvPr id="1066" name="CustomShape 12"/>
            <p:cNvSpPr/>
            <p:nvPr/>
          </p:nvSpPr>
          <p:spPr>
            <a:xfrm>
              <a:off x="769320" y="2821680"/>
              <a:ext cx="15238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Prioritized</a:t>
              </a:r>
              <a:endParaRPr b="0" lang="en-IN" sz="1800" spc="-1" strike="noStrike">
                <a:latin typeface="Arial"/>
              </a:endParaRPr>
            </a:p>
          </p:txBody>
        </p:sp>
        <p:sp>
          <p:nvSpPr>
            <p:cNvPr id="1067" name="CustomShape 13"/>
            <p:cNvSpPr/>
            <p:nvPr/>
          </p:nvSpPr>
          <p:spPr>
            <a:xfrm>
              <a:off x="1736280" y="1986120"/>
              <a:ext cx="17614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Calibri"/>
                  <a:ea typeface="MS PGothic"/>
                </a:rPr>
                <a:t>Quantifiable</a:t>
              </a:r>
              <a:endParaRPr b="0" lang="en-IN" sz="1800" spc="-1" strike="noStrike">
                <a:latin typeface="Arial"/>
              </a:endParaRPr>
            </a:p>
          </p:txBody>
        </p:sp>
        <p:sp>
          <p:nvSpPr>
            <p:cNvPr id="1068" name="CustomShape 14"/>
            <p:cNvSpPr/>
            <p:nvPr/>
          </p:nvSpPr>
          <p:spPr>
            <a:xfrm>
              <a:off x="1810080" y="2436120"/>
              <a:ext cx="3021480" cy="2098080"/>
            </a:xfrm>
            <a:prstGeom prst="flowChartDecision">
              <a:avLst/>
            </a:prstGeom>
            <a:solidFill>
              <a:srgbClr val="e06f02"/>
            </a:solidFill>
            <a:ln>
              <a:solidFill>
                <a:schemeClr val="bg1">
                  <a:lumMod val="85000"/>
                </a:schemeClr>
              </a:solidFill>
            </a:ln>
            <a:scene3d>
              <a:camera prst="orthographicFront"/>
              <a:lightRig dir="t" rig="threePt"/>
            </a:scene3d>
            <a:sp3d/>
          </p:spPr>
          <p:style>
            <a:lnRef idx="2">
              <a:schemeClr val="accent1">
                <a:shade val="50000"/>
              </a:schemeClr>
            </a:lnRef>
            <a:fillRef idx="1">
              <a:schemeClr val="accent1"/>
            </a:fillRef>
            <a:effectRef idx="0">
              <a:schemeClr val="accent1"/>
            </a:effectRef>
            <a:fontRef idx="minor"/>
          </p:style>
        </p:sp>
        <p:sp>
          <p:nvSpPr>
            <p:cNvPr id="1069" name="CustomShape 15"/>
            <p:cNvSpPr/>
            <p:nvPr/>
          </p:nvSpPr>
          <p:spPr>
            <a:xfrm>
              <a:off x="1489320" y="3269520"/>
              <a:ext cx="3805200" cy="4561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2000" spc="-1" strike="noStrike">
                  <a:solidFill>
                    <a:srgbClr val="000000"/>
                  </a:solidFill>
                  <a:latin typeface="Calibri"/>
                  <a:ea typeface="MS PGothic"/>
                </a:rPr>
                <a:t>Individual Requirements</a:t>
              </a:r>
              <a:r>
                <a:rPr b="1" lang="en-IN" sz="2400" spc="-1" strike="noStrike">
                  <a:solidFill>
                    <a:srgbClr val="000000"/>
                  </a:solidFill>
                  <a:latin typeface="Calibri"/>
                  <a:ea typeface="MS PGothic"/>
                </a:rPr>
                <a:t> </a:t>
              </a:r>
              <a:endParaRPr b="0" lang="en-IN" sz="2400" spc="-1" strike="noStrike">
                <a:latin typeface="Arial"/>
              </a:endParaRPr>
            </a:p>
          </p:txBody>
        </p:sp>
      </p:grpSp>
      <p:sp>
        <p:nvSpPr>
          <p:cNvPr id="1070" name="CustomShape 16"/>
          <p:cNvSpPr/>
          <p:nvPr/>
        </p:nvSpPr>
        <p:spPr>
          <a:xfrm>
            <a:off x="6767640" y="866160"/>
            <a:ext cx="3835440" cy="957600"/>
          </a:xfrm>
          <a:prstGeom prst="rect">
            <a:avLst/>
          </a:prstGeom>
          <a:noFill/>
          <a:ln>
            <a:noFill/>
          </a:ln>
        </p:spPr>
        <p:style>
          <a:lnRef idx="0"/>
          <a:fillRef idx="0"/>
          <a:effectRef idx="0"/>
          <a:fontRef idx="minor"/>
        </p:style>
        <p:txBody>
          <a:bodyPr lIns="90000" rIns="90000" tIns="45000" bIns="45000"/>
          <a:p>
            <a:pPr>
              <a:lnSpc>
                <a:spcPct val="100000"/>
              </a:lnSpc>
            </a:pPr>
            <a:r>
              <a:rPr b="1" lang="en-IN" sz="1300" spc="-1" strike="noStrike">
                <a:solidFill>
                  <a:srgbClr val="000000"/>
                </a:solidFill>
                <a:latin typeface="Calibri"/>
              </a:rPr>
              <a:t>Clear</a:t>
            </a:r>
            <a:r>
              <a:rPr b="0" lang="en-IN" sz="1300" spc="-1" strike="noStrike">
                <a:solidFill>
                  <a:srgbClr val="000000"/>
                </a:solidFill>
                <a:latin typeface="Calibri"/>
              </a:rPr>
              <a:t> - Requirements should be written in precise, simple language that every reader can understand</a:t>
            </a:r>
            <a:endParaRPr b="0" lang="en-IN" sz="1300" spc="-1" strike="noStrike">
              <a:latin typeface="Arial"/>
            </a:endParaRPr>
          </a:p>
          <a:p>
            <a:pPr>
              <a:lnSpc>
                <a:spcPct val="100000"/>
              </a:lnSpc>
            </a:pPr>
            <a:endParaRPr b="0" lang="en-IN" sz="1300" spc="-1" strike="noStrike">
              <a:latin typeface="Arial"/>
            </a:endParaRPr>
          </a:p>
        </p:txBody>
      </p:sp>
      <p:sp>
        <p:nvSpPr>
          <p:cNvPr id="1071" name="CustomShape 17"/>
          <p:cNvSpPr/>
          <p:nvPr/>
        </p:nvSpPr>
        <p:spPr>
          <a:xfrm>
            <a:off x="6804000" y="3423600"/>
            <a:ext cx="3835440" cy="600120"/>
          </a:xfrm>
          <a:prstGeom prst="rect">
            <a:avLst/>
          </a:prstGeom>
          <a:noFill/>
          <a:ln>
            <a:noFill/>
          </a:ln>
        </p:spPr>
        <p:style>
          <a:lnRef idx="0"/>
          <a:fillRef idx="0"/>
          <a:effectRef idx="0"/>
          <a:fontRef idx="minor"/>
        </p:style>
        <p:txBody>
          <a:bodyPr lIns="90000" rIns="90000" tIns="45000" bIns="45000"/>
          <a:p>
            <a:pPr>
              <a:lnSpc>
                <a:spcPct val="80000"/>
              </a:lnSpc>
            </a:pPr>
            <a:r>
              <a:rPr b="1" lang="en-IN" sz="1400" spc="-1" strike="noStrike">
                <a:solidFill>
                  <a:srgbClr val="000000"/>
                </a:solidFill>
                <a:latin typeface="Calibri"/>
              </a:rPr>
              <a:t>Concise</a:t>
            </a:r>
            <a:r>
              <a:rPr b="0" lang="en-IN" sz="1400" spc="-1" strike="noStrike">
                <a:solidFill>
                  <a:srgbClr val="000000"/>
                </a:solidFill>
                <a:latin typeface="Calibri"/>
              </a:rPr>
              <a:t> – Requirements should describe a single property and expressed with as few words as possible</a:t>
            </a:r>
            <a:endParaRPr b="0" lang="en-IN" sz="1400" spc="-1" strike="noStrike">
              <a:latin typeface="Arial"/>
            </a:endParaRPr>
          </a:p>
        </p:txBody>
      </p:sp>
      <p:sp>
        <p:nvSpPr>
          <p:cNvPr id="1072" name="CustomShape 18"/>
          <p:cNvSpPr/>
          <p:nvPr/>
        </p:nvSpPr>
        <p:spPr>
          <a:xfrm>
            <a:off x="55800" y="1232280"/>
            <a:ext cx="2536200" cy="410040"/>
          </a:xfrm>
          <a:prstGeom prst="rect">
            <a:avLst/>
          </a:prstGeom>
          <a:noFill/>
          <a:ln>
            <a:noFill/>
          </a:ln>
        </p:spPr>
        <p:style>
          <a:lnRef idx="0"/>
          <a:fillRef idx="0"/>
          <a:effectRef idx="0"/>
          <a:fontRef idx="minor"/>
        </p:style>
        <p:txBody>
          <a:bodyPr lIns="90000" rIns="90000" tIns="45000" bIns="45000"/>
          <a:p>
            <a:pPr>
              <a:lnSpc>
                <a:spcPct val="100000"/>
              </a:lnSpc>
            </a:pPr>
            <a:r>
              <a:rPr b="1" lang="en-IN" sz="1050" spc="-1" strike="noStrike">
                <a:solidFill>
                  <a:srgbClr val="000000"/>
                </a:solidFill>
                <a:latin typeface="Calibri"/>
              </a:rPr>
              <a:t>Consistent</a:t>
            </a:r>
            <a:r>
              <a:rPr b="0" lang="en-IN" sz="1050" spc="-1" strike="noStrike">
                <a:solidFill>
                  <a:srgbClr val="000000"/>
                </a:solidFill>
                <a:latin typeface="Calibri"/>
              </a:rPr>
              <a:t> - No requirement should contradict another</a:t>
            </a:r>
            <a:endParaRPr b="0" lang="en-IN" sz="1050" spc="-1" strike="noStrike">
              <a:latin typeface="Arial"/>
            </a:endParaRPr>
          </a:p>
        </p:txBody>
      </p:sp>
      <p:sp>
        <p:nvSpPr>
          <p:cNvPr id="1073" name="CustomShape 19"/>
          <p:cNvSpPr/>
          <p:nvPr/>
        </p:nvSpPr>
        <p:spPr>
          <a:xfrm>
            <a:off x="6841080" y="2122920"/>
            <a:ext cx="2820240" cy="637920"/>
          </a:xfrm>
          <a:prstGeom prst="rect">
            <a:avLst/>
          </a:prstGeom>
          <a:noFill/>
          <a:ln>
            <a:noFill/>
          </a:ln>
        </p:spPr>
        <p:style>
          <a:lnRef idx="0"/>
          <a:fillRef idx="0"/>
          <a:effectRef idx="0"/>
          <a:fontRef idx="minor"/>
        </p:style>
        <p:txBody>
          <a:bodyPr lIns="90000" rIns="90000" tIns="45000" bIns="45000"/>
          <a:p>
            <a:pPr>
              <a:lnSpc>
                <a:spcPct val="100000"/>
              </a:lnSpc>
            </a:pPr>
            <a:r>
              <a:rPr b="1" lang="en-IN" sz="1200" spc="-1" strike="noStrike">
                <a:solidFill>
                  <a:srgbClr val="000000"/>
                </a:solidFill>
                <a:latin typeface="Calibri"/>
              </a:rPr>
              <a:t>Unambiguous</a:t>
            </a:r>
            <a:r>
              <a:rPr b="0" lang="en-IN" sz="1200" spc="-1" strike="noStrike">
                <a:solidFill>
                  <a:srgbClr val="000000"/>
                </a:solidFill>
                <a:latin typeface="Calibri"/>
              </a:rPr>
              <a:t> - A requirement should have only one interpretation</a:t>
            </a:r>
            <a:endParaRPr b="0" lang="en-IN" sz="1200" spc="-1" strike="noStrike">
              <a:latin typeface="Arial"/>
            </a:endParaRPr>
          </a:p>
        </p:txBody>
      </p:sp>
      <p:sp>
        <p:nvSpPr>
          <p:cNvPr id="1074" name="CustomShape 20"/>
          <p:cNvSpPr/>
          <p:nvPr/>
        </p:nvSpPr>
        <p:spPr>
          <a:xfrm>
            <a:off x="6767640" y="1630440"/>
            <a:ext cx="3457440" cy="5158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latin typeface="Calibri"/>
              </a:rPr>
              <a:t>Feasible</a:t>
            </a:r>
            <a:r>
              <a:rPr b="0" lang="en-IN" sz="1400" spc="-1" strike="noStrike">
                <a:solidFill>
                  <a:srgbClr val="000000"/>
                </a:solidFill>
                <a:latin typeface="Calibri"/>
              </a:rPr>
              <a:t> – realizable with a specified time frame</a:t>
            </a:r>
            <a:endParaRPr b="0" lang="en-IN" sz="1400" spc="-1" strike="noStrike">
              <a:latin typeface="Arial"/>
            </a:endParaRPr>
          </a:p>
        </p:txBody>
      </p:sp>
      <p:sp>
        <p:nvSpPr>
          <p:cNvPr id="1075" name="CustomShape 21"/>
          <p:cNvSpPr/>
          <p:nvPr/>
        </p:nvSpPr>
        <p:spPr>
          <a:xfrm>
            <a:off x="6805440" y="2698560"/>
            <a:ext cx="4131720" cy="775080"/>
          </a:xfrm>
          <a:prstGeom prst="rect">
            <a:avLst/>
          </a:prstGeom>
          <a:noFill/>
          <a:ln>
            <a:noFill/>
          </a:ln>
        </p:spPr>
        <p:style>
          <a:lnRef idx="0"/>
          <a:fillRef idx="0"/>
          <a:effectRef idx="0"/>
          <a:fontRef idx="minor"/>
        </p:style>
        <p:txBody>
          <a:bodyPr lIns="90000" rIns="90000" tIns="45000" bIns="45000"/>
          <a:p>
            <a:pPr>
              <a:lnSpc>
                <a:spcPct val="100000"/>
              </a:lnSpc>
            </a:pPr>
            <a:r>
              <a:rPr b="1" lang="en-IN" sz="1500" spc="-1" strike="noStrike">
                <a:solidFill>
                  <a:srgbClr val="000000"/>
                </a:solidFill>
                <a:latin typeface="Calibri"/>
              </a:rPr>
              <a:t>Traceable</a:t>
            </a:r>
            <a:r>
              <a:rPr b="0" lang="en-IN" sz="1500" spc="-1" strike="noStrike">
                <a:solidFill>
                  <a:srgbClr val="000000"/>
                </a:solidFill>
                <a:latin typeface="Calibri"/>
              </a:rPr>
              <a:t> – backwards to stakeholder request and forward to software components</a:t>
            </a:r>
            <a:endParaRPr b="0" lang="en-IN" sz="1500" spc="-1" strike="noStrike">
              <a:latin typeface="Arial"/>
            </a:endParaRPr>
          </a:p>
        </p:txBody>
      </p:sp>
      <p:sp>
        <p:nvSpPr>
          <p:cNvPr id="1076" name="CustomShape 22"/>
          <p:cNvSpPr/>
          <p:nvPr/>
        </p:nvSpPr>
        <p:spPr>
          <a:xfrm>
            <a:off x="6859800" y="4025880"/>
            <a:ext cx="3777480" cy="880920"/>
          </a:xfrm>
          <a:prstGeom prst="rect">
            <a:avLst/>
          </a:prstGeom>
          <a:noFill/>
          <a:ln>
            <a:noFill/>
          </a:ln>
        </p:spPr>
        <p:style>
          <a:lnRef idx="0"/>
          <a:fillRef idx="0"/>
          <a:effectRef idx="0"/>
          <a:fontRef idx="minor"/>
        </p:style>
        <p:txBody>
          <a:bodyPr lIns="90000" rIns="90000" tIns="45000" bIns="45000"/>
          <a:p>
            <a:pPr>
              <a:lnSpc>
                <a:spcPct val="100000"/>
              </a:lnSpc>
            </a:pPr>
            <a:r>
              <a:rPr b="1" lang="en-IN" sz="1300" spc="-1" strike="noStrike">
                <a:solidFill>
                  <a:srgbClr val="000000"/>
                </a:solidFill>
                <a:latin typeface="Calibri"/>
              </a:rPr>
              <a:t>Verifiable</a:t>
            </a:r>
            <a:r>
              <a:rPr b="0" lang="en-IN" sz="1300" spc="-1" strike="noStrike">
                <a:solidFill>
                  <a:srgbClr val="000000"/>
                </a:solidFill>
                <a:latin typeface="Calibri"/>
              </a:rPr>
              <a:t> - requirement must have a clear, testable criterion and a cost-effective process to check it has been realized as requested</a:t>
            </a:r>
            <a:endParaRPr b="0" lang="en-IN" sz="1300" spc="-1" strike="noStrike">
              <a:latin typeface="Arial"/>
            </a:endParaRPr>
          </a:p>
        </p:txBody>
      </p:sp>
      <p:sp>
        <p:nvSpPr>
          <p:cNvPr id="1077" name="CustomShape 23"/>
          <p:cNvSpPr/>
          <p:nvPr/>
        </p:nvSpPr>
        <p:spPr>
          <a:xfrm>
            <a:off x="4086000" y="5625000"/>
            <a:ext cx="2947680" cy="485640"/>
          </a:xfrm>
          <a:prstGeom prst="rect">
            <a:avLst/>
          </a:prstGeom>
          <a:noFill/>
          <a:ln>
            <a:noFill/>
          </a:ln>
        </p:spPr>
        <p:style>
          <a:lnRef idx="0"/>
          <a:fillRef idx="0"/>
          <a:effectRef idx="0"/>
          <a:fontRef idx="minor"/>
        </p:style>
        <p:txBody>
          <a:bodyPr lIns="90000" rIns="90000" tIns="45000" bIns="45000"/>
          <a:p>
            <a:pPr>
              <a:lnSpc>
                <a:spcPct val="100000"/>
              </a:lnSpc>
            </a:pPr>
            <a:r>
              <a:rPr b="1" lang="en-IN" sz="1300" spc="-1" strike="noStrike">
                <a:solidFill>
                  <a:srgbClr val="000000"/>
                </a:solidFill>
                <a:latin typeface="Calibri"/>
              </a:rPr>
              <a:t>Prioritized</a:t>
            </a:r>
            <a:r>
              <a:rPr b="0" lang="en-IN" sz="1300" spc="-1" strike="noStrike">
                <a:solidFill>
                  <a:srgbClr val="000000"/>
                </a:solidFill>
                <a:latin typeface="Calibri"/>
              </a:rPr>
              <a:t> - requirements should be prioritized</a:t>
            </a:r>
            <a:endParaRPr b="0" lang="en-IN" sz="1300" spc="-1" strike="noStrike">
              <a:latin typeface="Arial"/>
            </a:endParaRPr>
          </a:p>
        </p:txBody>
      </p:sp>
      <p:sp>
        <p:nvSpPr>
          <p:cNvPr id="1078" name="CustomShape 24"/>
          <p:cNvSpPr/>
          <p:nvPr/>
        </p:nvSpPr>
        <p:spPr>
          <a:xfrm>
            <a:off x="6851160" y="4913640"/>
            <a:ext cx="2942280" cy="683280"/>
          </a:xfrm>
          <a:prstGeom prst="rect">
            <a:avLst/>
          </a:prstGeom>
          <a:noFill/>
          <a:ln>
            <a:noFill/>
          </a:ln>
        </p:spPr>
        <p:style>
          <a:lnRef idx="0"/>
          <a:fillRef idx="0"/>
          <a:effectRef idx="0"/>
          <a:fontRef idx="minor"/>
        </p:style>
        <p:txBody>
          <a:bodyPr lIns="90000" rIns="90000" tIns="45000" bIns="45000"/>
          <a:p>
            <a:pPr>
              <a:lnSpc>
                <a:spcPct val="100000"/>
              </a:lnSpc>
            </a:pPr>
            <a:r>
              <a:rPr b="1" lang="en-IN" sz="1300" spc="-1" strike="noStrike">
                <a:solidFill>
                  <a:srgbClr val="000000"/>
                </a:solidFill>
                <a:latin typeface="Calibri"/>
              </a:rPr>
              <a:t>Quantifiable</a:t>
            </a:r>
            <a:r>
              <a:rPr b="0" lang="en-IN" sz="1300" spc="-1" strike="noStrike">
                <a:solidFill>
                  <a:srgbClr val="000000"/>
                </a:solidFill>
                <a:latin typeface="Calibri"/>
              </a:rPr>
              <a:t> - the requirement should be quantifiable, which aids in testing and verifying</a:t>
            </a:r>
            <a:endParaRPr b="0" lang="en-IN" sz="1300" spc="-1" strike="noStrike">
              <a:latin typeface="Arial"/>
            </a:endParaRPr>
          </a:p>
        </p:txBody>
      </p:sp>
      <p:sp>
        <p:nvSpPr>
          <p:cNvPr id="1079" name="CustomShape 25"/>
          <p:cNvSpPr/>
          <p:nvPr/>
        </p:nvSpPr>
        <p:spPr>
          <a:xfrm>
            <a:off x="6539400" y="5608800"/>
            <a:ext cx="4022280" cy="91332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StarSymbol"/>
              <a:buChar char="-"/>
            </a:pPr>
            <a:r>
              <a:rPr b="0" lang="en-IN" sz="1800" spc="-1" strike="noStrike">
                <a:solidFill>
                  <a:srgbClr val="000000"/>
                </a:solidFill>
                <a:latin typeface="Calibri"/>
              </a:rPr>
              <a:t>Use Active Present Tense</a:t>
            </a:r>
            <a:endParaRPr b="0" lang="en-IN" sz="1800" spc="-1" strike="noStrike">
              <a:latin typeface="Arial"/>
            </a:endParaRPr>
          </a:p>
          <a:p>
            <a:pPr marL="285840" indent="-285480">
              <a:lnSpc>
                <a:spcPct val="100000"/>
              </a:lnSpc>
              <a:buClr>
                <a:srgbClr val="000000"/>
              </a:buClr>
              <a:buFont typeface="StarSymbol"/>
              <a:buChar char="-"/>
            </a:pPr>
            <a:r>
              <a:rPr b="0" lang="en-IN" sz="1800" spc="-1" strike="noStrike">
                <a:solidFill>
                  <a:srgbClr val="000000"/>
                </a:solidFill>
                <a:latin typeface="Calibri"/>
              </a:rPr>
              <a:t>Use Terminology Consistently</a:t>
            </a:r>
            <a:endParaRPr b="0" lang="en-IN" sz="1800" spc="-1" strike="noStrike">
              <a:latin typeface="Arial"/>
            </a:endParaRPr>
          </a:p>
          <a:p>
            <a:pPr marL="285840" indent="-285480">
              <a:lnSpc>
                <a:spcPct val="100000"/>
              </a:lnSpc>
              <a:buClr>
                <a:srgbClr val="000000"/>
              </a:buClr>
              <a:buFont typeface="StarSymbol"/>
              <a:buChar char="-"/>
            </a:pPr>
            <a:r>
              <a:rPr b="0" lang="en-IN" sz="1800" spc="-1" strike="noStrike">
                <a:solidFill>
                  <a:srgbClr val="000000"/>
                </a:solidFill>
                <a:latin typeface="Calibri"/>
              </a:rPr>
              <a:t>Avoid combining Requirements</a:t>
            </a:r>
            <a:endParaRPr b="0" lang="en-IN" sz="1800" spc="-1" strike="noStrike">
              <a:latin typeface="Arial"/>
            </a:endParaRPr>
          </a:p>
        </p:txBody>
      </p:sp>
    </p:spTree>
  </p:cSld>
  <p:timing>
    <p:tnLst>
      <p:par>
        <p:cTn id="1648" dur="indefinite" restart="never" nodeType="tmRoot">
          <p:childTnLst>
            <p:seq>
              <p:cTn id="1649" dur="indefinite" nodeType="mainSeq">
                <p:childTnLst>
                  <p:par>
                    <p:cTn id="1650" fill="hold">
                      <p:stCondLst>
                        <p:cond delay="indefinite"/>
                      </p:stCondLst>
                      <p:childTnLst>
                        <p:par>
                          <p:cTn id="1651" fill="hold">
                            <p:stCondLst>
                              <p:cond delay="0"/>
                            </p:stCondLst>
                            <p:childTnLst>
                              <p:par>
                                <p:cTn id="1652" nodeType="clickEffect" fill="hold" presetClass="entr" presetID="1">
                                  <p:stCondLst>
                                    <p:cond delay="0"/>
                                  </p:stCondLst>
                                  <p:childTnLst>
                                    <p:set>
                                      <p:cBhvr>
                                        <p:cTn id="1653" dur="1" fill="hold">
                                          <p:stCondLst>
                                            <p:cond delay="0"/>
                                          </p:stCondLst>
                                        </p:cTn>
                                        <p:tgtEl>
                                          <p:spTgt spid="1070"/>
                                        </p:tgtEl>
                                        <p:attrNameLst>
                                          <p:attrName>style.visibility</p:attrName>
                                        </p:attrNameLst>
                                      </p:cBhvr>
                                      <p:to>
                                        <p:strVal val="visible"/>
                                      </p:to>
                                    </p:set>
                                  </p:childTnLst>
                                </p:cTn>
                              </p:par>
                              <p:par>
                                <p:cTn id="1654" nodeType="withEffect" fill="hold" presetClass="entr" presetID="1">
                                  <p:stCondLst>
                                    <p:cond delay="0"/>
                                  </p:stCondLst>
                                  <p:childTnLst>
                                    <p:set>
                                      <p:cBhvr>
                                        <p:cTn id="1655" dur="1" fill="hold">
                                          <p:stCondLst>
                                            <p:cond delay="0"/>
                                          </p:stCondLst>
                                        </p:cTn>
                                        <p:tgtEl>
                                          <p:spTgt spid="1079"/>
                                        </p:tgtEl>
                                        <p:attrNameLst>
                                          <p:attrName>style.visibility</p:attrName>
                                        </p:attrNameLst>
                                      </p:cBhvr>
                                      <p:to>
                                        <p:strVal val="visible"/>
                                      </p:to>
                                    </p:set>
                                  </p:childTnLst>
                                </p:cTn>
                              </p:par>
                            </p:childTnLst>
                          </p:cTn>
                        </p:par>
                      </p:childTnLst>
                    </p:cTn>
                  </p:par>
                  <p:par>
                    <p:cTn id="1656" fill="hold">
                      <p:stCondLst>
                        <p:cond delay="indefinite"/>
                      </p:stCondLst>
                      <p:childTnLst>
                        <p:par>
                          <p:cTn id="1657" fill="hold">
                            <p:stCondLst>
                              <p:cond delay="0"/>
                            </p:stCondLst>
                            <p:childTnLst>
                              <p:par>
                                <p:cTn id="1658" nodeType="clickEffect" fill="hold" presetClass="exit" presetID="1">
                                  <p:stCondLst>
                                    <p:cond delay="0"/>
                                  </p:stCondLst>
                                  <p:childTnLst>
                                    <p:set>
                                      <p:cBhvr>
                                        <p:cTn id="1659" dur="1" fill="hold">
                                          <p:stCondLst>
                                            <p:cond delay="0"/>
                                          </p:stCondLst>
                                        </p:cTn>
                                        <p:tgtEl>
                                          <p:spTgt spid="1070"/>
                                        </p:tgtEl>
                                        <p:attrNameLst>
                                          <p:attrName>style.visibility</p:attrName>
                                        </p:attrNameLst>
                                      </p:cBhvr>
                                      <p:to>
                                        <p:strVal val="hidden"/>
                                      </p:to>
                                    </p:set>
                                  </p:childTnLst>
                                </p:cTn>
                              </p:par>
                              <p:par>
                                <p:cTn id="1660" nodeType="withEffect" fill="hold" presetClass="exit" presetID="1">
                                  <p:stCondLst>
                                    <p:cond delay="0"/>
                                  </p:stCondLst>
                                  <p:childTnLst>
                                    <p:set>
                                      <p:cBhvr>
                                        <p:cTn id="1661" dur="1" fill="hold">
                                          <p:stCondLst>
                                            <p:cond delay="0"/>
                                          </p:stCondLst>
                                        </p:cTn>
                                        <p:tgtEl>
                                          <p:spTgt spid="1079"/>
                                        </p:tgtEl>
                                        <p:attrNameLst>
                                          <p:attrName>style.visibility</p:attrName>
                                        </p:attrNameLst>
                                      </p:cBhvr>
                                      <p:to>
                                        <p:strVal val="hidden"/>
                                      </p:to>
                                    </p:set>
                                  </p:childTnLst>
                                </p:cTn>
                              </p:par>
                              <p:par>
                                <p:cTn id="1662" nodeType="withEffect" fill="hold" presetClass="entr" presetID="1">
                                  <p:stCondLst>
                                    <p:cond delay="0"/>
                                  </p:stCondLst>
                                  <p:childTnLst>
                                    <p:set>
                                      <p:cBhvr>
                                        <p:cTn id="1663" dur="1" fill="hold">
                                          <p:stCondLst>
                                            <p:cond delay="0"/>
                                          </p:stCondLst>
                                        </p:cTn>
                                        <p:tgtEl>
                                          <p:spTgt spid="1071"/>
                                        </p:tgtEl>
                                        <p:attrNameLst>
                                          <p:attrName>style.visibility</p:attrName>
                                        </p:attrNameLst>
                                      </p:cBhvr>
                                      <p:to>
                                        <p:strVal val="visible"/>
                                      </p:to>
                                    </p:set>
                                  </p:childTnLst>
                                </p:cTn>
                              </p:par>
                            </p:childTnLst>
                          </p:cTn>
                        </p:par>
                      </p:childTnLst>
                    </p:cTn>
                  </p:par>
                  <p:par>
                    <p:cTn id="1664" fill="hold">
                      <p:stCondLst>
                        <p:cond delay="indefinite"/>
                      </p:stCondLst>
                      <p:childTnLst>
                        <p:par>
                          <p:cTn id="1665" fill="hold">
                            <p:stCondLst>
                              <p:cond delay="0"/>
                            </p:stCondLst>
                            <p:childTnLst>
                              <p:par>
                                <p:cTn id="1666" nodeType="clickEffect" fill="hold" presetClass="exit" presetID="1">
                                  <p:stCondLst>
                                    <p:cond delay="0"/>
                                  </p:stCondLst>
                                  <p:childTnLst>
                                    <p:set>
                                      <p:cBhvr>
                                        <p:cTn id="1667" dur="1" fill="hold">
                                          <p:stCondLst>
                                            <p:cond delay="0"/>
                                          </p:stCondLst>
                                        </p:cTn>
                                        <p:tgtEl>
                                          <p:spTgt spid="1071"/>
                                        </p:tgtEl>
                                        <p:attrNameLst>
                                          <p:attrName>style.visibility</p:attrName>
                                        </p:attrNameLst>
                                      </p:cBhvr>
                                      <p:to>
                                        <p:strVal val="hidden"/>
                                      </p:to>
                                    </p:set>
                                  </p:childTnLst>
                                </p:cTn>
                              </p:par>
                              <p:par>
                                <p:cTn id="1668" nodeType="withEffect" fill="hold" presetClass="entr" presetID="1">
                                  <p:stCondLst>
                                    <p:cond delay="0"/>
                                  </p:stCondLst>
                                  <p:childTnLst>
                                    <p:set>
                                      <p:cBhvr>
                                        <p:cTn id="1669" dur="1" fill="hold">
                                          <p:stCondLst>
                                            <p:cond delay="0"/>
                                          </p:stCondLst>
                                        </p:cTn>
                                        <p:tgtEl>
                                          <p:spTgt spid="1072"/>
                                        </p:tgtEl>
                                        <p:attrNameLst>
                                          <p:attrName>style.visibility</p:attrName>
                                        </p:attrNameLst>
                                      </p:cBhvr>
                                      <p:to>
                                        <p:strVal val="visible"/>
                                      </p:to>
                                    </p:set>
                                  </p:childTnLst>
                                </p:cTn>
                              </p:par>
                            </p:childTnLst>
                          </p:cTn>
                        </p:par>
                      </p:childTnLst>
                    </p:cTn>
                  </p:par>
                  <p:par>
                    <p:cTn id="1670" fill="hold">
                      <p:stCondLst>
                        <p:cond delay="indefinite"/>
                      </p:stCondLst>
                      <p:childTnLst>
                        <p:par>
                          <p:cTn id="1671" fill="hold">
                            <p:stCondLst>
                              <p:cond delay="0"/>
                            </p:stCondLst>
                            <p:childTnLst>
                              <p:par>
                                <p:cTn id="1672" nodeType="clickEffect" fill="hold" presetClass="exit" presetID="1">
                                  <p:stCondLst>
                                    <p:cond delay="0"/>
                                  </p:stCondLst>
                                  <p:childTnLst>
                                    <p:set>
                                      <p:cBhvr>
                                        <p:cTn id="1673" dur="1" fill="hold">
                                          <p:stCondLst>
                                            <p:cond delay="0"/>
                                          </p:stCondLst>
                                        </p:cTn>
                                        <p:tgtEl>
                                          <p:spTgt spid="1072"/>
                                        </p:tgtEl>
                                        <p:attrNameLst>
                                          <p:attrName>style.visibility</p:attrName>
                                        </p:attrNameLst>
                                      </p:cBhvr>
                                      <p:to>
                                        <p:strVal val="hidden"/>
                                      </p:to>
                                    </p:set>
                                  </p:childTnLst>
                                </p:cTn>
                              </p:par>
                              <p:par>
                                <p:cTn id="1674" nodeType="withEffect" fill="hold" presetClass="entr" presetID="1">
                                  <p:stCondLst>
                                    <p:cond delay="0"/>
                                  </p:stCondLst>
                                  <p:childTnLst>
                                    <p:set>
                                      <p:cBhvr>
                                        <p:cTn id="1675" dur="1" fill="hold">
                                          <p:stCondLst>
                                            <p:cond delay="0"/>
                                          </p:stCondLst>
                                        </p:cTn>
                                        <p:tgtEl>
                                          <p:spTgt spid="1073"/>
                                        </p:tgtEl>
                                        <p:attrNameLst>
                                          <p:attrName>style.visibility</p:attrName>
                                        </p:attrNameLst>
                                      </p:cBhvr>
                                      <p:to>
                                        <p:strVal val="visible"/>
                                      </p:to>
                                    </p:set>
                                  </p:childTnLst>
                                </p:cTn>
                              </p:par>
                            </p:childTnLst>
                          </p:cTn>
                        </p:par>
                      </p:childTnLst>
                    </p:cTn>
                  </p:par>
                  <p:par>
                    <p:cTn id="1676" fill="hold">
                      <p:stCondLst>
                        <p:cond delay="indefinite"/>
                      </p:stCondLst>
                      <p:childTnLst>
                        <p:par>
                          <p:cTn id="1677" fill="hold">
                            <p:stCondLst>
                              <p:cond delay="0"/>
                            </p:stCondLst>
                            <p:childTnLst>
                              <p:par>
                                <p:cTn id="1678" nodeType="clickEffect" fill="hold" presetClass="exit" presetID="1">
                                  <p:stCondLst>
                                    <p:cond delay="0"/>
                                  </p:stCondLst>
                                  <p:childTnLst>
                                    <p:set>
                                      <p:cBhvr>
                                        <p:cTn id="1679" dur="1" fill="hold">
                                          <p:stCondLst>
                                            <p:cond delay="0"/>
                                          </p:stCondLst>
                                        </p:cTn>
                                        <p:tgtEl>
                                          <p:spTgt spid="1073"/>
                                        </p:tgtEl>
                                        <p:attrNameLst>
                                          <p:attrName>style.visibility</p:attrName>
                                        </p:attrNameLst>
                                      </p:cBhvr>
                                      <p:to>
                                        <p:strVal val="hidden"/>
                                      </p:to>
                                    </p:set>
                                  </p:childTnLst>
                                </p:cTn>
                              </p:par>
                              <p:par>
                                <p:cTn id="1680" nodeType="withEffect" fill="hold" presetClass="entr" presetID="1">
                                  <p:stCondLst>
                                    <p:cond delay="0"/>
                                  </p:stCondLst>
                                  <p:childTnLst>
                                    <p:set>
                                      <p:cBhvr>
                                        <p:cTn id="1681" dur="1" fill="hold">
                                          <p:stCondLst>
                                            <p:cond delay="0"/>
                                          </p:stCondLst>
                                        </p:cTn>
                                        <p:tgtEl>
                                          <p:spTgt spid="1074"/>
                                        </p:tgtEl>
                                        <p:attrNameLst>
                                          <p:attrName>style.visibility</p:attrName>
                                        </p:attrNameLst>
                                      </p:cBhvr>
                                      <p:to>
                                        <p:strVal val="visible"/>
                                      </p:to>
                                    </p:set>
                                  </p:childTnLst>
                                </p:cTn>
                              </p:par>
                            </p:childTnLst>
                          </p:cTn>
                        </p:par>
                      </p:childTnLst>
                    </p:cTn>
                  </p:par>
                  <p:par>
                    <p:cTn id="1682" fill="hold">
                      <p:stCondLst>
                        <p:cond delay="indefinite"/>
                      </p:stCondLst>
                      <p:childTnLst>
                        <p:par>
                          <p:cTn id="1683" fill="hold">
                            <p:stCondLst>
                              <p:cond delay="0"/>
                            </p:stCondLst>
                            <p:childTnLst>
                              <p:par>
                                <p:cTn id="1684" nodeType="clickEffect" fill="hold" presetClass="exit" presetID="1">
                                  <p:stCondLst>
                                    <p:cond delay="0"/>
                                  </p:stCondLst>
                                  <p:childTnLst>
                                    <p:set>
                                      <p:cBhvr>
                                        <p:cTn id="1685" dur="1" fill="hold">
                                          <p:stCondLst>
                                            <p:cond delay="0"/>
                                          </p:stCondLst>
                                        </p:cTn>
                                        <p:tgtEl>
                                          <p:spTgt spid="1074"/>
                                        </p:tgtEl>
                                        <p:attrNameLst>
                                          <p:attrName>style.visibility</p:attrName>
                                        </p:attrNameLst>
                                      </p:cBhvr>
                                      <p:to>
                                        <p:strVal val="hidden"/>
                                      </p:to>
                                    </p:set>
                                  </p:childTnLst>
                                </p:cTn>
                              </p:par>
                              <p:par>
                                <p:cTn id="1686" nodeType="withEffect" fill="hold" presetClass="entr" presetID="1">
                                  <p:stCondLst>
                                    <p:cond delay="0"/>
                                  </p:stCondLst>
                                  <p:childTnLst>
                                    <p:set>
                                      <p:cBhvr>
                                        <p:cTn id="1687" dur="1" fill="hold">
                                          <p:stCondLst>
                                            <p:cond delay="0"/>
                                          </p:stCondLst>
                                        </p:cTn>
                                        <p:tgtEl>
                                          <p:spTgt spid="1075"/>
                                        </p:tgtEl>
                                        <p:attrNameLst>
                                          <p:attrName>style.visibility</p:attrName>
                                        </p:attrNameLst>
                                      </p:cBhvr>
                                      <p:to>
                                        <p:strVal val="visible"/>
                                      </p:to>
                                    </p:set>
                                  </p:childTnLst>
                                </p:cTn>
                              </p:par>
                            </p:childTnLst>
                          </p:cTn>
                        </p:par>
                      </p:childTnLst>
                    </p:cTn>
                  </p:par>
                  <p:par>
                    <p:cTn id="1688" fill="hold">
                      <p:stCondLst>
                        <p:cond delay="indefinite"/>
                      </p:stCondLst>
                      <p:childTnLst>
                        <p:par>
                          <p:cTn id="1689" fill="hold">
                            <p:stCondLst>
                              <p:cond delay="0"/>
                            </p:stCondLst>
                            <p:childTnLst>
                              <p:par>
                                <p:cTn id="1690" nodeType="clickEffect" fill="hold" presetClass="exit" presetID="1">
                                  <p:stCondLst>
                                    <p:cond delay="0"/>
                                  </p:stCondLst>
                                  <p:childTnLst>
                                    <p:set>
                                      <p:cBhvr>
                                        <p:cTn id="1691" dur="1" fill="hold">
                                          <p:stCondLst>
                                            <p:cond delay="0"/>
                                          </p:stCondLst>
                                        </p:cTn>
                                        <p:tgtEl>
                                          <p:spTgt spid="1075"/>
                                        </p:tgtEl>
                                        <p:attrNameLst>
                                          <p:attrName>style.visibility</p:attrName>
                                        </p:attrNameLst>
                                      </p:cBhvr>
                                      <p:to>
                                        <p:strVal val="hidden"/>
                                      </p:to>
                                    </p:set>
                                  </p:childTnLst>
                                </p:cTn>
                              </p:par>
                              <p:par>
                                <p:cTn id="1692" nodeType="withEffect" fill="hold" presetClass="entr" presetID="1">
                                  <p:stCondLst>
                                    <p:cond delay="0"/>
                                  </p:stCondLst>
                                  <p:childTnLst>
                                    <p:set>
                                      <p:cBhvr>
                                        <p:cTn id="1693" dur="1" fill="hold">
                                          <p:stCondLst>
                                            <p:cond delay="0"/>
                                          </p:stCondLst>
                                        </p:cTn>
                                        <p:tgtEl>
                                          <p:spTgt spid="1076"/>
                                        </p:tgtEl>
                                        <p:attrNameLst>
                                          <p:attrName>style.visibility</p:attrName>
                                        </p:attrNameLst>
                                      </p:cBhvr>
                                      <p:to>
                                        <p:strVal val="visible"/>
                                      </p:to>
                                    </p:set>
                                  </p:childTnLst>
                                </p:cTn>
                              </p:par>
                            </p:childTnLst>
                          </p:cTn>
                        </p:par>
                      </p:childTnLst>
                    </p:cTn>
                  </p:par>
                  <p:par>
                    <p:cTn id="1694" fill="hold">
                      <p:stCondLst>
                        <p:cond delay="indefinite"/>
                      </p:stCondLst>
                      <p:childTnLst>
                        <p:par>
                          <p:cTn id="1695" fill="hold">
                            <p:stCondLst>
                              <p:cond delay="0"/>
                            </p:stCondLst>
                            <p:childTnLst>
                              <p:par>
                                <p:cTn id="1696" nodeType="clickEffect" fill="hold" presetClass="exit" presetID="1">
                                  <p:stCondLst>
                                    <p:cond delay="0"/>
                                  </p:stCondLst>
                                  <p:childTnLst>
                                    <p:set>
                                      <p:cBhvr>
                                        <p:cTn id="1697" dur="1" fill="hold">
                                          <p:stCondLst>
                                            <p:cond delay="0"/>
                                          </p:stCondLst>
                                        </p:cTn>
                                        <p:tgtEl>
                                          <p:spTgt spid="1076"/>
                                        </p:tgtEl>
                                        <p:attrNameLst>
                                          <p:attrName>style.visibility</p:attrName>
                                        </p:attrNameLst>
                                      </p:cBhvr>
                                      <p:to>
                                        <p:strVal val="hidden"/>
                                      </p:to>
                                    </p:set>
                                  </p:childTnLst>
                                </p:cTn>
                              </p:par>
                              <p:par>
                                <p:cTn id="1698" nodeType="withEffect" fill="hold" presetClass="entr" presetID="1">
                                  <p:stCondLst>
                                    <p:cond delay="0"/>
                                  </p:stCondLst>
                                  <p:childTnLst>
                                    <p:set>
                                      <p:cBhvr>
                                        <p:cTn id="1699" dur="1" fill="hold">
                                          <p:stCondLst>
                                            <p:cond delay="0"/>
                                          </p:stCondLst>
                                        </p:cTn>
                                        <p:tgtEl>
                                          <p:spTgt spid="1077"/>
                                        </p:tgtEl>
                                        <p:attrNameLst>
                                          <p:attrName>style.visibility</p:attrName>
                                        </p:attrNameLst>
                                      </p:cBhvr>
                                      <p:to>
                                        <p:strVal val="visible"/>
                                      </p:to>
                                    </p:set>
                                  </p:childTnLst>
                                </p:cTn>
                              </p:par>
                            </p:childTnLst>
                          </p:cTn>
                        </p:par>
                      </p:childTnLst>
                    </p:cTn>
                  </p:par>
                  <p:par>
                    <p:cTn id="1700" fill="hold">
                      <p:stCondLst>
                        <p:cond delay="indefinite"/>
                      </p:stCondLst>
                      <p:childTnLst>
                        <p:par>
                          <p:cTn id="1701" fill="hold">
                            <p:stCondLst>
                              <p:cond delay="0"/>
                            </p:stCondLst>
                            <p:childTnLst>
                              <p:par>
                                <p:cTn id="1702" nodeType="clickEffect" fill="hold" presetClass="exit" presetID="1">
                                  <p:stCondLst>
                                    <p:cond delay="0"/>
                                  </p:stCondLst>
                                  <p:childTnLst>
                                    <p:set>
                                      <p:cBhvr>
                                        <p:cTn id="1703" dur="1" fill="hold">
                                          <p:stCondLst>
                                            <p:cond delay="0"/>
                                          </p:stCondLst>
                                        </p:cTn>
                                        <p:tgtEl>
                                          <p:spTgt spid="1077"/>
                                        </p:tgtEl>
                                        <p:attrNameLst>
                                          <p:attrName>style.visibility</p:attrName>
                                        </p:attrNameLst>
                                      </p:cBhvr>
                                      <p:to>
                                        <p:strVal val="hidden"/>
                                      </p:to>
                                    </p:set>
                                  </p:childTnLst>
                                </p:cTn>
                              </p:par>
                              <p:par>
                                <p:cTn id="1704" nodeType="withEffect" fill="hold" presetClass="entr" presetID="1">
                                  <p:stCondLst>
                                    <p:cond delay="0"/>
                                  </p:stCondLst>
                                  <p:childTnLst>
                                    <p:set>
                                      <p:cBhvr>
                                        <p:cTn id="1705" dur="1" fill="hold">
                                          <p:stCondLst>
                                            <p:cond delay="0"/>
                                          </p:stCondLst>
                                        </p:cTn>
                                        <p:tgtEl>
                                          <p:spTgt spid="1078"/>
                                        </p:tgtEl>
                                        <p:attrNameLst>
                                          <p:attrName>style.visibility</p:attrName>
                                        </p:attrNameLst>
                                      </p:cBhvr>
                                      <p:to>
                                        <p:strVal val="visible"/>
                                      </p:to>
                                    </p:set>
                                  </p:childTnLst>
                                </p:cTn>
                              </p:par>
                            </p:childTnLst>
                          </p:cTn>
                        </p:par>
                      </p:childTnLst>
                    </p:cTn>
                  </p:par>
                  <p:par>
                    <p:cTn id="1706" fill="hold">
                      <p:stCondLst>
                        <p:cond delay="indefinite"/>
                      </p:stCondLst>
                      <p:childTnLst>
                        <p:par>
                          <p:cTn id="1707" fill="hold">
                            <p:stCondLst>
                              <p:cond delay="0"/>
                            </p:stCondLst>
                            <p:childTnLst>
                              <p:par>
                                <p:cTn id="1708" nodeType="clickEffect" fill="hold" presetClass="exit" presetID="1">
                                  <p:stCondLst>
                                    <p:cond delay="0"/>
                                  </p:stCondLst>
                                  <p:childTnLst>
                                    <p:set>
                                      <p:cBhvr>
                                        <p:cTn id="1709" dur="1" fill="hold">
                                          <p:stCondLst>
                                            <p:cond delay="0"/>
                                          </p:stCondLst>
                                        </p:cTn>
                                        <p:tgtEl>
                                          <p:spTgt spid="107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TextShape 1"/>
          <p:cNvSpPr txBox="1"/>
          <p:nvPr/>
        </p:nvSpPr>
        <p:spPr>
          <a:xfrm>
            <a:off x="0" y="122400"/>
            <a:ext cx="10515240" cy="1325160"/>
          </a:xfrm>
          <a:prstGeom prst="rect">
            <a:avLst/>
          </a:prstGeom>
          <a:noFill/>
          <a:ln>
            <a:noFill/>
          </a:ln>
        </p:spPr>
        <p:txBody>
          <a:bodyPr anchor="ctr">
            <a:normAutofit/>
          </a:bodyPr>
          <a:p>
            <a:pPr>
              <a:lnSpc>
                <a:spcPct val="90000"/>
              </a:lnSpc>
            </a:pPr>
            <a:r>
              <a:rPr b="1" lang="en-US" sz="2800" spc="-1" strike="noStrike">
                <a:solidFill>
                  <a:srgbClr val="000000"/>
                </a:solidFill>
                <a:latin typeface="Calibri Light"/>
              </a:rPr>
              <a:t> </a:t>
            </a:r>
            <a:r>
              <a:rPr b="1" lang="en-US" sz="2400" spc="-1" strike="noStrike">
                <a:solidFill>
                  <a:srgbClr val="000000"/>
                </a:solidFill>
                <a:latin typeface="Calibri Light"/>
              </a:rPr>
              <a:t>Examples</a:t>
            </a:r>
            <a:endParaRPr b="0" lang="en-US" sz="2400" spc="-1" strike="noStrike">
              <a:solidFill>
                <a:srgbClr val="000000"/>
              </a:solidFill>
              <a:latin typeface="Calibri"/>
            </a:endParaRPr>
          </a:p>
        </p:txBody>
      </p:sp>
      <p:sp>
        <p:nvSpPr>
          <p:cNvPr id="1081" name="CustomShape 2"/>
          <p:cNvSpPr/>
          <p:nvPr/>
        </p:nvSpPr>
        <p:spPr>
          <a:xfrm>
            <a:off x="243720" y="1889640"/>
            <a:ext cx="11719080" cy="19184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ff0000"/>
                </a:solidFill>
                <a:latin typeface="Calibri"/>
              </a:rPr>
              <a:t>All screens must appear on the monitor quickly</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0000"/>
                </a:solidFill>
                <a:latin typeface="Calibri"/>
              </a:rPr>
              <a:t>or</a:t>
            </a:r>
            <a:endParaRPr b="0" lang="en-IN" sz="2400" spc="-1" strike="noStrike">
              <a:latin typeface="Arial"/>
            </a:endParaRPr>
          </a:p>
          <a:p>
            <a:pPr>
              <a:lnSpc>
                <a:spcPct val="100000"/>
              </a:lnSpc>
            </a:pPr>
            <a:r>
              <a:rPr b="1" lang="en-IN" sz="2400" spc="-1" strike="noStrike">
                <a:solidFill>
                  <a:srgbClr val="000000"/>
                </a:solidFill>
                <a:latin typeface="Calibri"/>
              </a:rPr>
              <a:t>When the user accesses any screen, it must appear on the monitor within 2 seconds </a:t>
            </a:r>
            <a:r>
              <a:rPr b="1" lang="en-IN" sz="2400" spc="-1" strike="noStrike">
                <a:solidFill>
                  <a:srgbClr val="0070c0"/>
                </a:solidFill>
                <a:latin typeface="Calibri"/>
              </a:rPr>
              <a:t>(Clear – Concise - Unambiguous – Verifiable - Measurable)</a:t>
            </a:r>
            <a:endParaRPr b="0" lang="en-IN" sz="2400" spc="-1" strike="noStrike">
              <a:latin typeface="Arial"/>
            </a:endParaRPr>
          </a:p>
        </p:txBody>
      </p:sp>
      <p:sp>
        <p:nvSpPr>
          <p:cNvPr id="1082" name="CustomShape 3"/>
          <p:cNvSpPr/>
          <p:nvPr/>
        </p:nvSpPr>
        <p:spPr>
          <a:xfrm>
            <a:off x="243720" y="3901320"/>
            <a:ext cx="11338200" cy="22849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ff0000"/>
                </a:solidFill>
                <a:latin typeface="Calibri"/>
              </a:rPr>
              <a:t>The replacement control system shall be installed with no disruption to production</a:t>
            </a:r>
            <a:endParaRPr b="0" lang="en-IN" sz="2400" spc="-1" strike="noStrike">
              <a:latin typeface="Arial"/>
            </a:endParaRPr>
          </a:p>
          <a:p>
            <a:pPr>
              <a:lnSpc>
                <a:spcPct val="100000"/>
              </a:lnSpc>
            </a:pPr>
            <a:r>
              <a:rPr b="1" lang="en-IN" sz="2400" spc="-1" strike="noStrike">
                <a:solidFill>
                  <a:srgbClr val="ff0000"/>
                </a:solidFill>
                <a:latin typeface="Calibri"/>
              </a:rPr>
              <a:t>                          </a:t>
            </a:r>
            <a:r>
              <a:rPr b="1" lang="en-IN" sz="2400" spc="-1" strike="noStrike">
                <a:solidFill>
                  <a:srgbClr val="ff0000"/>
                </a:solidFill>
                <a:latin typeface="Calibri"/>
              </a:rPr>
              <a:t>or</a:t>
            </a:r>
            <a:endParaRPr b="0" lang="en-IN" sz="2400" spc="-1" strike="noStrike">
              <a:latin typeface="Arial"/>
            </a:endParaRPr>
          </a:p>
          <a:p>
            <a:pPr>
              <a:lnSpc>
                <a:spcPct val="100000"/>
              </a:lnSpc>
            </a:pPr>
            <a:r>
              <a:rPr b="1" lang="en-IN" sz="2400" spc="-1" strike="noStrike">
                <a:solidFill>
                  <a:srgbClr val="000000"/>
                </a:solidFill>
                <a:latin typeface="Calibri"/>
              </a:rPr>
              <a:t>The replacement control system shall be installed causing no more than 2 days of production disruption</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70c0"/>
                </a:solidFill>
                <a:latin typeface="Calibri"/>
              </a:rPr>
              <a:t>(Feasible)</a:t>
            </a:r>
            <a:endParaRPr b="0" lang="en-IN" sz="2400" spc="-1" strike="noStrike">
              <a:latin typeface="Arial"/>
            </a:endParaRPr>
          </a:p>
        </p:txBody>
      </p:sp>
    </p:spTree>
  </p:cSld>
  <p:timing>
    <p:tnLst>
      <p:par>
        <p:cTn id="1710" dur="indefinite" restart="never" nodeType="tmRoot">
          <p:childTnLst>
            <p:seq>
              <p:cTn id="1711" dur="indefinite" nodeType="mainSeq">
                <p:childTnLst>
                  <p:par>
                    <p:cTn id="1712" fill="hold">
                      <p:stCondLst>
                        <p:cond delay="indefinite"/>
                      </p:stCondLst>
                      <p:childTnLst>
                        <p:par>
                          <p:cTn id="1713" fill="hold">
                            <p:stCondLst>
                              <p:cond delay="0"/>
                            </p:stCondLst>
                            <p:childTnLst>
                              <p:par>
                                <p:cTn id="1714" nodeType="clickEffect" fill="hold" presetClass="entr" presetID="1">
                                  <p:stCondLst>
                                    <p:cond delay="0"/>
                                  </p:stCondLst>
                                  <p:childTnLst>
                                    <p:set>
                                      <p:cBhvr>
                                        <p:cTn id="1715" dur="1" fill="hold">
                                          <p:stCondLst>
                                            <p:cond delay="0"/>
                                          </p:stCondLst>
                                        </p:cTn>
                                        <p:tgtEl>
                                          <p:spTgt spid="1081">
                                            <p:txEl>
                                              <p:pRg st="0" end="0"/>
                                            </p:txEl>
                                          </p:spTgt>
                                        </p:tgtEl>
                                        <p:attrNameLst>
                                          <p:attrName>style.visibility</p:attrName>
                                        </p:attrNameLst>
                                      </p:cBhvr>
                                      <p:to>
                                        <p:strVal val="visible"/>
                                      </p:to>
                                    </p:set>
                                  </p:childTnLst>
                                </p:cTn>
                              </p:par>
                            </p:childTnLst>
                          </p:cTn>
                        </p:par>
                      </p:childTnLst>
                    </p:cTn>
                  </p:par>
                  <p:par>
                    <p:cTn id="1716" fill="hold">
                      <p:stCondLst>
                        <p:cond delay="indefinite"/>
                      </p:stCondLst>
                      <p:childTnLst>
                        <p:par>
                          <p:cTn id="1717" fill="hold">
                            <p:stCondLst>
                              <p:cond delay="0"/>
                            </p:stCondLst>
                            <p:childTnLst>
                              <p:par>
                                <p:cTn id="1718" nodeType="clickEffect" fill="hold" presetClass="entr" presetID="1">
                                  <p:stCondLst>
                                    <p:cond delay="0"/>
                                  </p:stCondLst>
                                  <p:childTnLst>
                                    <p:set>
                                      <p:cBhvr>
                                        <p:cTn id="1719" dur="1" fill="hold">
                                          <p:stCondLst>
                                            <p:cond delay="0"/>
                                          </p:stCondLst>
                                        </p:cTn>
                                        <p:tgtEl>
                                          <p:spTgt spid="1081">
                                            <p:txEl>
                                              <p:pRg st="1" end="1"/>
                                            </p:txEl>
                                          </p:spTgt>
                                        </p:tgtEl>
                                        <p:attrNameLst>
                                          <p:attrName>style.visibility</p:attrName>
                                        </p:attrNameLst>
                                      </p:cBhvr>
                                      <p:to>
                                        <p:strVal val="visible"/>
                                      </p:to>
                                    </p:set>
                                  </p:childTnLst>
                                </p:cTn>
                              </p:par>
                              <p:par>
                                <p:cTn id="1720" nodeType="withEffect" fill="hold" presetClass="entr" presetID="1">
                                  <p:stCondLst>
                                    <p:cond delay="0"/>
                                  </p:stCondLst>
                                  <p:childTnLst>
                                    <p:set>
                                      <p:cBhvr>
                                        <p:cTn id="1721" dur="1" fill="hold">
                                          <p:stCondLst>
                                            <p:cond delay="0"/>
                                          </p:stCondLst>
                                        </p:cTn>
                                        <p:tgtEl>
                                          <p:spTgt spid="1081">
                                            <p:txEl>
                                              <p:pRg st="2" end="2"/>
                                            </p:txEl>
                                          </p:spTgt>
                                        </p:tgtEl>
                                        <p:attrNameLst>
                                          <p:attrName>style.visibility</p:attrName>
                                        </p:attrNameLst>
                                      </p:cBhvr>
                                      <p:to>
                                        <p:strVal val="visible"/>
                                      </p:to>
                                    </p:set>
                                  </p:childTnLst>
                                </p:cTn>
                              </p:par>
                            </p:childTnLst>
                          </p:cTn>
                        </p:par>
                      </p:childTnLst>
                    </p:cTn>
                  </p:par>
                  <p:par>
                    <p:cTn id="1722" fill="hold">
                      <p:stCondLst>
                        <p:cond delay="indefinite"/>
                      </p:stCondLst>
                      <p:childTnLst>
                        <p:par>
                          <p:cTn id="1723" fill="hold">
                            <p:stCondLst>
                              <p:cond delay="0"/>
                            </p:stCondLst>
                            <p:childTnLst>
                              <p:par>
                                <p:cTn id="1724" nodeType="clickEffect" fill="hold" presetClass="exit" presetID="1">
                                  <p:stCondLst>
                                    <p:cond delay="0"/>
                                  </p:stCondLst>
                                  <p:childTnLst>
                                    <p:set>
                                      <p:cBhvr>
                                        <p:cTn id="1725" dur="1" fill="hold">
                                          <p:stCondLst>
                                            <p:cond delay="0"/>
                                          </p:stCondLst>
                                        </p:cTn>
                                        <p:tgtEl>
                                          <p:spTgt spid="1081">
                                            <p:txEl>
                                              <p:pRg st="0" end="0"/>
                                            </p:txEl>
                                          </p:spTgt>
                                        </p:tgtEl>
                                        <p:attrNameLst>
                                          <p:attrName>style.visibility</p:attrName>
                                        </p:attrNameLst>
                                      </p:cBhvr>
                                      <p:to>
                                        <p:strVal val="hidden"/>
                                      </p:to>
                                    </p:set>
                                  </p:childTnLst>
                                </p:cTn>
                              </p:par>
                              <p:par>
                                <p:cTn id="1726" nodeType="withEffect" fill="hold" presetClass="exit" presetID="1">
                                  <p:stCondLst>
                                    <p:cond delay="0"/>
                                  </p:stCondLst>
                                  <p:childTnLst>
                                    <p:set>
                                      <p:cBhvr>
                                        <p:cTn id="1727" dur="1" fill="hold">
                                          <p:stCondLst>
                                            <p:cond delay="0"/>
                                          </p:stCondLst>
                                        </p:cTn>
                                        <p:tgtEl>
                                          <p:spTgt spid="1081">
                                            <p:txEl>
                                              <p:pRg st="1" end="1"/>
                                            </p:txEl>
                                          </p:spTgt>
                                        </p:tgtEl>
                                        <p:attrNameLst>
                                          <p:attrName>style.visibility</p:attrName>
                                        </p:attrNameLst>
                                      </p:cBhvr>
                                      <p:to>
                                        <p:strVal val="hidden"/>
                                      </p:to>
                                    </p:set>
                                  </p:childTnLst>
                                </p:cTn>
                              </p:par>
                              <p:par>
                                <p:cTn id="1728" nodeType="withEffect" fill="hold" presetClass="exit" presetID="1">
                                  <p:stCondLst>
                                    <p:cond delay="0"/>
                                  </p:stCondLst>
                                  <p:childTnLst>
                                    <p:set>
                                      <p:cBhvr>
                                        <p:cTn id="1729" dur="1" fill="hold">
                                          <p:stCondLst>
                                            <p:cond delay="0"/>
                                          </p:stCondLst>
                                        </p:cTn>
                                        <p:tgtEl>
                                          <p:spTgt spid="1081">
                                            <p:txEl>
                                              <p:pRg st="2" end="2"/>
                                            </p:txEl>
                                          </p:spTgt>
                                        </p:tgtEl>
                                        <p:attrNameLst>
                                          <p:attrName>style.visibility</p:attrName>
                                        </p:attrNameLst>
                                      </p:cBhvr>
                                      <p:to>
                                        <p:strVal val="hidden"/>
                                      </p:to>
                                    </p:set>
                                  </p:childTnLst>
                                </p:cTn>
                              </p:par>
                              <p:par>
                                <p:cTn id="1730" nodeType="withEffect" fill="hold" presetClass="entr" presetID="1">
                                  <p:stCondLst>
                                    <p:cond delay="0"/>
                                  </p:stCondLst>
                                  <p:childTnLst>
                                    <p:set>
                                      <p:cBhvr>
                                        <p:cTn id="1731" dur="1" fill="hold">
                                          <p:stCondLst>
                                            <p:cond delay="0"/>
                                          </p:stCondLst>
                                        </p:cTn>
                                        <p:tgtEl>
                                          <p:spTgt spid="1082">
                                            <p:txEl>
                                              <p:pRg st="0" end="0"/>
                                            </p:txEl>
                                          </p:spTgt>
                                        </p:tgtEl>
                                        <p:attrNameLst>
                                          <p:attrName>style.visibility</p:attrName>
                                        </p:attrNameLst>
                                      </p:cBhvr>
                                      <p:to>
                                        <p:strVal val="visible"/>
                                      </p:to>
                                    </p:set>
                                  </p:childTnLst>
                                </p:cTn>
                              </p:par>
                            </p:childTnLst>
                          </p:cTn>
                        </p:par>
                      </p:childTnLst>
                    </p:cTn>
                  </p:par>
                  <p:par>
                    <p:cTn id="1732" fill="hold">
                      <p:stCondLst>
                        <p:cond delay="indefinite"/>
                      </p:stCondLst>
                      <p:childTnLst>
                        <p:par>
                          <p:cTn id="1733" fill="hold">
                            <p:stCondLst>
                              <p:cond delay="0"/>
                            </p:stCondLst>
                            <p:childTnLst>
                              <p:par>
                                <p:cTn id="1734" nodeType="clickEffect" fill="hold" presetClass="entr" presetID="1">
                                  <p:stCondLst>
                                    <p:cond delay="0"/>
                                  </p:stCondLst>
                                  <p:childTnLst>
                                    <p:set>
                                      <p:cBhvr>
                                        <p:cTn id="1735" dur="1" fill="hold">
                                          <p:stCondLst>
                                            <p:cond delay="0"/>
                                          </p:stCondLst>
                                        </p:cTn>
                                        <p:tgtEl>
                                          <p:spTgt spid="1082">
                                            <p:txEl>
                                              <p:pRg st="2" end="2"/>
                                            </p:txEl>
                                          </p:spTgt>
                                        </p:tgtEl>
                                        <p:attrNameLst>
                                          <p:attrName>style.visibility</p:attrName>
                                        </p:attrNameLst>
                                      </p:cBhvr>
                                      <p:to>
                                        <p:strVal val="visible"/>
                                      </p:to>
                                    </p:set>
                                  </p:childTnLst>
                                </p:cTn>
                              </p:par>
                            </p:childTnLst>
                          </p:cTn>
                        </p:par>
                      </p:childTnLst>
                    </p:cTn>
                  </p:par>
                  <p:par>
                    <p:cTn id="1736" fill="hold">
                      <p:stCondLst>
                        <p:cond delay="indefinite"/>
                      </p:stCondLst>
                      <p:childTnLst>
                        <p:par>
                          <p:cTn id="1737" fill="hold">
                            <p:stCondLst>
                              <p:cond delay="0"/>
                            </p:stCondLst>
                            <p:childTnLst>
                              <p:par>
                                <p:cTn id="1738" nodeType="clickEffect" fill="hold" presetClass="entr" presetID="1">
                                  <p:stCondLst>
                                    <p:cond delay="0"/>
                                  </p:stCondLst>
                                  <p:childTnLst>
                                    <p:set>
                                      <p:cBhvr>
                                        <p:cTn id="1739" dur="1" fill="hold">
                                          <p:stCondLst>
                                            <p:cond delay="0"/>
                                          </p:stCondLst>
                                        </p:cTn>
                                        <p:tgtEl>
                                          <p:spTgt spid="1082">
                                            <p:txEl>
                                              <p:pRg st="3" end="3"/>
                                            </p:txEl>
                                          </p:spTgt>
                                        </p:tgtEl>
                                        <p:attrNameLst>
                                          <p:attrName>style.visibility</p:attrName>
                                        </p:attrNameLst>
                                      </p:cBhvr>
                                      <p:to>
                                        <p:strVal val="visible"/>
                                      </p:to>
                                    </p:set>
                                  </p:childTnLst>
                                </p:cTn>
                              </p:par>
                              <p:par>
                                <p:cTn id="1740" nodeType="withEffect" fill="hold" presetClass="entr" presetID="1">
                                  <p:stCondLst>
                                    <p:cond delay="0"/>
                                  </p:stCondLst>
                                  <p:childTnLst>
                                    <p:set>
                                      <p:cBhvr>
                                        <p:cTn id="1741" dur="1" fill="hold">
                                          <p:stCondLst>
                                            <p:cond delay="0"/>
                                          </p:stCondLst>
                                        </p:cTn>
                                        <p:tgtEl>
                                          <p:spTgt spid="1082">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99360" y="105840"/>
            <a:ext cx="10515240" cy="13251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a:t>
            </a:r>
            <a:r>
              <a:rPr b="1" lang="en-US" sz="2400" spc="-1" strike="noStrike">
                <a:solidFill>
                  <a:srgbClr val="ed7d31"/>
                </a:solidFill>
                <a:latin typeface="Calibri"/>
              </a:rPr>
              <a:t>u</a:t>
            </a:r>
            <a:r>
              <a:rPr b="1" lang="en-US" sz="2400" spc="-1" strike="noStrike">
                <a:solidFill>
                  <a:srgbClr val="ed7d31"/>
                </a:solidFill>
                <a:latin typeface="Calibri"/>
              </a:rPr>
              <a:t>n</a:t>
            </a:r>
            <a:r>
              <a:rPr b="1" lang="en-US" sz="2400" spc="-1" strike="noStrike">
                <a:solidFill>
                  <a:srgbClr val="ed7d31"/>
                </a:solidFill>
                <a:latin typeface="Calibri"/>
              </a:rPr>
              <a:t>d</a:t>
            </a:r>
            <a:r>
              <a:rPr b="1" lang="en-US" sz="2400" spc="-1" strike="noStrike">
                <a:solidFill>
                  <a:srgbClr val="ed7d31"/>
                </a:solidFill>
                <a:latin typeface="Calibri"/>
              </a:rPr>
              <a:t>a</a:t>
            </a:r>
            <a:r>
              <a:rPr b="1" lang="en-US" sz="2400" spc="-1" strike="noStrike">
                <a:solidFill>
                  <a:srgbClr val="ed7d31"/>
                </a:solidFill>
                <a:latin typeface="Calibri"/>
              </a:rPr>
              <a:t>m</a:t>
            </a:r>
            <a:r>
              <a:rPr b="1" lang="en-US" sz="2400" spc="-1" strike="noStrike">
                <a:solidFill>
                  <a:srgbClr val="ed7d31"/>
                </a:solidFill>
                <a:latin typeface="Calibri"/>
              </a:rPr>
              <a:t>e</a:t>
            </a:r>
            <a:r>
              <a:rPr b="1" lang="en-US" sz="2400" spc="-1" strike="noStrike">
                <a:solidFill>
                  <a:srgbClr val="ed7d31"/>
                </a:solidFill>
                <a:latin typeface="Calibri"/>
              </a:rPr>
              <a:t>n</a:t>
            </a:r>
            <a:r>
              <a:rPr b="1" lang="en-US" sz="2400" spc="-1" strike="noStrike">
                <a:solidFill>
                  <a:srgbClr val="ed7d31"/>
                </a:solidFill>
                <a:latin typeface="Calibri"/>
              </a:rPr>
              <a:t>t</a:t>
            </a:r>
            <a:r>
              <a:rPr b="1" lang="en-US" sz="2400" spc="-1" strike="noStrike">
                <a:solidFill>
                  <a:srgbClr val="ed7d31"/>
                </a:solidFill>
                <a:latin typeface="Calibri"/>
              </a:rPr>
              <a:t>a</a:t>
            </a:r>
            <a:r>
              <a:rPr b="1" lang="en-US" sz="2400" spc="-1" strike="noStrike">
                <a:solidFill>
                  <a:srgbClr val="ed7d31"/>
                </a:solidFill>
                <a:latin typeface="Calibri"/>
              </a:rPr>
              <a:t>l</a:t>
            </a:r>
            <a:r>
              <a:rPr b="1" lang="en-US" sz="2400" spc="-1" strike="noStrike">
                <a:solidFill>
                  <a:srgbClr val="ed7d31"/>
                </a:solidFill>
                <a:latin typeface="Calibri"/>
              </a:rPr>
              <a:t> </a:t>
            </a:r>
            <a:r>
              <a:rPr b="1" lang="en-US" sz="2400" spc="-1" strike="noStrike">
                <a:solidFill>
                  <a:srgbClr val="ed7d31"/>
                </a:solidFill>
                <a:latin typeface="Calibri"/>
              </a:rPr>
              <a:t>D</a:t>
            </a:r>
            <a:r>
              <a:rPr b="1" lang="en-US" sz="2400" spc="-1" strike="noStrike">
                <a:solidFill>
                  <a:srgbClr val="ed7d31"/>
                </a:solidFill>
                <a:latin typeface="Calibri"/>
              </a:rPr>
              <a:t>r</a:t>
            </a:r>
            <a:r>
              <a:rPr b="1" lang="en-US" sz="2400" spc="-1" strike="noStrike">
                <a:solidFill>
                  <a:srgbClr val="ed7d31"/>
                </a:solidFill>
                <a:latin typeface="Calibri"/>
              </a:rPr>
              <a:t>i</a:t>
            </a:r>
            <a:r>
              <a:rPr b="1" lang="en-US" sz="2400" spc="-1" strike="noStrike">
                <a:solidFill>
                  <a:srgbClr val="ed7d31"/>
                </a:solidFill>
                <a:latin typeface="Calibri"/>
              </a:rPr>
              <a:t>v</a:t>
            </a:r>
            <a:r>
              <a:rPr b="1" lang="en-US" sz="2400" spc="-1" strike="noStrike">
                <a:solidFill>
                  <a:srgbClr val="ed7d31"/>
                </a:solidFill>
                <a:latin typeface="Calibri"/>
              </a:rPr>
              <a:t>e</a:t>
            </a:r>
            <a:r>
              <a:rPr b="1" lang="en-US" sz="2400" spc="-1" strike="noStrike">
                <a:solidFill>
                  <a:srgbClr val="ed7d31"/>
                </a:solidFill>
                <a:latin typeface="Calibri"/>
              </a:rPr>
              <a:t>r</a:t>
            </a:r>
            <a:r>
              <a:rPr b="1" lang="en-US" sz="2400" spc="-1" strike="noStrike">
                <a:solidFill>
                  <a:srgbClr val="ed7d31"/>
                </a:solidFill>
                <a:latin typeface="Calibri"/>
              </a:rPr>
              <a:t>s</a:t>
            </a:r>
            <a:r>
              <a:rPr b="1" lang="en-US" sz="2400" spc="-1" strike="noStrike">
                <a:solidFill>
                  <a:srgbClr val="ed7d31"/>
                </a:solidFill>
                <a:latin typeface="Calibri"/>
              </a:rPr>
              <a:t> </a:t>
            </a:r>
            <a:r>
              <a:rPr b="1" lang="en-US" sz="2400" spc="-1" strike="noStrike">
                <a:solidFill>
                  <a:srgbClr val="000000"/>
                </a:solidFill>
                <a:latin typeface="Calibri"/>
              </a:rPr>
              <a:t>o</a:t>
            </a:r>
            <a:r>
              <a:rPr b="1" lang="en-US" sz="2400" spc="-1" strike="noStrike">
                <a:solidFill>
                  <a:srgbClr val="000000"/>
                </a:solidFill>
                <a:latin typeface="Calibri"/>
              </a:rPr>
              <a:t>f</a:t>
            </a:r>
            <a:r>
              <a:rPr b="1" lang="en-US" sz="2400" spc="-1" strike="noStrike">
                <a:solidFill>
                  <a:srgbClr val="000000"/>
                </a:solidFill>
                <a:latin typeface="Calibri"/>
              </a:rPr>
              <a:t> </a:t>
            </a:r>
            <a:r>
              <a:rPr b="1" lang="en-US" sz="2400" spc="-1" strike="noStrike">
                <a:solidFill>
                  <a:srgbClr val="000000"/>
                </a:solidFill>
                <a:latin typeface="Calibri"/>
              </a:rPr>
              <a:t>S</a:t>
            </a:r>
            <a:r>
              <a:rPr b="1" lang="en-US" sz="2400" spc="-1" strike="noStrike">
                <a:solidFill>
                  <a:srgbClr val="000000"/>
                </a:solidFill>
                <a:latin typeface="Calibri"/>
              </a:rPr>
              <a:t>o</a:t>
            </a:r>
            <a:r>
              <a:rPr b="1" lang="en-US" sz="2400" spc="-1" strike="noStrike">
                <a:solidFill>
                  <a:srgbClr val="000000"/>
                </a:solidFill>
                <a:latin typeface="Calibri"/>
              </a:rPr>
              <a:t>f</a:t>
            </a:r>
            <a:r>
              <a:rPr b="1" lang="en-US" sz="2400" spc="-1" strike="noStrike">
                <a:solidFill>
                  <a:srgbClr val="000000"/>
                </a:solidFill>
                <a:latin typeface="Calibri"/>
              </a:rPr>
              <a:t>t</a:t>
            </a:r>
            <a:r>
              <a:rPr b="1" lang="en-US" sz="2400" spc="-1" strike="noStrike">
                <a:solidFill>
                  <a:srgbClr val="000000"/>
                </a:solidFill>
                <a:latin typeface="Calibri"/>
              </a:rPr>
              <a:t>w</a:t>
            </a:r>
            <a:r>
              <a:rPr b="1" lang="en-US" sz="2400" spc="-1" strike="noStrike">
                <a:solidFill>
                  <a:srgbClr val="000000"/>
                </a:solidFill>
                <a:latin typeface="Calibri"/>
              </a:rPr>
              <a:t>a</a:t>
            </a:r>
            <a:r>
              <a:rPr b="1" lang="en-US" sz="2400" spc="-1" strike="noStrike">
                <a:solidFill>
                  <a:srgbClr val="000000"/>
                </a:solidFill>
                <a:latin typeface="Calibri"/>
              </a:rPr>
              <a:t>r</a:t>
            </a:r>
            <a:r>
              <a:rPr b="1" lang="en-US" sz="2400" spc="-1" strike="noStrike">
                <a:solidFill>
                  <a:srgbClr val="000000"/>
                </a:solidFill>
                <a:latin typeface="Calibri"/>
              </a:rPr>
              <a:t>e</a:t>
            </a:r>
            <a:r>
              <a:rPr b="1" lang="en-US" sz="2400" spc="-1" strike="noStrike">
                <a:solidFill>
                  <a:srgbClr val="000000"/>
                </a:solidFill>
                <a:latin typeface="Calibri"/>
              </a:rPr>
              <a:t> </a:t>
            </a:r>
            <a:r>
              <a:rPr b="1" lang="en-US" sz="2400" spc="-1" strike="noStrike">
                <a:solidFill>
                  <a:srgbClr val="000000"/>
                </a:solidFill>
                <a:latin typeface="Calibri"/>
              </a:rPr>
              <a:t>E</a:t>
            </a:r>
            <a:r>
              <a:rPr b="1" lang="en-US" sz="2400" spc="-1" strike="noStrike">
                <a:solidFill>
                  <a:srgbClr val="000000"/>
                </a:solidFill>
                <a:latin typeface="Calibri"/>
              </a:rPr>
              <a:t>n</a:t>
            </a:r>
            <a:r>
              <a:rPr b="1" lang="en-US" sz="2400" spc="-1" strike="noStrike">
                <a:solidFill>
                  <a:srgbClr val="000000"/>
                </a:solidFill>
                <a:latin typeface="Calibri"/>
              </a:rPr>
              <a:t>g</a:t>
            </a:r>
            <a:r>
              <a:rPr b="1" lang="en-US" sz="2400" spc="-1" strike="noStrike">
                <a:solidFill>
                  <a:srgbClr val="000000"/>
                </a:solidFill>
                <a:latin typeface="Calibri"/>
              </a:rPr>
              <a:t>i</a:t>
            </a:r>
            <a:r>
              <a:rPr b="1" lang="en-US" sz="2400" spc="-1" strike="noStrike">
                <a:solidFill>
                  <a:srgbClr val="000000"/>
                </a:solidFill>
                <a:latin typeface="Calibri"/>
              </a:rPr>
              <a:t>n</a:t>
            </a:r>
            <a:r>
              <a:rPr b="1" lang="en-US" sz="2400" spc="-1" strike="noStrike">
                <a:solidFill>
                  <a:srgbClr val="000000"/>
                </a:solidFill>
                <a:latin typeface="Calibri"/>
              </a:rPr>
              <a:t>e</a:t>
            </a:r>
            <a:r>
              <a:rPr b="1" lang="en-US" sz="2400" spc="-1" strike="noStrike">
                <a:solidFill>
                  <a:srgbClr val="000000"/>
                </a:solidFill>
                <a:latin typeface="Calibri"/>
              </a:rPr>
              <a:t>e</a:t>
            </a:r>
            <a:r>
              <a:rPr b="1" lang="en-US" sz="2400" spc="-1" strike="noStrike">
                <a:solidFill>
                  <a:srgbClr val="000000"/>
                </a:solidFill>
                <a:latin typeface="Calibri"/>
              </a:rPr>
              <a:t>r</a:t>
            </a:r>
            <a:r>
              <a:rPr b="1" lang="en-US" sz="2400" spc="-1" strike="noStrike">
                <a:solidFill>
                  <a:srgbClr val="000000"/>
                </a:solidFill>
                <a:latin typeface="Calibri"/>
              </a:rPr>
              <a:t>i</a:t>
            </a:r>
            <a:r>
              <a:rPr b="1" lang="en-US" sz="2400" spc="-1" strike="noStrike">
                <a:solidFill>
                  <a:srgbClr val="000000"/>
                </a:solidFill>
                <a:latin typeface="Calibri"/>
              </a:rPr>
              <a:t>n</a:t>
            </a:r>
            <a:r>
              <a:rPr b="1" lang="en-US" sz="2400" spc="-1" strike="noStrike">
                <a:solidFill>
                  <a:srgbClr val="000000"/>
                </a:solidFill>
                <a:latin typeface="Calibri"/>
              </a:rPr>
              <a:t>g</a:t>
            </a:r>
            <a:r>
              <a:rPr b="1" lang="en-US" sz="2400" spc="-1" strike="noStrike">
                <a:solidFill>
                  <a:srgbClr val="000000"/>
                </a:solidFill>
                <a:latin typeface="Calibri"/>
              </a:rPr>
              <a:t> </a:t>
            </a:r>
            <a:r>
              <a:rPr b="1" lang="en-US" sz="2400" spc="-1" strike="noStrike">
                <a:solidFill>
                  <a:srgbClr val="000000"/>
                </a:solidFill>
                <a:latin typeface="Calibri"/>
              </a:rPr>
              <a:t>(</a:t>
            </a:r>
            <a:r>
              <a:rPr b="1" lang="en-US" sz="2400" spc="-1" strike="noStrike">
                <a:solidFill>
                  <a:srgbClr val="000000"/>
                </a:solidFill>
                <a:latin typeface="Calibri"/>
              </a:rPr>
              <a:t>t</a:t>
            </a:r>
            <a:r>
              <a:rPr b="1" lang="en-US" sz="2400" spc="-1" strike="noStrike">
                <a:solidFill>
                  <a:srgbClr val="000000"/>
                </a:solidFill>
                <a:latin typeface="Calibri"/>
              </a:rPr>
              <a:t>h</a:t>
            </a:r>
            <a:r>
              <a:rPr b="1" lang="en-US" sz="2400" spc="-1" strike="noStrike">
                <a:solidFill>
                  <a:srgbClr val="000000"/>
                </a:solidFill>
                <a:latin typeface="Calibri"/>
              </a:rPr>
              <a:t>e</a:t>
            </a:r>
            <a:r>
              <a:rPr b="1" lang="en-US" sz="2400" spc="-1" strike="noStrike">
                <a:solidFill>
                  <a:srgbClr val="000000"/>
                </a:solidFill>
                <a:latin typeface="Calibri"/>
              </a:rPr>
              <a:t> </a:t>
            </a:r>
            <a:r>
              <a:rPr b="1" lang="en-US" sz="2400" spc="-1" strike="noStrike">
                <a:solidFill>
                  <a:srgbClr val="ed7d31"/>
                </a:solidFill>
                <a:latin typeface="Calibri"/>
              </a:rPr>
              <a:t>W</a:t>
            </a:r>
            <a:r>
              <a:rPr b="1" lang="en-US" sz="2400" spc="-1" strike="noStrike">
                <a:solidFill>
                  <a:srgbClr val="ed7d31"/>
                </a:solidFill>
                <a:latin typeface="Calibri"/>
              </a:rPr>
              <a:t>h</a:t>
            </a:r>
            <a:r>
              <a:rPr b="1" lang="en-US" sz="2400" spc="-1" strike="noStrike">
                <a:solidFill>
                  <a:srgbClr val="ed7d31"/>
                </a:solidFill>
                <a:latin typeface="Calibri"/>
              </a:rPr>
              <a:t>y</a:t>
            </a:r>
            <a:r>
              <a:rPr b="1" lang="en-US" sz="2400" spc="-1" strike="noStrike">
                <a:solidFill>
                  <a:srgbClr val="ed7d31"/>
                </a:solidFill>
                <a:latin typeface="Calibri"/>
              </a:rPr>
              <a:t>’</a:t>
            </a:r>
            <a:r>
              <a:rPr b="1" lang="en-US" sz="2400" spc="-1" strike="noStrike">
                <a:solidFill>
                  <a:srgbClr val="000000"/>
                </a:solidFill>
                <a:latin typeface="Calibri"/>
              </a:rPr>
              <a:t>s</a:t>
            </a:r>
            <a:r>
              <a:rPr b="1" lang="en-US" sz="2400" spc="-1" strike="noStrike">
                <a:solidFill>
                  <a:srgbClr val="000000"/>
                </a:solidFill>
                <a:latin typeface="Calibri"/>
              </a:rPr>
              <a:t>)</a:t>
            </a:r>
            <a:endParaRPr b="0" lang="en-US" sz="2400" spc="-1" strike="noStrike">
              <a:solidFill>
                <a:srgbClr val="000000"/>
              </a:solidFill>
              <a:latin typeface="Calibri"/>
            </a:endParaRPr>
          </a:p>
        </p:txBody>
      </p:sp>
      <p:sp>
        <p:nvSpPr>
          <p:cNvPr id="272" name="TextShape 2"/>
          <p:cNvSpPr txBox="1"/>
          <p:nvPr/>
        </p:nvSpPr>
        <p:spPr>
          <a:xfrm>
            <a:off x="219600" y="1253160"/>
            <a:ext cx="6643440" cy="5367600"/>
          </a:xfrm>
          <a:prstGeom prst="rect">
            <a:avLst/>
          </a:prstGeom>
          <a:noFill/>
          <a:ln>
            <a:noFill/>
          </a:ln>
        </p:spPr>
        <p:txBody>
          <a:bodyPr/>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Industrial Strength Software</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000000"/>
                </a:solidFill>
                <a:latin typeface="Calibri"/>
              </a:rPr>
              <a:t>Software is Expensive</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Late and Unreliable</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000000"/>
                </a:solidFill>
                <a:latin typeface="Calibri"/>
              </a:rPr>
              <a:t>Can influence the life and death of a person</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Heterogeneity</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000000"/>
                </a:solidFill>
                <a:latin typeface="Calibri"/>
              </a:rPr>
              <a:t>Diversity</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Business and Social change</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000000"/>
                </a:solidFill>
                <a:latin typeface="Calibri"/>
              </a:rPr>
              <a:t>Security and Trust</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Scale</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000000"/>
                </a:solidFill>
                <a:latin typeface="Calibri"/>
              </a:rPr>
              <a:t>Quality and Productivity</a:t>
            </a:r>
            <a:endParaRPr b="0" lang="en-US" sz="2400" spc="-1" strike="noStrike">
              <a:solidFill>
                <a:srgbClr val="000000"/>
              </a:solidFill>
              <a:latin typeface="Calibri"/>
            </a:endParaRPr>
          </a:p>
          <a:p>
            <a:pPr lvl="1" marL="548640" indent="-456840">
              <a:lnSpc>
                <a:spcPct val="90000"/>
              </a:lnSpc>
              <a:spcBef>
                <a:spcPts val="601"/>
              </a:spcBef>
              <a:spcAft>
                <a:spcPts val="601"/>
              </a:spcAft>
              <a:buClr>
                <a:srgbClr val="4472c4"/>
              </a:buClr>
              <a:buFont typeface="Calibri Light"/>
              <a:buAutoNum type="arabicPeriod"/>
            </a:pPr>
            <a:r>
              <a:rPr b="1" lang="en-US" sz="2400" spc="-1" strike="noStrike">
                <a:solidFill>
                  <a:srgbClr val="c00000"/>
                </a:solidFill>
                <a:latin typeface="Calibri"/>
              </a:rPr>
              <a:t>Consistency and Repeatability</a:t>
            </a:r>
            <a:endParaRPr b="0" lang="en-US" sz="2400" spc="-1" strike="noStrike">
              <a:solidFill>
                <a:srgbClr val="000000"/>
              </a:solidFill>
              <a:latin typeface="Calibri"/>
            </a:endParaRPr>
          </a:p>
          <a:p>
            <a:pPr>
              <a:lnSpc>
                <a:spcPct val="150000"/>
              </a:lnSpc>
              <a:spcBef>
                <a:spcPts val="601"/>
              </a:spcBef>
              <a:spcAft>
                <a:spcPts val="601"/>
              </a:spcAft>
            </a:pPr>
            <a:endParaRPr b="0" lang="en-US" sz="2400" spc="-1" strike="noStrike">
              <a:solidFill>
                <a:srgbClr val="000000"/>
              </a:solidFill>
              <a:latin typeface="Calibri"/>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TextShape 1"/>
          <p:cNvSpPr txBox="1"/>
          <p:nvPr/>
        </p:nvSpPr>
        <p:spPr>
          <a:xfrm>
            <a:off x="0" y="122400"/>
            <a:ext cx="10515240" cy="1325160"/>
          </a:xfrm>
          <a:prstGeom prst="rect">
            <a:avLst/>
          </a:prstGeom>
          <a:noFill/>
          <a:ln>
            <a:noFill/>
          </a:ln>
        </p:spPr>
        <p:txBody>
          <a:bodyPr anchor="ctr">
            <a:normAutofit/>
          </a:bodyPr>
          <a:p>
            <a:pPr>
              <a:lnSpc>
                <a:spcPct val="90000"/>
              </a:lnSpc>
            </a:pPr>
            <a:r>
              <a:rPr b="1" lang="en-US" sz="2400" spc="-1" strike="noStrike">
                <a:solidFill>
                  <a:srgbClr val="000000"/>
                </a:solidFill>
                <a:latin typeface="Calibri Light"/>
              </a:rPr>
              <a:t> </a:t>
            </a:r>
            <a:r>
              <a:rPr b="1" lang="en-US" sz="2400" spc="-1" strike="noStrike">
                <a:solidFill>
                  <a:srgbClr val="000000"/>
                </a:solidFill>
                <a:latin typeface="Calibri Light"/>
              </a:rPr>
              <a:t>Examples</a:t>
            </a:r>
            <a:endParaRPr b="0" lang="en-US" sz="2400" spc="-1" strike="noStrike">
              <a:solidFill>
                <a:srgbClr val="000000"/>
              </a:solidFill>
              <a:latin typeface="Calibri"/>
            </a:endParaRPr>
          </a:p>
        </p:txBody>
      </p:sp>
      <p:sp>
        <p:nvSpPr>
          <p:cNvPr id="1084" name="CustomShape 2"/>
          <p:cNvSpPr/>
          <p:nvPr/>
        </p:nvSpPr>
        <p:spPr>
          <a:xfrm>
            <a:off x="243720" y="1889640"/>
            <a:ext cx="11719080" cy="30157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The system must generate a batch end report and a discrepancy report when a batch is aborted </a:t>
            </a:r>
            <a:endParaRPr b="0" lang="en-IN" sz="2400" spc="-1" strike="noStrike">
              <a:latin typeface="Arial"/>
            </a:endParaRPr>
          </a:p>
          <a:p>
            <a:pPr>
              <a:lnSpc>
                <a:spcPct val="100000"/>
              </a:lnSpc>
            </a:pPr>
            <a:r>
              <a:rPr b="1" lang="en-IN" sz="2400" spc="-1" strike="noStrike">
                <a:solidFill>
                  <a:srgbClr val="c00000"/>
                </a:solidFill>
                <a:latin typeface="Calibri"/>
              </a:rPr>
              <a:t>                                                 </a:t>
            </a:r>
            <a:r>
              <a:rPr b="1" lang="en-IN" sz="2400" spc="-1" strike="noStrike">
                <a:solidFill>
                  <a:srgbClr val="c00000"/>
                </a:solidFill>
                <a:latin typeface="Calibri"/>
              </a:rPr>
              <a:t>or</a:t>
            </a:r>
            <a:endParaRPr b="0" lang="en-IN" sz="2400" spc="-1" strike="noStrike">
              <a:latin typeface="Arial"/>
            </a:endParaRPr>
          </a:p>
          <a:p>
            <a:pPr>
              <a:lnSpc>
                <a:spcPct val="100000"/>
              </a:lnSpc>
            </a:pPr>
            <a:r>
              <a:rPr b="1" lang="en-IN" sz="2400" spc="-1" strike="noStrike">
                <a:solidFill>
                  <a:srgbClr val="000000"/>
                </a:solidFill>
                <a:latin typeface="Calibri"/>
              </a:rPr>
              <a:t>The system must generate a batch end report when a batch is completed or aborted</a:t>
            </a:r>
            <a:endParaRPr b="0" lang="en-IN" sz="2400" spc="-1" strike="noStrike">
              <a:latin typeface="Arial"/>
            </a:endParaRPr>
          </a:p>
          <a:p>
            <a:pPr>
              <a:lnSpc>
                <a:spcPct val="100000"/>
              </a:lnSpc>
            </a:pPr>
            <a:r>
              <a:rPr b="1" lang="en-IN" sz="2400" spc="-1" strike="noStrike">
                <a:solidFill>
                  <a:srgbClr val="000000"/>
                </a:solidFill>
                <a:latin typeface="Calibri"/>
              </a:rPr>
              <a:t>The system must generate a discrepancy report when a batch is aborted.</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70c0"/>
                </a:solidFill>
                <a:latin typeface="Calibri"/>
              </a:rPr>
              <a:t>(Traceable)</a:t>
            </a:r>
            <a:endParaRPr b="0" lang="en-IN" sz="2400" spc="-1" strike="noStrike">
              <a:latin typeface="Arial"/>
            </a:endParaRPr>
          </a:p>
        </p:txBody>
      </p:sp>
      <p:sp>
        <p:nvSpPr>
          <p:cNvPr id="1085" name="CustomShape 3"/>
          <p:cNvSpPr/>
          <p:nvPr/>
        </p:nvSpPr>
        <p:spPr>
          <a:xfrm>
            <a:off x="1853280" y="4100760"/>
            <a:ext cx="11338200" cy="228420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ff0000"/>
                </a:solidFill>
                <a:latin typeface="Calibri"/>
              </a:rPr>
              <a:t>The system must be user friendly</a:t>
            </a:r>
            <a:endParaRPr b="0" lang="en-IN" sz="2400" spc="-1" strike="noStrike">
              <a:latin typeface="Arial"/>
            </a:endParaRPr>
          </a:p>
          <a:p>
            <a:pPr>
              <a:lnSpc>
                <a:spcPct val="100000"/>
              </a:lnSpc>
            </a:pPr>
            <a:r>
              <a:rPr b="1" lang="en-IN" sz="2400" spc="-1" strike="noStrike">
                <a:solidFill>
                  <a:srgbClr val="ff0000"/>
                </a:solidFill>
                <a:latin typeface="Calibri"/>
              </a:rPr>
              <a:t>                          </a:t>
            </a:r>
            <a:r>
              <a:rPr b="1" lang="en-IN" sz="2400" spc="-1" strike="noStrike">
                <a:solidFill>
                  <a:srgbClr val="ff0000"/>
                </a:solidFill>
                <a:latin typeface="Calibri"/>
              </a:rPr>
              <a:t>or</a:t>
            </a:r>
            <a:endParaRPr b="0" lang="en-IN" sz="2400" spc="-1" strike="noStrike">
              <a:latin typeface="Arial"/>
            </a:endParaRPr>
          </a:p>
          <a:p>
            <a:pPr>
              <a:lnSpc>
                <a:spcPct val="100000"/>
              </a:lnSpc>
            </a:pPr>
            <a:r>
              <a:rPr b="1" lang="en-IN" sz="2400" spc="-1" strike="noStrike">
                <a:solidFill>
                  <a:srgbClr val="000000"/>
                </a:solidFill>
                <a:latin typeface="Calibri"/>
              </a:rPr>
              <a:t>The user interface shall be menu driven. It shall provide dialog boxes, help screens, radio buttons, dropdown list boxes, and spin buttons for user inputs</a:t>
            </a:r>
            <a:endParaRPr b="0" lang="en-IN" sz="2400" spc="-1" strike="noStrike">
              <a:latin typeface="Arial"/>
            </a:endParaRPr>
          </a:p>
          <a:p>
            <a:pPr>
              <a:lnSpc>
                <a:spcPct val="100000"/>
              </a:lnSpc>
            </a:pPr>
            <a:r>
              <a:rPr b="1" lang="en-IN" sz="2400" spc="-1" strike="noStrike">
                <a:solidFill>
                  <a:srgbClr val="0070c0"/>
                </a:solidFill>
                <a:latin typeface="Calibri"/>
              </a:rPr>
              <a:t>                 </a:t>
            </a:r>
            <a:r>
              <a:rPr b="1" lang="en-IN" sz="2400" spc="-1" strike="noStrike">
                <a:solidFill>
                  <a:srgbClr val="0070c0"/>
                </a:solidFill>
                <a:latin typeface="Calibri"/>
              </a:rPr>
              <a:t>(Verifiable)</a:t>
            </a:r>
            <a:endParaRPr b="0" lang="en-IN" sz="2400" spc="-1" strike="noStrike">
              <a:latin typeface="Arial"/>
            </a:endParaRPr>
          </a:p>
        </p:txBody>
      </p:sp>
    </p:spTree>
  </p:cSld>
  <p:timing>
    <p:tnLst>
      <p:par>
        <p:cTn id="1742" dur="indefinite" restart="never" nodeType="tmRoot">
          <p:childTnLst>
            <p:seq>
              <p:cTn id="1743" dur="indefinite" nodeType="mainSeq">
                <p:childTnLst>
                  <p:par>
                    <p:cTn id="1744" fill="hold">
                      <p:stCondLst>
                        <p:cond delay="indefinite"/>
                      </p:stCondLst>
                      <p:childTnLst>
                        <p:par>
                          <p:cTn id="1745" fill="hold">
                            <p:stCondLst>
                              <p:cond delay="0"/>
                            </p:stCondLst>
                            <p:childTnLst>
                              <p:par>
                                <p:cTn id="1746" nodeType="clickEffect" fill="hold" presetClass="entr" presetID="1">
                                  <p:stCondLst>
                                    <p:cond delay="0"/>
                                  </p:stCondLst>
                                  <p:childTnLst>
                                    <p:set>
                                      <p:cBhvr>
                                        <p:cTn id="1747" dur="1" fill="hold">
                                          <p:stCondLst>
                                            <p:cond delay="0"/>
                                          </p:stCondLst>
                                        </p:cTn>
                                        <p:tgtEl>
                                          <p:spTgt spid="1084">
                                            <p:txEl>
                                              <p:pRg st="0" end="0"/>
                                            </p:txEl>
                                          </p:spTgt>
                                        </p:tgtEl>
                                        <p:attrNameLst>
                                          <p:attrName>style.visibility</p:attrName>
                                        </p:attrNameLst>
                                      </p:cBhvr>
                                      <p:to>
                                        <p:strVal val="visible"/>
                                      </p:to>
                                    </p:set>
                                  </p:childTnLst>
                                </p:cTn>
                              </p:par>
                            </p:childTnLst>
                          </p:cTn>
                        </p:par>
                      </p:childTnLst>
                    </p:cTn>
                  </p:par>
                  <p:par>
                    <p:cTn id="1748" fill="hold">
                      <p:stCondLst>
                        <p:cond delay="indefinite"/>
                      </p:stCondLst>
                      <p:childTnLst>
                        <p:par>
                          <p:cTn id="1749" fill="hold">
                            <p:stCondLst>
                              <p:cond delay="0"/>
                            </p:stCondLst>
                            <p:childTnLst>
                              <p:par>
                                <p:cTn id="1750" nodeType="clickEffect" fill="hold" presetClass="entr" presetID="1">
                                  <p:stCondLst>
                                    <p:cond delay="0"/>
                                  </p:stCondLst>
                                  <p:childTnLst>
                                    <p:set>
                                      <p:cBhvr>
                                        <p:cTn id="1751" dur="1" fill="hold">
                                          <p:stCondLst>
                                            <p:cond delay="0"/>
                                          </p:stCondLst>
                                        </p:cTn>
                                        <p:tgtEl>
                                          <p:spTgt spid="1084">
                                            <p:txEl>
                                              <p:pRg st="1" end="1"/>
                                            </p:txEl>
                                          </p:spTgt>
                                        </p:tgtEl>
                                        <p:attrNameLst>
                                          <p:attrName>style.visibility</p:attrName>
                                        </p:attrNameLst>
                                      </p:cBhvr>
                                      <p:to>
                                        <p:strVal val="visible"/>
                                      </p:to>
                                    </p:set>
                                  </p:childTnLst>
                                </p:cTn>
                              </p:par>
                              <p:par>
                                <p:cTn id="1752" nodeType="withEffect" fill="hold" presetClass="entr" presetID="1">
                                  <p:stCondLst>
                                    <p:cond delay="0"/>
                                  </p:stCondLst>
                                  <p:childTnLst>
                                    <p:set>
                                      <p:cBhvr>
                                        <p:cTn id="1753" dur="1" fill="hold">
                                          <p:stCondLst>
                                            <p:cond delay="0"/>
                                          </p:stCondLst>
                                        </p:cTn>
                                        <p:tgtEl>
                                          <p:spTgt spid="1084">
                                            <p:txEl>
                                              <p:pRg st="2" end="2"/>
                                            </p:txEl>
                                          </p:spTgt>
                                        </p:tgtEl>
                                        <p:attrNameLst>
                                          <p:attrName>style.visibility</p:attrName>
                                        </p:attrNameLst>
                                      </p:cBhvr>
                                      <p:to>
                                        <p:strVal val="visible"/>
                                      </p:to>
                                    </p:set>
                                  </p:childTnLst>
                                </p:cTn>
                              </p:par>
                              <p:par>
                                <p:cTn id="1754" nodeType="withEffect" fill="hold" presetClass="entr" presetID="1">
                                  <p:stCondLst>
                                    <p:cond delay="0"/>
                                  </p:stCondLst>
                                  <p:childTnLst>
                                    <p:set>
                                      <p:cBhvr>
                                        <p:cTn id="1755" dur="1" fill="hold">
                                          <p:stCondLst>
                                            <p:cond delay="0"/>
                                          </p:stCondLst>
                                        </p:cTn>
                                        <p:tgtEl>
                                          <p:spTgt spid="1084">
                                            <p:txEl>
                                              <p:pRg st="3" end="3"/>
                                            </p:txEl>
                                          </p:spTgt>
                                        </p:tgtEl>
                                        <p:attrNameLst>
                                          <p:attrName>style.visibility</p:attrName>
                                        </p:attrNameLst>
                                      </p:cBhvr>
                                      <p:to>
                                        <p:strVal val="visible"/>
                                      </p:to>
                                    </p:set>
                                  </p:childTnLst>
                                </p:cTn>
                              </p:par>
                              <p:par>
                                <p:cTn id="1756" nodeType="withEffect" fill="hold" presetClass="entr" presetID="1">
                                  <p:stCondLst>
                                    <p:cond delay="0"/>
                                  </p:stCondLst>
                                  <p:childTnLst>
                                    <p:set>
                                      <p:cBhvr>
                                        <p:cTn id="1757" dur="1" fill="hold">
                                          <p:stCondLst>
                                            <p:cond delay="0"/>
                                          </p:stCondLst>
                                        </p:cTn>
                                        <p:tgtEl>
                                          <p:spTgt spid="1084">
                                            <p:txEl>
                                              <p:pRg st="4" end="4"/>
                                            </p:txEl>
                                          </p:spTgt>
                                        </p:tgtEl>
                                        <p:attrNameLst>
                                          <p:attrName>style.visibility</p:attrName>
                                        </p:attrNameLst>
                                      </p:cBhvr>
                                      <p:to>
                                        <p:strVal val="visible"/>
                                      </p:to>
                                    </p:set>
                                  </p:childTnLst>
                                </p:cTn>
                              </p:par>
                            </p:childTnLst>
                          </p:cTn>
                        </p:par>
                      </p:childTnLst>
                    </p:cTn>
                  </p:par>
                  <p:par>
                    <p:cTn id="1758" fill="hold">
                      <p:stCondLst>
                        <p:cond delay="indefinite"/>
                      </p:stCondLst>
                      <p:childTnLst>
                        <p:par>
                          <p:cTn id="1759" fill="hold">
                            <p:stCondLst>
                              <p:cond delay="0"/>
                            </p:stCondLst>
                            <p:childTnLst>
                              <p:par>
                                <p:cTn id="1760" nodeType="clickEffect" fill="hold" presetClass="exit" presetID="1">
                                  <p:stCondLst>
                                    <p:cond delay="0"/>
                                  </p:stCondLst>
                                  <p:childTnLst>
                                    <p:set>
                                      <p:cBhvr>
                                        <p:cTn id="1761" dur="1" fill="hold">
                                          <p:stCondLst>
                                            <p:cond delay="0"/>
                                          </p:stCondLst>
                                        </p:cTn>
                                        <p:tgtEl>
                                          <p:spTgt spid="1084">
                                            <p:txEl>
                                              <p:pRg st="0" end="0"/>
                                            </p:txEl>
                                          </p:spTgt>
                                        </p:tgtEl>
                                        <p:attrNameLst>
                                          <p:attrName>style.visibility</p:attrName>
                                        </p:attrNameLst>
                                      </p:cBhvr>
                                      <p:to>
                                        <p:strVal val="hidden"/>
                                      </p:to>
                                    </p:set>
                                  </p:childTnLst>
                                </p:cTn>
                              </p:par>
                              <p:par>
                                <p:cTn id="1762" nodeType="withEffect" fill="hold" presetClass="exit" presetID="1">
                                  <p:stCondLst>
                                    <p:cond delay="0"/>
                                  </p:stCondLst>
                                  <p:childTnLst>
                                    <p:set>
                                      <p:cBhvr>
                                        <p:cTn id="1763" dur="1" fill="hold">
                                          <p:stCondLst>
                                            <p:cond delay="0"/>
                                          </p:stCondLst>
                                        </p:cTn>
                                        <p:tgtEl>
                                          <p:spTgt spid="1084">
                                            <p:txEl>
                                              <p:pRg st="1" end="1"/>
                                            </p:txEl>
                                          </p:spTgt>
                                        </p:tgtEl>
                                        <p:attrNameLst>
                                          <p:attrName>style.visibility</p:attrName>
                                        </p:attrNameLst>
                                      </p:cBhvr>
                                      <p:to>
                                        <p:strVal val="hidden"/>
                                      </p:to>
                                    </p:set>
                                  </p:childTnLst>
                                </p:cTn>
                              </p:par>
                              <p:par>
                                <p:cTn id="1764" nodeType="withEffect" fill="hold" presetClass="exit" presetID="1">
                                  <p:stCondLst>
                                    <p:cond delay="0"/>
                                  </p:stCondLst>
                                  <p:childTnLst>
                                    <p:set>
                                      <p:cBhvr>
                                        <p:cTn id="1765" dur="1" fill="hold">
                                          <p:stCondLst>
                                            <p:cond delay="0"/>
                                          </p:stCondLst>
                                        </p:cTn>
                                        <p:tgtEl>
                                          <p:spTgt spid="1084">
                                            <p:txEl>
                                              <p:pRg st="2" end="2"/>
                                            </p:txEl>
                                          </p:spTgt>
                                        </p:tgtEl>
                                        <p:attrNameLst>
                                          <p:attrName>style.visibility</p:attrName>
                                        </p:attrNameLst>
                                      </p:cBhvr>
                                      <p:to>
                                        <p:strVal val="hidden"/>
                                      </p:to>
                                    </p:set>
                                  </p:childTnLst>
                                </p:cTn>
                              </p:par>
                              <p:par>
                                <p:cTn id="1766" nodeType="withEffect" fill="hold" presetClass="exit" presetID="1">
                                  <p:stCondLst>
                                    <p:cond delay="0"/>
                                  </p:stCondLst>
                                  <p:childTnLst>
                                    <p:set>
                                      <p:cBhvr>
                                        <p:cTn id="1767" dur="1" fill="hold">
                                          <p:stCondLst>
                                            <p:cond delay="0"/>
                                          </p:stCondLst>
                                        </p:cTn>
                                        <p:tgtEl>
                                          <p:spTgt spid="1084">
                                            <p:txEl>
                                              <p:pRg st="3" end="3"/>
                                            </p:txEl>
                                          </p:spTgt>
                                        </p:tgtEl>
                                        <p:attrNameLst>
                                          <p:attrName>style.visibility</p:attrName>
                                        </p:attrNameLst>
                                      </p:cBhvr>
                                      <p:to>
                                        <p:strVal val="hidden"/>
                                      </p:to>
                                    </p:set>
                                  </p:childTnLst>
                                </p:cTn>
                              </p:par>
                              <p:par>
                                <p:cTn id="1768" nodeType="withEffect" fill="hold" presetClass="exit" presetID="1">
                                  <p:stCondLst>
                                    <p:cond delay="0"/>
                                  </p:stCondLst>
                                  <p:childTnLst>
                                    <p:set>
                                      <p:cBhvr>
                                        <p:cTn id="1769" dur="1" fill="hold">
                                          <p:stCondLst>
                                            <p:cond delay="0"/>
                                          </p:stCondLst>
                                        </p:cTn>
                                        <p:tgtEl>
                                          <p:spTgt spid="1084">
                                            <p:txEl>
                                              <p:pRg st="4" end="4"/>
                                            </p:txEl>
                                          </p:spTgt>
                                        </p:tgtEl>
                                        <p:attrNameLst>
                                          <p:attrName>style.visibility</p:attrName>
                                        </p:attrNameLst>
                                      </p:cBhvr>
                                      <p:to>
                                        <p:strVal val="hidden"/>
                                      </p:to>
                                    </p:set>
                                  </p:childTnLst>
                                </p:cTn>
                              </p:par>
                              <p:par>
                                <p:cTn id="1770" nodeType="withEffect" fill="hold" presetClass="entr" presetID="1">
                                  <p:stCondLst>
                                    <p:cond delay="0"/>
                                  </p:stCondLst>
                                  <p:childTnLst>
                                    <p:set>
                                      <p:cBhvr>
                                        <p:cTn id="1771"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1772" fill="hold">
                      <p:stCondLst>
                        <p:cond delay="indefinite"/>
                      </p:stCondLst>
                      <p:childTnLst>
                        <p:par>
                          <p:cTn id="1773" fill="hold">
                            <p:stCondLst>
                              <p:cond delay="0"/>
                            </p:stCondLst>
                            <p:childTnLst>
                              <p:par>
                                <p:cTn id="1774" nodeType="clickEffect" fill="hold" presetClass="entr" presetID="1">
                                  <p:stCondLst>
                                    <p:cond delay="0"/>
                                  </p:stCondLst>
                                  <p:childTnLst>
                                    <p:set>
                                      <p:cBhvr>
                                        <p:cTn id="1775" dur="1" fill="hold">
                                          <p:stCondLst>
                                            <p:cond delay="0"/>
                                          </p:stCondLst>
                                        </p:cTn>
                                        <p:tgtEl>
                                          <p:spTgt spid="1085">
                                            <p:txEl>
                                              <p:pRg st="1" end="1"/>
                                            </p:txEl>
                                          </p:spTgt>
                                        </p:tgtEl>
                                        <p:attrNameLst>
                                          <p:attrName>style.visibility</p:attrName>
                                        </p:attrNameLst>
                                      </p:cBhvr>
                                      <p:to>
                                        <p:strVal val="visible"/>
                                      </p:to>
                                    </p:set>
                                  </p:childTnLst>
                                </p:cTn>
                              </p:par>
                              <p:par>
                                <p:cTn id="1776" nodeType="withEffect" fill="hold" presetClass="entr" presetID="1">
                                  <p:stCondLst>
                                    <p:cond delay="0"/>
                                  </p:stCondLst>
                                  <p:childTnLst>
                                    <p:set>
                                      <p:cBhvr>
                                        <p:cTn id="1777" dur="1" fill="hold">
                                          <p:stCondLst>
                                            <p:cond delay="0"/>
                                          </p:stCondLst>
                                        </p:cTn>
                                        <p:tgtEl>
                                          <p:spTgt spid="1085">
                                            <p:txEl>
                                              <p:pRg st="2" end="2"/>
                                            </p:txEl>
                                          </p:spTgt>
                                        </p:tgtEl>
                                        <p:attrNameLst>
                                          <p:attrName>style.visibility</p:attrName>
                                        </p:attrNameLst>
                                      </p:cBhvr>
                                      <p:to>
                                        <p:strVal val="visible"/>
                                      </p:to>
                                    </p:set>
                                  </p:childTnLst>
                                </p:cTn>
                              </p:par>
                              <p:par>
                                <p:cTn id="1778" nodeType="withEffect" fill="hold" presetClass="entr" presetID="1">
                                  <p:stCondLst>
                                    <p:cond delay="0"/>
                                  </p:stCondLst>
                                  <p:childTnLst>
                                    <p:set>
                                      <p:cBhvr>
                                        <p:cTn id="1779"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Properties of a set of  Requirement</a:t>
            </a:r>
            <a:endParaRPr b="0" lang="en-US" sz="2400" spc="-1" strike="noStrike">
              <a:solidFill>
                <a:srgbClr val="000000"/>
              </a:solidFill>
              <a:latin typeface="Calibri"/>
            </a:endParaRPr>
          </a:p>
        </p:txBody>
      </p:sp>
      <p:sp>
        <p:nvSpPr>
          <p:cNvPr id="1087" name="CustomShape 2"/>
          <p:cNvSpPr/>
          <p:nvPr/>
        </p:nvSpPr>
        <p:spPr>
          <a:xfrm>
            <a:off x="977400" y="6442920"/>
            <a:ext cx="4465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Calibri"/>
              </a:rPr>
              <a:t>V3.0 © 2011, IEEE All rights reserved</a:t>
            </a:r>
            <a:endParaRPr b="0" lang="en-IN" sz="1800" spc="-1" strike="noStrike">
              <a:latin typeface="Arial"/>
            </a:endParaRPr>
          </a:p>
        </p:txBody>
      </p:sp>
      <p:pic>
        <p:nvPicPr>
          <p:cNvPr id="1088" name="Picture 3" descr=""/>
          <p:cNvPicPr/>
          <p:nvPr/>
        </p:nvPicPr>
        <p:blipFill>
          <a:blip r:embed="rId1"/>
          <a:stretch/>
        </p:blipFill>
        <p:spPr>
          <a:xfrm>
            <a:off x="0" y="6080040"/>
            <a:ext cx="1315080" cy="731880"/>
          </a:xfrm>
          <a:prstGeom prst="rect">
            <a:avLst/>
          </a:prstGeom>
          <a:ln>
            <a:noFill/>
          </a:ln>
        </p:spPr>
      </p:pic>
      <p:grpSp>
        <p:nvGrpSpPr>
          <p:cNvPr id="1089" name="Group 3"/>
          <p:cNvGrpSpPr/>
          <p:nvPr/>
        </p:nvGrpSpPr>
        <p:grpSpPr>
          <a:xfrm>
            <a:off x="3198240" y="1540080"/>
            <a:ext cx="4595040" cy="4428360"/>
            <a:chOff x="3198240" y="1540080"/>
            <a:chExt cx="4595040" cy="4428360"/>
          </a:xfrm>
        </p:grpSpPr>
        <p:sp>
          <p:nvSpPr>
            <p:cNvPr id="1090" name="CustomShape 4"/>
            <p:cNvSpPr/>
            <p:nvPr/>
          </p:nvSpPr>
          <p:spPr>
            <a:xfrm>
              <a:off x="3659040" y="2088720"/>
              <a:ext cx="3673440" cy="3673440"/>
            </a:xfrm>
            <a:prstGeom prst="blockArc">
              <a:avLst>
                <a:gd name="adj1" fmla="val 11880000"/>
                <a:gd name="adj2" fmla="val 16200000"/>
                <a:gd name="adj3" fmla="val 463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a:gradFill>
            <a:ln>
              <a:noFill/>
            </a:ln>
            <a:scene3d>
              <a:camera prst="orthographicFront"/>
              <a:lightRig dir="t" rig="flat"/>
            </a:scene3d>
            <a:sp3d z="-80000" prstMaterial="plastic">
              <a:bevelT w="50800" h="50800"/>
              <a:bevelB prst="angle" w="25400" h="25400"/>
            </a:sp3d>
          </p:spPr>
          <p:style>
            <a:lnRef idx="0"/>
            <a:fillRef idx="0"/>
            <a:effectRef idx="2"/>
            <a:fontRef idx="minor"/>
          </p:style>
        </p:sp>
        <p:sp>
          <p:nvSpPr>
            <p:cNvPr id="1091" name="CustomShape 5"/>
            <p:cNvSpPr/>
            <p:nvPr/>
          </p:nvSpPr>
          <p:spPr>
            <a:xfrm>
              <a:off x="3659040" y="2088720"/>
              <a:ext cx="3673440" cy="3673440"/>
            </a:xfrm>
            <a:prstGeom prst="blockArc">
              <a:avLst>
                <a:gd name="adj1" fmla="val 7560000"/>
                <a:gd name="adj2" fmla="val 11880000"/>
                <a:gd name="adj3" fmla="val 463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a:gradFill>
            <a:ln>
              <a:noFill/>
            </a:ln>
            <a:scene3d>
              <a:camera prst="orthographicFront"/>
              <a:lightRig dir="t" rig="flat"/>
            </a:scene3d>
            <a:sp3d z="-80000" prstMaterial="plastic">
              <a:bevelT w="50800" h="50800"/>
              <a:bevelB prst="angle" w="25400" h="25400"/>
            </a:sp3d>
          </p:spPr>
          <p:style>
            <a:lnRef idx="0"/>
            <a:fillRef idx="0"/>
            <a:effectRef idx="2"/>
            <a:fontRef idx="minor"/>
          </p:style>
        </p:sp>
        <p:sp>
          <p:nvSpPr>
            <p:cNvPr id="1092" name="CustomShape 6"/>
            <p:cNvSpPr/>
            <p:nvPr/>
          </p:nvSpPr>
          <p:spPr>
            <a:xfrm>
              <a:off x="3659040" y="2088720"/>
              <a:ext cx="3673440" cy="3673440"/>
            </a:xfrm>
            <a:prstGeom prst="blockArc">
              <a:avLst>
                <a:gd name="adj1" fmla="val 3240000"/>
                <a:gd name="adj2" fmla="val 7560000"/>
                <a:gd name="adj3" fmla="val 463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a:gradFill>
            <a:ln>
              <a:noFill/>
            </a:ln>
            <a:scene3d>
              <a:camera prst="orthographicFront"/>
              <a:lightRig dir="t" rig="flat"/>
            </a:scene3d>
            <a:sp3d z="-80000" prstMaterial="plastic">
              <a:bevelT w="50800" h="50800"/>
              <a:bevelB prst="angle" w="25400" h="25400"/>
            </a:sp3d>
          </p:spPr>
          <p:style>
            <a:lnRef idx="0"/>
            <a:fillRef idx="0"/>
            <a:effectRef idx="2"/>
            <a:fontRef idx="minor"/>
          </p:style>
        </p:sp>
        <p:sp>
          <p:nvSpPr>
            <p:cNvPr id="1093" name="CustomShape 7"/>
            <p:cNvSpPr/>
            <p:nvPr/>
          </p:nvSpPr>
          <p:spPr>
            <a:xfrm>
              <a:off x="3659040" y="2088720"/>
              <a:ext cx="3673440" cy="3673440"/>
            </a:xfrm>
            <a:prstGeom prst="blockArc">
              <a:avLst>
                <a:gd name="adj1" fmla="val 20520000"/>
                <a:gd name="adj2" fmla="val 3240000"/>
                <a:gd name="adj3" fmla="val 463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a:gradFill>
            <a:ln>
              <a:noFill/>
            </a:ln>
            <a:scene3d>
              <a:camera prst="orthographicFront"/>
              <a:lightRig dir="t" rig="flat"/>
            </a:scene3d>
            <a:sp3d z="-80000" prstMaterial="plastic">
              <a:bevelT w="50800" h="50800"/>
              <a:bevelB prst="angle" w="25400" h="25400"/>
            </a:sp3d>
          </p:spPr>
          <p:style>
            <a:lnRef idx="0"/>
            <a:fillRef idx="0"/>
            <a:effectRef idx="2"/>
            <a:fontRef idx="minor"/>
          </p:style>
        </p:sp>
        <p:sp>
          <p:nvSpPr>
            <p:cNvPr id="1094" name="CustomShape 8"/>
            <p:cNvSpPr/>
            <p:nvPr/>
          </p:nvSpPr>
          <p:spPr>
            <a:xfrm>
              <a:off x="3659040" y="2088720"/>
              <a:ext cx="3673440" cy="3673440"/>
            </a:xfrm>
            <a:prstGeom prst="blockArc">
              <a:avLst>
                <a:gd name="adj1" fmla="val 16200000"/>
                <a:gd name="adj2" fmla="val 20520000"/>
                <a:gd name="adj3" fmla="val 463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a:gradFill>
            <a:ln>
              <a:noFill/>
            </a:ln>
            <a:scene3d>
              <a:camera prst="orthographicFront"/>
              <a:lightRig dir="t" rig="flat"/>
            </a:scene3d>
            <a:sp3d z="-80000" prstMaterial="plastic">
              <a:bevelT w="50800" h="50800"/>
              <a:bevelB prst="angle" w="25400" h="25400"/>
            </a:sp3d>
          </p:spPr>
          <p:style>
            <a:lnRef idx="0"/>
            <a:fillRef idx="0"/>
            <a:effectRef idx="2"/>
            <a:fontRef idx="minor"/>
          </p:style>
        </p:sp>
        <p:sp>
          <p:nvSpPr>
            <p:cNvPr id="1095" name="CustomShape 9"/>
            <p:cNvSpPr/>
            <p:nvPr/>
          </p:nvSpPr>
          <p:spPr>
            <a:xfrm>
              <a:off x="4651200" y="3081240"/>
              <a:ext cx="1688760" cy="1688760"/>
            </a:xfrm>
            <a:prstGeom prst="ellipse">
              <a:avLst/>
            </a:prstGeom>
            <a:solidFill>
              <a:schemeClr val="accent6">
                <a:lumMod val="75000"/>
              </a:schemeClr>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9080" rIns="19080" tIns="19080" bIns="19080" anchor="ctr"/>
            <a:p>
              <a:pPr algn="ctr">
                <a:lnSpc>
                  <a:spcPct val="90000"/>
                </a:lnSpc>
                <a:spcAft>
                  <a:spcPts val="524"/>
                </a:spcAft>
              </a:pPr>
              <a:r>
                <a:rPr b="1" lang="en-IN" sz="1500" spc="-1" strike="noStrike">
                  <a:solidFill>
                    <a:srgbClr val="ffffff"/>
                  </a:solidFill>
                  <a:latin typeface="Calibri"/>
                </a:rPr>
                <a:t>Sets of Requirements</a:t>
              </a:r>
              <a:endParaRPr b="0" lang="en-IN" sz="1500" spc="-1" strike="noStrike">
                <a:latin typeface="Arial"/>
              </a:endParaRPr>
            </a:p>
          </p:txBody>
        </p:sp>
        <p:sp>
          <p:nvSpPr>
            <p:cNvPr id="1096" name="CustomShape 10"/>
            <p:cNvSpPr/>
            <p:nvPr/>
          </p:nvSpPr>
          <p:spPr>
            <a:xfrm>
              <a:off x="4904640" y="1540080"/>
              <a:ext cx="1182240" cy="1182240"/>
            </a:xfrm>
            <a:prstGeom prst="ellipse">
              <a:avLst/>
            </a:prstGeom>
            <a:solidFill>
              <a:srgbClr val="0087e1"/>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6560" rIns="16560" tIns="16560" bIns="16560" anchor="ctr"/>
            <a:p>
              <a:pPr algn="ctr">
                <a:lnSpc>
                  <a:spcPct val="90000"/>
                </a:lnSpc>
                <a:spcAft>
                  <a:spcPts val="456"/>
                </a:spcAft>
              </a:pPr>
              <a:r>
                <a:rPr b="1" lang="en-IN" sz="1300" spc="-1" strike="noStrike">
                  <a:solidFill>
                    <a:srgbClr val="ffffff"/>
                  </a:solidFill>
                  <a:latin typeface="Calibri"/>
                </a:rPr>
                <a:t>Realistic</a:t>
              </a:r>
              <a:endParaRPr b="0" lang="en-IN" sz="1300" spc="-1" strike="noStrike">
                <a:latin typeface="Arial"/>
              </a:endParaRPr>
            </a:p>
          </p:txBody>
        </p:sp>
        <p:sp>
          <p:nvSpPr>
            <p:cNvPr id="1097" name="CustomShape 11"/>
            <p:cNvSpPr/>
            <p:nvPr/>
          </p:nvSpPr>
          <p:spPr>
            <a:xfrm>
              <a:off x="6611040" y="2779920"/>
              <a:ext cx="1182240" cy="1182240"/>
            </a:xfrm>
            <a:prstGeom prst="ellipse">
              <a:avLst/>
            </a:prstGeom>
            <a:solidFill>
              <a:srgbClr val="0087e1"/>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6560" rIns="16560" tIns="16560" bIns="16560" anchor="ctr"/>
            <a:p>
              <a:pPr algn="ctr">
                <a:lnSpc>
                  <a:spcPct val="90000"/>
                </a:lnSpc>
                <a:spcAft>
                  <a:spcPts val="456"/>
                </a:spcAft>
              </a:pPr>
              <a:r>
                <a:rPr b="1" lang="en-IN" sz="1300" spc="-1" strike="noStrike">
                  <a:solidFill>
                    <a:srgbClr val="ffffff"/>
                  </a:solidFill>
                  <a:latin typeface="Calibri"/>
                </a:rPr>
                <a:t>Complete</a:t>
              </a:r>
              <a:endParaRPr b="0" lang="en-IN" sz="1300" spc="-1" strike="noStrike">
                <a:latin typeface="Arial"/>
              </a:endParaRPr>
            </a:p>
          </p:txBody>
        </p:sp>
        <p:sp>
          <p:nvSpPr>
            <p:cNvPr id="1098" name="CustomShape 12"/>
            <p:cNvSpPr/>
            <p:nvPr/>
          </p:nvSpPr>
          <p:spPr>
            <a:xfrm>
              <a:off x="5959440" y="4786200"/>
              <a:ext cx="1182240" cy="1182240"/>
            </a:xfrm>
            <a:prstGeom prst="ellipse">
              <a:avLst/>
            </a:prstGeom>
            <a:solidFill>
              <a:srgbClr val="0087e1"/>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6560" rIns="16560" tIns="16560" bIns="16560" anchor="ctr"/>
            <a:p>
              <a:pPr algn="ctr">
                <a:lnSpc>
                  <a:spcPct val="90000"/>
                </a:lnSpc>
                <a:spcAft>
                  <a:spcPts val="456"/>
                </a:spcAft>
              </a:pPr>
              <a:r>
                <a:rPr b="1" lang="en-IN" sz="1300" spc="-1" strike="noStrike">
                  <a:solidFill>
                    <a:srgbClr val="ffffff"/>
                  </a:solidFill>
                  <a:latin typeface="Calibri"/>
                </a:rPr>
                <a:t>Correct</a:t>
              </a:r>
              <a:endParaRPr b="0" lang="en-IN" sz="1300" spc="-1" strike="noStrike">
                <a:latin typeface="Arial"/>
              </a:endParaRPr>
            </a:p>
          </p:txBody>
        </p:sp>
        <p:sp>
          <p:nvSpPr>
            <p:cNvPr id="1099" name="CustomShape 13"/>
            <p:cNvSpPr/>
            <p:nvPr/>
          </p:nvSpPr>
          <p:spPr>
            <a:xfrm>
              <a:off x="3850200" y="4786200"/>
              <a:ext cx="1182240" cy="1182240"/>
            </a:xfrm>
            <a:prstGeom prst="ellipse">
              <a:avLst/>
            </a:prstGeom>
            <a:solidFill>
              <a:srgbClr val="0087e1"/>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6560" rIns="16560" tIns="16560" bIns="16560" anchor="ctr"/>
            <a:p>
              <a:pPr algn="ctr">
                <a:lnSpc>
                  <a:spcPct val="90000"/>
                </a:lnSpc>
                <a:spcAft>
                  <a:spcPts val="456"/>
                </a:spcAft>
              </a:pPr>
              <a:r>
                <a:rPr b="1" lang="en-IN" sz="1300" spc="-1" strike="noStrike">
                  <a:solidFill>
                    <a:srgbClr val="ffffff"/>
                  </a:solidFill>
                  <a:latin typeface="Calibri"/>
                </a:rPr>
                <a:t>Modifiable</a:t>
              </a:r>
              <a:endParaRPr b="0" lang="en-IN" sz="1300" spc="-1" strike="noStrike">
                <a:latin typeface="Arial"/>
              </a:endParaRPr>
            </a:p>
          </p:txBody>
        </p:sp>
        <p:sp>
          <p:nvSpPr>
            <p:cNvPr id="1100" name="CustomShape 14"/>
            <p:cNvSpPr/>
            <p:nvPr/>
          </p:nvSpPr>
          <p:spPr>
            <a:xfrm>
              <a:off x="3198240" y="2779920"/>
              <a:ext cx="1182240" cy="1182240"/>
            </a:xfrm>
            <a:prstGeom prst="ellipse">
              <a:avLst/>
            </a:prstGeom>
            <a:solidFill>
              <a:srgbClr val="0087e1"/>
            </a:solidFill>
            <a:ln>
              <a:noFill/>
            </a:ln>
            <a:scene3d>
              <a:camera prst="orthographicFront"/>
              <a:lightRig dir="t" rig="flat"/>
            </a:scene3d>
            <a:sp3d prstMaterial="plastic">
              <a:bevelT w="120900" h="88900"/>
              <a:bevelB prst="angle" w="88900" h="31750"/>
            </a:sp3d>
          </p:spPr>
          <p:style>
            <a:lnRef idx="0"/>
            <a:fillRef idx="0"/>
            <a:effectRef idx="2"/>
            <a:fontRef idx="minor"/>
          </p:style>
          <p:txBody>
            <a:bodyPr lIns="16560" rIns="16560" tIns="16560" bIns="16560" anchor="ctr"/>
            <a:p>
              <a:pPr algn="ctr">
                <a:lnSpc>
                  <a:spcPct val="90000"/>
                </a:lnSpc>
                <a:spcAft>
                  <a:spcPts val="456"/>
                </a:spcAft>
              </a:pPr>
              <a:r>
                <a:rPr b="1" lang="en-IN" sz="1300" spc="-1" strike="noStrike">
                  <a:solidFill>
                    <a:srgbClr val="ffffff"/>
                  </a:solidFill>
                  <a:latin typeface="Calibri"/>
                </a:rPr>
                <a:t>Ranked for Importance or Stability</a:t>
              </a:r>
              <a:endParaRPr b="0" lang="en-IN" sz="1300" spc="-1" strike="noStrike">
                <a:latin typeface="Arial"/>
              </a:endParaRPr>
            </a:p>
          </p:txBody>
        </p:sp>
      </p:grpSp>
      <p:grpSp>
        <p:nvGrpSpPr>
          <p:cNvPr id="1101" name="Group 15"/>
          <p:cNvGrpSpPr/>
          <p:nvPr/>
        </p:nvGrpSpPr>
        <p:grpSpPr>
          <a:xfrm>
            <a:off x="0" y="0"/>
            <a:ext cx="36000" cy="36000"/>
            <a:chOff x="0" y="0"/>
            <a:chExt cx="36000" cy="36000"/>
          </a:xfrm>
        </p:grpSpPr>
      </p:grpSp>
      <p:sp>
        <p:nvSpPr>
          <p:cNvPr id="1102" name="CustomShape 16"/>
          <p:cNvSpPr/>
          <p:nvPr/>
        </p:nvSpPr>
        <p:spPr>
          <a:xfrm>
            <a:off x="6400800" y="740520"/>
            <a:ext cx="4500720" cy="1003320"/>
          </a:xfrm>
          <a:prstGeom prst="rect">
            <a:avLst/>
          </a:prstGeom>
          <a:noFill/>
          <a:ln>
            <a:noFill/>
          </a:ln>
        </p:spPr>
        <p:style>
          <a:lnRef idx="0"/>
          <a:fillRef idx="0"/>
          <a:effectRef idx="0"/>
          <a:fontRef idx="minor"/>
        </p:style>
        <p:txBody>
          <a:bodyPr lIns="90000" rIns="90000" tIns="45000" bIns="45000"/>
          <a:p>
            <a:pPr>
              <a:lnSpc>
                <a:spcPct val="100000"/>
              </a:lnSpc>
            </a:pPr>
            <a:r>
              <a:rPr b="0" lang="en-IN" sz="1500" spc="-1" strike="noStrike">
                <a:solidFill>
                  <a:srgbClr val="000000"/>
                </a:solidFill>
                <a:latin typeface="Calibri"/>
              </a:rPr>
              <a:t>The goals that are represented by the requirements should be attainable within the time, resource, and cost constraints placed upon the project.</a:t>
            </a:r>
            <a:endParaRPr b="0" lang="en-IN" sz="1500" spc="-1" strike="noStrike">
              <a:latin typeface="Arial"/>
            </a:endParaRPr>
          </a:p>
        </p:txBody>
      </p:sp>
      <p:sp>
        <p:nvSpPr>
          <p:cNvPr id="1103" name="CustomShape 17"/>
          <p:cNvSpPr/>
          <p:nvPr/>
        </p:nvSpPr>
        <p:spPr>
          <a:xfrm>
            <a:off x="8062560" y="3058200"/>
            <a:ext cx="4136040" cy="546840"/>
          </a:xfrm>
          <a:prstGeom prst="rect">
            <a:avLst/>
          </a:prstGeom>
          <a:noFill/>
          <a:ln>
            <a:noFill/>
          </a:ln>
        </p:spPr>
        <p:style>
          <a:lnRef idx="0"/>
          <a:fillRef idx="0"/>
          <a:effectRef idx="0"/>
          <a:fontRef idx="minor"/>
        </p:style>
        <p:txBody>
          <a:bodyPr lIns="90000" rIns="90000" tIns="45000" bIns="45000"/>
          <a:p>
            <a:pPr>
              <a:lnSpc>
                <a:spcPct val="100000"/>
              </a:lnSpc>
            </a:pPr>
            <a:r>
              <a:rPr b="0" lang="en-IN" sz="1500" spc="-1" strike="noStrike">
                <a:solidFill>
                  <a:srgbClr val="000000"/>
                </a:solidFill>
                <a:latin typeface="Calibri"/>
              </a:rPr>
              <a:t>All the services that are needed from the system should be included</a:t>
            </a:r>
            <a:endParaRPr b="0" lang="en-IN" sz="1500" spc="-1" strike="noStrike">
              <a:latin typeface="Arial"/>
            </a:endParaRPr>
          </a:p>
        </p:txBody>
      </p:sp>
      <p:sp>
        <p:nvSpPr>
          <p:cNvPr id="1104" name="CustomShape 18"/>
          <p:cNvSpPr/>
          <p:nvPr/>
        </p:nvSpPr>
        <p:spPr>
          <a:xfrm>
            <a:off x="5150880" y="6013080"/>
            <a:ext cx="3452040" cy="51588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Calibri"/>
              </a:rPr>
              <a:t>Every requirement should be one that the software will meet</a:t>
            </a:r>
            <a:endParaRPr b="0" lang="en-IN" sz="1400" spc="-1" strike="noStrike">
              <a:latin typeface="Arial"/>
            </a:endParaRPr>
          </a:p>
        </p:txBody>
      </p:sp>
      <p:sp>
        <p:nvSpPr>
          <p:cNvPr id="1105" name="CustomShape 19"/>
          <p:cNvSpPr/>
          <p:nvPr/>
        </p:nvSpPr>
        <p:spPr>
          <a:xfrm>
            <a:off x="199440" y="4697640"/>
            <a:ext cx="3435840" cy="88092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0" lang="en-IN" sz="1300" spc="-1" strike="noStrike">
                <a:solidFill>
                  <a:srgbClr val="000000"/>
                </a:solidFill>
                <a:latin typeface="Calibri"/>
              </a:rPr>
              <a:t>Changes to the requirements should be able to be made easily, completely, and consistently while retaining the structure and style.</a:t>
            </a:r>
            <a:endParaRPr b="0" lang="en-IN" sz="1300" spc="-1" strike="noStrike">
              <a:latin typeface="Arial"/>
            </a:endParaRPr>
          </a:p>
        </p:txBody>
      </p:sp>
      <p:sp>
        <p:nvSpPr>
          <p:cNvPr id="1106" name="CustomShape 20"/>
          <p:cNvSpPr/>
          <p:nvPr/>
        </p:nvSpPr>
        <p:spPr>
          <a:xfrm>
            <a:off x="21240" y="1217520"/>
            <a:ext cx="3149280" cy="260100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0" lang="en-IN" sz="1500" spc="-1" strike="noStrike">
                <a:solidFill>
                  <a:srgbClr val="000000"/>
                </a:solidFill>
                <a:latin typeface="Calibri"/>
              </a:rPr>
              <a:t>When there are many requirements but limited time or budget, choices must be made about what to include or exclude. Factors such as changes in customer needs, improved developer understanding of the products, and changes in organizational policy will affect the stability of requirements.</a:t>
            </a:r>
            <a:endParaRPr b="0" lang="en-IN" sz="1500" spc="-1" strike="noStrike">
              <a:latin typeface="Arial"/>
            </a:endParaRPr>
          </a:p>
        </p:txBody>
      </p:sp>
      <p:sp>
        <p:nvSpPr>
          <p:cNvPr id="1107" name="CustomShape 21"/>
          <p:cNvSpPr/>
          <p:nvPr/>
        </p:nvSpPr>
        <p:spPr>
          <a:xfrm>
            <a:off x="6400800" y="1803240"/>
            <a:ext cx="1091880" cy="19008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1108" name="CustomShape 22"/>
          <p:cNvSpPr/>
          <p:nvPr/>
        </p:nvSpPr>
        <p:spPr>
          <a:xfrm>
            <a:off x="7848720" y="3276720"/>
            <a:ext cx="209880" cy="15192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1109" name="CustomShape 23"/>
          <p:cNvSpPr/>
          <p:nvPr/>
        </p:nvSpPr>
        <p:spPr>
          <a:xfrm>
            <a:off x="7264440" y="5448240"/>
            <a:ext cx="228240" cy="19008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1110" name="CustomShape 24"/>
          <p:cNvSpPr/>
          <p:nvPr/>
        </p:nvSpPr>
        <p:spPr>
          <a:xfrm>
            <a:off x="3467160" y="5270400"/>
            <a:ext cx="296280" cy="17748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1111" name="CustomShape 25"/>
          <p:cNvSpPr/>
          <p:nvPr/>
        </p:nvSpPr>
        <p:spPr>
          <a:xfrm>
            <a:off x="3162240" y="3873600"/>
            <a:ext cx="304560" cy="16488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1780" dur="indefinite" restart="never" nodeType="tmRoot">
          <p:childTnLst>
            <p:seq>
              <p:cTn id="1781" dur="indefinite" nodeType="mainSeq">
                <p:childTnLst>
                  <p:par>
                    <p:cTn id="1782" fill="hold">
                      <p:stCondLst>
                        <p:cond delay="indefinite"/>
                      </p:stCondLst>
                      <p:childTnLst>
                        <p:par>
                          <p:cTn id="1783" fill="hold">
                            <p:stCondLst>
                              <p:cond delay="0"/>
                            </p:stCondLst>
                            <p:childTnLst>
                              <p:par>
                                <p:cTn id="1784" nodeType="clickEffect" fill="hold" presetClass="entr" presetID="1">
                                  <p:stCondLst>
                                    <p:cond delay="0"/>
                                  </p:stCondLst>
                                  <p:childTnLst>
                                    <p:set>
                                      <p:cBhvr>
                                        <p:cTn id="1785" dur="1" fill="hold">
                                          <p:stCondLst>
                                            <p:cond delay="0"/>
                                          </p:stCondLst>
                                        </p:cTn>
                                        <p:tgtEl>
                                          <p:spTgt spid="1102"/>
                                        </p:tgtEl>
                                        <p:attrNameLst>
                                          <p:attrName>style.visibility</p:attrName>
                                        </p:attrNameLst>
                                      </p:cBhvr>
                                      <p:to>
                                        <p:strVal val="visible"/>
                                      </p:to>
                                    </p:set>
                                  </p:childTnLst>
                                </p:cTn>
                              </p:par>
                              <p:par>
                                <p:cTn id="1786" nodeType="withEffect" fill="hold" presetClass="entr" presetID="1">
                                  <p:stCondLst>
                                    <p:cond delay="0"/>
                                  </p:stCondLst>
                                  <p:childTnLst>
                                    <p:set>
                                      <p:cBhvr>
                                        <p:cTn id="1787" dur="1" fill="hold">
                                          <p:stCondLst>
                                            <p:cond delay="0"/>
                                          </p:stCondLst>
                                        </p:cTn>
                                        <p:tgtEl>
                                          <p:spTgt spid="1107"/>
                                        </p:tgtEl>
                                        <p:attrNameLst>
                                          <p:attrName>style.visibility</p:attrName>
                                        </p:attrNameLst>
                                      </p:cBhvr>
                                      <p:to>
                                        <p:strVal val="visible"/>
                                      </p:to>
                                    </p:set>
                                  </p:childTnLst>
                                </p:cTn>
                              </p:par>
                            </p:childTnLst>
                          </p:cTn>
                        </p:par>
                      </p:childTnLst>
                    </p:cTn>
                  </p:par>
                  <p:par>
                    <p:cTn id="1788" fill="hold">
                      <p:stCondLst>
                        <p:cond delay="indefinite"/>
                      </p:stCondLst>
                      <p:childTnLst>
                        <p:par>
                          <p:cTn id="1789" fill="hold">
                            <p:stCondLst>
                              <p:cond delay="0"/>
                            </p:stCondLst>
                            <p:childTnLst>
                              <p:par>
                                <p:cTn id="1790" nodeType="clickEffect" fill="hold" presetClass="exit" presetID="1">
                                  <p:stCondLst>
                                    <p:cond delay="0"/>
                                  </p:stCondLst>
                                  <p:childTnLst>
                                    <p:set>
                                      <p:cBhvr>
                                        <p:cTn id="1791" dur="1" fill="hold">
                                          <p:stCondLst>
                                            <p:cond delay="0"/>
                                          </p:stCondLst>
                                        </p:cTn>
                                        <p:tgtEl>
                                          <p:spTgt spid="1107"/>
                                        </p:tgtEl>
                                        <p:attrNameLst>
                                          <p:attrName>style.visibility</p:attrName>
                                        </p:attrNameLst>
                                      </p:cBhvr>
                                      <p:to>
                                        <p:strVal val="hidden"/>
                                      </p:to>
                                    </p:set>
                                  </p:childTnLst>
                                </p:cTn>
                              </p:par>
                              <p:par>
                                <p:cTn id="1792" nodeType="withEffect" fill="hold" presetClass="entr" presetID="1">
                                  <p:stCondLst>
                                    <p:cond delay="0"/>
                                  </p:stCondLst>
                                  <p:childTnLst>
                                    <p:set>
                                      <p:cBhvr>
                                        <p:cTn id="1793" dur="1" fill="hold">
                                          <p:stCondLst>
                                            <p:cond delay="0"/>
                                          </p:stCondLst>
                                        </p:cTn>
                                        <p:tgtEl>
                                          <p:spTgt spid="1103"/>
                                        </p:tgtEl>
                                        <p:attrNameLst>
                                          <p:attrName>style.visibility</p:attrName>
                                        </p:attrNameLst>
                                      </p:cBhvr>
                                      <p:to>
                                        <p:strVal val="visible"/>
                                      </p:to>
                                    </p:set>
                                  </p:childTnLst>
                                </p:cTn>
                              </p:par>
                              <p:par>
                                <p:cTn id="1794" nodeType="withEffect" fill="hold" presetClass="entr" presetID="1">
                                  <p:stCondLst>
                                    <p:cond delay="0"/>
                                  </p:stCondLst>
                                  <p:childTnLst>
                                    <p:set>
                                      <p:cBhvr>
                                        <p:cTn id="1795" dur="1" fill="hold">
                                          <p:stCondLst>
                                            <p:cond delay="0"/>
                                          </p:stCondLst>
                                        </p:cTn>
                                        <p:tgtEl>
                                          <p:spTgt spid="1108"/>
                                        </p:tgtEl>
                                        <p:attrNameLst>
                                          <p:attrName>style.visibility</p:attrName>
                                        </p:attrNameLst>
                                      </p:cBhvr>
                                      <p:to>
                                        <p:strVal val="visible"/>
                                      </p:to>
                                    </p:set>
                                  </p:childTnLst>
                                </p:cTn>
                              </p:par>
                            </p:childTnLst>
                          </p:cTn>
                        </p:par>
                      </p:childTnLst>
                    </p:cTn>
                  </p:par>
                  <p:par>
                    <p:cTn id="1796" fill="hold">
                      <p:stCondLst>
                        <p:cond delay="indefinite"/>
                      </p:stCondLst>
                      <p:childTnLst>
                        <p:par>
                          <p:cTn id="1797" fill="hold">
                            <p:stCondLst>
                              <p:cond delay="0"/>
                            </p:stCondLst>
                            <p:childTnLst>
                              <p:par>
                                <p:cTn id="1798" nodeType="clickEffect" fill="hold" presetClass="exit" presetID="1">
                                  <p:stCondLst>
                                    <p:cond delay="0"/>
                                  </p:stCondLst>
                                  <p:childTnLst>
                                    <p:set>
                                      <p:cBhvr>
                                        <p:cTn id="1799" dur="1" fill="hold">
                                          <p:stCondLst>
                                            <p:cond delay="0"/>
                                          </p:stCondLst>
                                        </p:cTn>
                                        <p:tgtEl>
                                          <p:spTgt spid="1108"/>
                                        </p:tgtEl>
                                        <p:attrNameLst>
                                          <p:attrName>style.visibility</p:attrName>
                                        </p:attrNameLst>
                                      </p:cBhvr>
                                      <p:to>
                                        <p:strVal val="hidden"/>
                                      </p:to>
                                    </p:set>
                                  </p:childTnLst>
                                </p:cTn>
                              </p:par>
                              <p:par>
                                <p:cTn id="1800" nodeType="withEffect" fill="hold" presetClass="entr" presetID="1">
                                  <p:stCondLst>
                                    <p:cond delay="0"/>
                                  </p:stCondLst>
                                  <p:childTnLst>
                                    <p:set>
                                      <p:cBhvr>
                                        <p:cTn id="1801" dur="1" fill="hold">
                                          <p:stCondLst>
                                            <p:cond delay="0"/>
                                          </p:stCondLst>
                                        </p:cTn>
                                        <p:tgtEl>
                                          <p:spTgt spid="1104"/>
                                        </p:tgtEl>
                                        <p:attrNameLst>
                                          <p:attrName>style.visibility</p:attrName>
                                        </p:attrNameLst>
                                      </p:cBhvr>
                                      <p:to>
                                        <p:strVal val="visible"/>
                                      </p:to>
                                    </p:set>
                                  </p:childTnLst>
                                </p:cTn>
                              </p:par>
                              <p:par>
                                <p:cTn id="1802" nodeType="withEffect" fill="hold" presetClass="entr" presetID="1">
                                  <p:stCondLst>
                                    <p:cond delay="0"/>
                                  </p:stCondLst>
                                  <p:childTnLst>
                                    <p:set>
                                      <p:cBhvr>
                                        <p:cTn id="1803" dur="1" fill="hold">
                                          <p:stCondLst>
                                            <p:cond delay="0"/>
                                          </p:stCondLst>
                                        </p:cTn>
                                        <p:tgtEl>
                                          <p:spTgt spid="1109"/>
                                        </p:tgtEl>
                                        <p:attrNameLst>
                                          <p:attrName>style.visibility</p:attrName>
                                        </p:attrNameLst>
                                      </p:cBhvr>
                                      <p:to>
                                        <p:strVal val="visible"/>
                                      </p:to>
                                    </p:set>
                                  </p:childTnLst>
                                </p:cTn>
                              </p:par>
                            </p:childTnLst>
                          </p:cTn>
                        </p:par>
                      </p:childTnLst>
                    </p:cTn>
                  </p:par>
                  <p:par>
                    <p:cTn id="1804" fill="hold">
                      <p:stCondLst>
                        <p:cond delay="indefinite"/>
                      </p:stCondLst>
                      <p:childTnLst>
                        <p:par>
                          <p:cTn id="1805" fill="hold">
                            <p:stCondLst>
                              <p:cond delay="0"/>
                            </p:stCondLst>
                            <p:childTnLst>
                              <p:par>
                                <p:cTn id="1806" nodeType="clickEffect" fill="hold" presetClass="exit" presetID="1">
                                  <p:stCondLst>
                                    <p:cond delay="0"/>
                                  </p:stCondLst>
                                  <p:childTnLst>
                                    <p:set>
                                      <p:cBhvr>
                                        <p:cTn id="1807" dur="1" fill="hold">
                                          <p:stCondLst>
                                            <p:cond delay="0"/>
                                          </p:stCondLst>
                                        </p:cTn>
                                        <p:tgtEl>
                                          <p:spTgt spid="1109"/>
                                        </p:tgtEl>
                                        <p:attrNameLst>
                                          <p:attrName>style.visibility</p:attrName>
                                        </p:attrNameLst>
                                      </p:cBhvr>
                                      <p:to>
                                        <p:strVal val="hidden"/>
                                      </p:to>
                                    </p:set>
                                  </p:childTnLst>
                                </p:cTn>
                              </p:par>
                              <p:par>
                                <p:cTn id="1808" nodeType="withEffect" fill="hold" presetClass="entr" presetID="1">
                                  <p:stCondLst>
                                    <p:cond delay="0"/>
                                  </p:stCondLst>
                                  <p:childTnLst>
                                    <p:set>
                                      <p:cBhvr>
                                        <p:cTn id="1809" dur="1" fill="hold">
                                          <p:stCondLst>
                                            <p:cond delay="0"/>
                                          </p:stCondLst>
                                        </p:cTn>
                                        <p:tgtEl>
                                          <p:spTgt spid="1110"/>
                                        </p:tgtEl>
                                        <p:attrNameLst>
                                          <p:attrName>style.visibility</p:attrName>
                                        </p:attrNameLst>
                                      </p:cBhvr>
                                      <p:to>
                                        <p:strVal val="visible"/>
                                      </p:to>
                                    </p:set>
                                  </p:childTnLst>
                                </p:cTn>
                              </p:par>
                              <p:par>
                                <p:cTn id="1810" nodeType="withEffect" fill="hold" presetClass="entr" presetID="1">
                                  <p:stCondLst>
                                    <p:cond delay="0"/>
                                  </p:stCondLst>
                                  <p:childTnLst>
                                    <p:set>
                                      <p:cBhvr>
                                        <p:cTn id="1811" dur="1" fill="hold">
                                          <p:stCondLst>
                                            <p:cond delay="0"/>
                                          </p:stCondLst>
                                        </p:cTn>
                                        <p:tgtEl>
                                          <p:spTgt spid="1105"/>
                                        </p:tgtEl>
                                        <p:attrNameLst>
                                          <p:attrName>style.visibility</p:attrName>
                                        </p:attrNameLst>
                                      </p:cBhvr>
                                      <p:to>
                                        <p:strVal val="visible"/>
                                      </p:to>
                                    </p:set>
                                  </p:childTnLst>
                                </p:cTn>
                              </p:par>
                            </p:childTnLst>
                          </p:cTn>
                        </p:par>
                      </p:childTnLst>
                    </p:cTn>
                  </p:par>
                  <p:par>
                    <p:cTn id="1812" fill="hold">
                      <p:stCondLst>
                        <p:cond delay="indefinite"/>
                      </p:stCondLst>
                      <p:childTnLst>
                        <p:par>
                          <p:cTn id="1813" fill="hold">
                            <p:stCondLst>
                              <p:cond delay="0"/>
                            </p:stCondLst>
                            <p:childTnLst>
                              <p:par>
                                <p:cTn id="1814" nodeType="clickEffect" fill="hold" presetClass="exit" presetID="1">
                                  <p:stCondLst>
                                    <p:cond delay="0"/>
                                  </p:stCondLst>
                                  <p:childTnLst>
                                    <p:set>
                                      <p:cBhvr>
                                        <p:cTn id="1815" dur="1" fill="hold">
                                          <p:stCondLst>
                                            <p:cond delay="0"/>
                                          </p:stCondLst>
                                        </p:cTn>
                                        <p:tgtEl>
                                          <p:spTgt spid="1110"/>
                                        </p:tgtEl>
                                        <p:attrNameLst>
                                          <p:attrName>style.visibility</p:attrName>
                                        </p:attrNameLst>
                                      </p:cBhvr>
                                      <p:to>
                                        <p:strVal val="hidden"/>
                                      </p:to>
                                    </p:set>
                                  </p:childTnLst>
                                </p:cTn>
                              </p:par>
                              <p:par>
                                <p:cTn id="1816" nodeType="withEffect" fill="hold" presetClass="entr" presetID="1">
                                  <p:stCondLst>
                                    <p:cond delay="0"/>
                                  </p:stCondLst>
                                  <p:childTnLst>
                                    <p:set>
                                      <p:cBhvr>
                                        <p:cTn id="1817" dur="1" fill="hold">
                                          <p:stCondLst>
                                            <p:cond delay="0"/>
                                          </p:stCondLst>
                                        </p:cTn>
                                        <p:tgtEl>
                                          <p:spTgt spid="1106">
                                            <p:txEl>
                                              <p:pRg st="0" end="0"/>
                                            </p:txEl>
                                          </p:spTgt>
                                        </p:tgtEl>
                                        <p:attrNameLst>
                                          <p:attrName>style.visibility</p:attrName>
                                        </p:attrNameLst>
                                      </p:cBhvr>
                                      <p:to>
                                        <p:strVal val="visible"/>
                                      </p:to>
                                    </p:set>
                                  </p:childTnLst>
                                </p:cTn>
                              </p:par>
                            </p:childTnLst>
                          </p:cTn>
                        </p:par>
                      </p:childTnLst>
                    </p:cTn>
                  </p:par>
                  <p:par>
                    <p:cTn id="1818" fill="hold">
                      <p:stCondLst>
                        <p:cond delay="indefinite"/>
                      </p:stCondLst>
                      <p:childTnLst>
                        <p:par>
                          <p:cTn id="1819" fill="hold">
                            <p:stCondLst>
                              <p:cond delay="0"/>
                            </p:stCondLst>
                            <p:childTnLst>
                              <p:par>
                                <p:cTn id="1820" nodeType="clickEffect" fill="hold" presetClass="entr" presetID="1">
                                  <p:stCondLst>
                                    <p:cond delay="0"/>
                                  </p:stCondLst>
                                  <p:childTnLst>
                                    <p:set>
                                      <p:cBhvr>
                                        <p:cTn id="1821" dur="1" fill="hold">
                                          <p:stCondLst>
                                            <p:cond delay="0"/>
                                          </p:stCondLst>
                                        </p:cTn>
                                        <p:tgtEl>
                                          <p:spTgt spid="11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2" name="Picture 2" descr=""/>
          <p:cNvPicPr/>
          <p:nvPr/>
        </p:nvPicPr>
        <p:blipFill>
          <a:blip r:embed="rId1"/>
          <a:stretch/>
        </p:blipFill>
        <p:spPr>
          <a:xfrm>
            <a:off x="4941000" y="2823480"/>
            <a:ext cx="3727440" cy="2628000"/>
          </a:xfrm>
          <a:prstGeom prst="rect">
            <a:avLst/>
          </a:prstGeom>
          <a:ln>
            <a:noFill/>
          </a:ln>
        </p:spPr>
      </p:pic>
      <p:sp>
        <p:nvSpPr>
          <p:cNvPr id="1113" name="CustomShape 1"/>
          <p:cNvSpPr/>
          <p:nvPr/>
        </p:nvSpPr>
        <p:spPr>
          <a:xfrm>
            <a:off x="176400" y="153612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Feasibility Study</a:t>
            </a:r>
            <a:endParaRPr b="0" lang="en-IN" sz="3600" spc="-1" strike="noStrike">
              <a:latin typeface="Arial"/>
            </a:endParaRPr>
          </a:p>
        </p:txBody>
      </p:sp>
    </p:spTree>
  </p:cSld>
  <p:timing>
    <p:tnLst>
      <p:par>
        <p:cTn id="1822" dur="indefinite" restart="never" nodeType="tmRoot">
          <p:childTnLst>
            <p:seq>
              <p:cTn id="1823" dur="indefinite" nodeType="mainSeq"/>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Feasibility Study</a:t>
            </a:r>
            <a:endParaRPr b="0" lang="en-US" sz="2400" spc="-1" strike="noStrike">
              <a:solidFill>
                <a:srgbClr val="000000"/>
              </a:solidFill>
              <a:latin typeface="Calibri"/>
            </a:endParaRPr>
          </a:p>
        </p:txBody>
      </p:sp>
      <p:sp>
        <p:nvSpPr>
          <p:cNvPr id="1115" name="CustomShape 2"/>
          <p:cNvSpPr/>
          <p:nvPr/>
        </p:nvSpPr>
        <p:spPr>
          <a:xfrm>
            <a:off x="185400" y="1275480"/>
            <a:ext cx="7223760" cy="5504400"/>
          </a:xfrm>
          <a:prstGeom prst="rect">
            <a:avLst/>
          </a:prstGeom>
          <a:noFill/>
          <a:ln>
            <a:noFill/>
          </a:ln>
        </p:spPr>
        <p:style>
          <a:lnRef idx="0"/>
          <a:fillRef idx="0"/>
          <a:effectRef idx="0"/>
          <a:fontRef idx="minor"/>
        </p:style>
        <p:txBody>
          <a:bodyPr/>
          <a:p>
            <a:pPr algn="just">
              <a:lnSpc>
                <a:spcPct val="90000"/>
              </a:lnSpc>
              <a:spcBef>
                <a:spcPts val="479"/>
              </a:spcBef>
            </a:pPr>
            <a:r>
              <a:rPr b="0" lang="en-IN" sz="2400" spc="-1" strike="noStrike">
                <a:solidFill>
                  <a:srgbClr val="000000"/>
                </a:solidFill>
                <a:latin typeface="Calibri"/>
                <a:ea typeface="MS PGothic"/>
              </a:rPr>
              <a:t>Mostly done before beginning a project, a short, </a:t>
            </a:r>
            <a:br/>
            <a:r>
              <a:rPr b="0" lang="en-IN" sz="2400" spc="-1" strike="noStrike">
                <a:solidFill>
                  <a:srgbClr val="000000"/>
                </a:solidFill>
                <a:latin typeface="Calibri"/>
                <a:ea typeface="MS PGothic"/>
              </a:rPr>
              <a:t>low-cost study to identify. </a:t>
            </a:r>
            <a:endParaRPr b="0" lang="en-IN" sz="2400" spc="-1" strike="noStrike">
              <a:latin typeface="Arial"/>
            </a:endParaRPr>
          </a:p>
          <a:p>
            <a:pPr>
              <a:lnSpc>
                <a:spcPct val="90000"/>
              </a:lnSpc>
              <a:spcBef>
                <a:spcPts val="479"/>
              </a:spcBef>
            </a:pPr>
            <a:endParaRPr b="0" lang="en-IN" sz="2400" spc="-1" strike="noStrike">
              <a:latin typeface="Arial"/>
            </a:endParaRPr>
          </a:p>
        </p:txBody>
      </p:sp>
      <p:grpSp>
        <p:nvGrpSpPr>
          <p:cNvPr id="1116" name="Group 3"/>
          <p:cNvGrpSpPr/>
          <p:nvPr/>
        </p:nvGrpSpPr>
        <p:grpSpPr>
          <a:xfrm>
            <a:off x="143280" y="3298320"/>
            <a:ext cx="3443040" cy="942480"/>
            <a:chOff x="143280" y="3298320"/>
            <a:chExt cx="3443040" cy="942480"/>
          </a:xfrm>
        </p:grpSpPr>
        <p:sp>
          <p:nvSpPr>
            <p:cNvPr id="1117" name="CustomShape 4"/>
            <p:cNvSpPr/>
            <p:nvPr/>
          </p:nvSpPr>
          <p:spPr>
            <a:xfrm>
              <a:off x="476280" y="3298320"/>
              <a:ext cx="2678040" cy="942480"/>
            </a:xfrm>
            <a:prstGeom prst="ellipse">
              <a:avLst/>
            </a:prstGeom>
            <a:noFill/>
            <a:ln w="28440">
              <a:solidFill>
                <a:srgbClr val="c00000"/>
              </a:solidFill>
              <a:round/>
            </a:ln>
          </p:spPr>
          <p:style>
            <a:lnRef idx="0"/>
            <a:fillRef idx="0"/>
            <a:effectRef idx="0"/>
            <a:fontRef idx="minor"/>
          </p:style>
        </p:sp>
        <p:sp>
          <p:nvSpPr>
            <p:cNvPr id="1118" name="CustomShape 5"/>
            <p:cNvSpPr/>
            <p:nvPr/>
          </p:nvSpPr>
          <p:spPr>
            <a:xfrm>
              <a:off x="143280" y="3360960"/>
              <a:ext cx="3443040" cy="821880"/>
            </a:xfrm>
            <a:prstGeom prst="rect">
              <a:avLst/>
            </a:prstGeom>
            <a:noFill/>
            <a:ln>
              <a:noFill/>
            </a:ln>
          </p:spPr>
          <p:style>
            <a:lnRef idx="0"/>
            <a:fillRef idx="0"/>
            <a:effectRef idx="0"/>
            <a:fontRef idx="minor"/>
          </p:style>
          <p:txBody>
            <a:bodyPr lIns="90000" rIns="90000" tIns="45000" bIns="45000"/>
            <a:p>
              <a:pPr algn="ctr">
                <a:lnSpc>
                  <a:spcPct val="100000"/>
                </a:lnSpc>
                <a:spcBef>
                  <a:spcPts val="1199"/>
                </a:spcBef>
              </a:pPr>
              <a:r>
                <a:rPr b="0" lang="en-IN" sz="2400" spc="-1" strike="noStrike">
                  <a:solidFill>
                    <a:srgbClr val="000000"/>
                  </a:solidFill>
                  <a:latin typeface="Calibri"/>
                </a:rPr>
                <a:t>Feasibility</a:t>
              </a:r>
              <a:endParaRPr b="0" lang="en-IN" sz="2400" spc="-1" strike="noStrike">
                <a:latin typeface="Arial"/>
              </a:endParaRPr>
            </a:p>
            <a:p>
              <a:pPr algn="ctr">
                <a:lnSpc>
                  <a:spcPct val="100000"/>
                </a:lnSpc>
              </a:pPr>
              <a:r>
                <a:rPr b="0" lang="en-IN" sz="2400" spc="-1" strike="noStrike">
                  <a:solidFill>
                    <a:srgbClr val="000000"/>
                  </a:solidFill>
                  <a:latin typeface="Calibri"/>
                </a:rPr>
                <a:t>Study</a:t>
              </a:r>
              <a:endParaRPr b="0" lang="en-IN" sz="2400" spc="-1" strike="noStrike">
                <a:latin typeface="Arial"/>
              </a:endParaRPr>
            </a:p>
          </p:txBody>
        </p:sp>
      </p:grpSp>
      <p:sp>
        <p:nvSpPr>
          <p:cNvPr id="1119" name="CustomShape 6"/>
          <p:cNvSpPr/>
          <p:nvPr/>
        </p:nvSpPr>
        <p:spPr>
          <a:xfrm>
            <a:off x="679680" y="4645080"/>
            <a:ext cx="2591640" cy="821880"/>
          </a:xfrm>
          <a:prstGeom prst="rect">
            <a:avLst/>
          </a:prstGeom>
          <a:noFill/>
          <a:ln w="28440">
            <a:solidFill>
              <a:srgbClr val="0070c0"/>
            </a:solidFill>
            <a:miter/>
          </a:ln>
        </p:spPr>
        <p:style>
          <a:lnRef idx="0"/>
          <a:fillRef idx="0"/>
          <a:effectRef idx="0"/>
          <a:fontRef idx="minor"/>
        </p:style>
        <p:txBody>
          <a:bodyPr lIns="90000" rIns="90000" tIns="45000" bIns="45000"/>
          <a:p>
            <a:pPr algn="ctr">
              <a:lnSpc>
                <a:spcPct val="100000"/>
              </a:lnSpc>
              <a:spcBef>
                <a:spcPts val="1199"/>
              </a:spcBef>
            </a:pPr>
            <a:r>
              <a:rPr b="0" lang="en-IN" sz="2400" spc="-1" strike="noStrike">
                <a:solidFill>
                  <a:srgbClr val="0000cc"/>
                </a:solidFill>
                <a:latin typeface="Calibri"/>
              </a:rPr>
              <a:t>Feasibility</a:t>
            </a:r>
            <a:endParaRPr b="0" lang="en-IN" sz="2400" spc="-1" strike="noStrike">
              <a:latin typeface="Arial"/>
            </a:endParaRPr>
          </a:p>
          <a:p>
            <a:pPr algn="ctr">
              <a:lnSpc>
                <a:spcPct val="100000"/>
              </a:lnSpc>
            </a:pPr>
            <a:r>
              <a:rPr b="0" lang="en-IN" sz="2400" spc="-1" strike="noStrike">
                <a:solidFill>
                  <a:srgbClr val="0000cc"/>
                </a:solidFill>
                <a:latin typeface="Calibri"/>
              </a:rPr>
              <a:t>Report</a:t>
            </a:r>
            <a:endParaRPr b="0" lang="en-IN" sz="2400" spc="-1" strike="noStrike">
              <a:latin typeface="Arial"/>
            </a:endParaRPr>
          </a:p>
        </p:txBody>
      </p:sp>
      <p:sp>
        <p:nvSpPr>
          <p:cNvPr id="1120" name="Line 7"/>
          <p:cNvSpPr/>
          <p:nvPr/>
        </p:nvSpPr>
        <p:spPr>
          <a:xfrm flipH="1">
            <a:off x="1894320" y="4249080"/>
            <a:ext cx="1440" cy="396000"/>
          </a:xfrm>
          <a:prstGeom prst="line">
            <a:avLst/>
          </a:prstGeom>
          <a:ln w="28440">
            <a:solidFill>
              <a:schemeClr val="tx1"/>
            </a:solidFill>
            <a:round/>
            <a:tailEnd len="med" type="triangle" w="med"/>
          </a:ln>
        </p:spPr>
        <p:style>
          <a:lnRef idx="0"/>
          <a:fillRef idx="0"/>
          <a:effectRef idx="0"/>
          <a:fontRef idx="minor"/>
        </p:style>
      </p:sp>
      <p:sp>
        <p:nvSpPr>
          <p:cNvPr id="1121" name="CustomShape 8"/>
          <p:cNvSpPr/>
          <p:nvPr/>
        </p:nvSpPr>
        <p:spPr>
          <a:xfrm>
            <a:off x="493200" y="2520360"/>
            <a:ext cx="2742840" cy="41976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1122" name="CustomShape 9"/>
          <p:cNvSpPr/>
          <p:nvPr/>
        </p:nvSpPr>
        <p:spPr>
          <a:xfrm>
            <a:off x="214200" y="2478960"/>
            <a:ext cx="33192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Calibri"/>
              </a:rPr>
              <a:t>Project Identification</a:t>
            </a:r>
            <a:endParaRPr b="0" lang="en-IN" sz="2400" spc="-1" strike="noStrike">
              <a:latin typeface="Arial"/>
            </a:endParaRPr>
          </a:p>
        </p:txBody>
      </p:sp>
      <p:sp>
        <p:nvSpPr>
          <p:cNvPr id="1123" name="Line 10"/>
          <p:cNvSpPr/>
          <p:nvPr/>
        </p:nvSpPr>
        <p:spPr>
          <a:xfrm>
            <a:off x="1894320" y="2970360"/>
            <a:ext cx="7200" cy="314280"/>
          </a:xfrm>
          <a:prstGeom prst="line">
            <a:avLst/>
          </a:prstGeom>
          <a:ln w="28440">
            <a:solidFill>
              <a:schemeClr val="tx1"/>
            </a:solidFill>
            <a:round/>
            <a:tailEnd len="med" type="triangle" w="med"/>
          </a:ln>
        </p:spPr>
        <p:style>
          <a:lnRef idx="0"/>
          <a:fillRef idx="0"/>
          <a:effectRef idx="0"/>
          <a:fontRef idx="minor"/>
        </p:style>
      </p:sp>
      <p:sp>
        <p:nvSpPr>
          <p:cNvPr id="1124" name="CustomShape 11"/>
          <p:cNvSpPr/>
          <p:nvPr/>
        </p:nvSpPr>
        <p:spPr>
          <a:xfrm>
            <a:off x="3718080" y="2478960"/>
            <a:ext cx="2227680" cy="3972960"/>
          </a:xfrm>
          <a:prstGeom prst="rect">
            <a:avLst/>
          </a:prstGeom>
          <a:noFill/>
          <a:ln w="28440">
            <a:solidFill>
              <a:srgbClr val="7030a0"/>
            </a:solidFill>
          </a:ln>
        </p:spPr>
        <p:style>
          <a:lnRef idx="2">
            <a:schemeClr val="accent1">
              <a:shade val="50000"/>
            </a:schemeClr>
          </a:lnRef>
          <a:fillRef idx="1">
            <a:schemeClr val="accent1"/>
          </a:fillRef>
          <a:effectRef idx="0">
            <a:schemeClr val="accent1"/>
          </a:effectRef>
          <a:fontRef idx="minor"/>
        </p:style>
      </p:sp>
      <p:sp>
        <p:nvSpPr>
          <p:cNvPr id="1125" name="CustomShape 12"/>
          <p:cNvSpPr/>
          <p:nvPr/>
        </p:nvSpPr>
        <p:spPr>
          <a:xfrm>
            <a:off x="3368880" y="3814200"/>
            <a:ext cx="2985480" cy="8218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rPr>
              <a:t>REQUIREMENTS </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0000"/>
                </a:solidFill>
                <a:latin typeface="Calibri"/>
              </a:rPr>
              <a:t>ENGINEERING</a:t>
            </a:r>
            <a:endParaRPr b="0" lang="en-IN" sz="2400" spc="-1" strike="noStrike">
              <a:latin typeface="Arial"/>
            </a:endParaRPr>
          </a:p>
        </p:txBody>
      </p:sp>
      <p:sp>
        <p:nvSpPr>
          <p:cNvPr id="1126" name="CustomShape 13"/>
          <p:cNvSpPr/>
          <p:nvPr/>
        </p:nvSpPr>
        <p:spPr>
          <a:xfrm>
            <a:off x="679680" y="5829480"/>
            <a:ext cx="2548800" cy="622080"/>
          </a:xfrm>
          <a:prstGeom prst="rect">
            <a:avLst/>
          </a:prstGeom>
          <a:noFill/>
          <a:ln w="28440">
            <a:solidFill>
              <a:schemeClr val="tx1"/>
            </a:solidFill>
          </a:ln>
        </p:spPr>
        <p:style>
          <a:lnRef idx="2">
            <a:schemeClr val="accent1">
              <a:shade val="50000"/>
            </a:schemeClr>
          </a:lnRef>
          <a:fillRef idx="1">
            <a:schemeClr val="accent1"/>
          </a:fillRef>
          <a:effectRef idx="0">
            <a:schemeClr val="accent1"/>
          </a:effectRef>
          <a:fontRef idx="minor"/>
        </p:style>
      </p:sp>
      <p:sp>
        <p:nvSpPr>
          <p:cNvPr id="1127" name="CustomShape 14"/>
          <p:cNvSpPr/>
          <p:nvPr/>
        </p:nvSpPr>
        <p:spPr>
          <a:xfrm>
            <a:off x="1172160" y="5892840"/>
            <a:ext cx="15969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Calibri"/>
              </a:rPr>
              <a:t>Approval</a:t>
            </a:r>
            <a:r>
              <a:rPr b="0" lang="en-IN" sz="1600" spc="-1" strike="noStrike">
                <a:solidFill>
                  <a:srgbClr val="000000"/>
                </a:solidFill>
                <a:latin typeface="Calibri"/>
              </a:rPr>
              <a:t> </a:t>
            </a:r>
            <a:endParaRPr b="0" lang="en-IN" sz="1600" spc="-1" strike="noStrike">
              <a:latin typeface="Arial"/>
            </a:endParaRPr>
          </a:p>
        </p:txBody>
      </p:sp>
      <p:sp>
        <p:nvSpPr>
          <p:cNvPr id="1128" name="CustomShape 15"/>
          <p:cNvSpPr/>
          <p:nvPr/>
        </p:nvSpPr>
        <p:spPr>
          <a:xfrm>
            <a:off x="3177000" y="3751920"/>
            <a:ext cx="540720" cy="36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dk1"/>
          </a:lnRef>
          <a:fillRef idx="0">
            <a:schemeClr val="dk1"/>
          </a:fillRef>
          <a:effectRef idx="0">
            <a:schemeClr val="dk1"/>
          </a:effectRef>
          <a:fontRef idx="minor"/>
        </p:style>
      </p:sp>
      <p:sp>
        <p:nvSpPr>
          <p:cNvPr id="1129" name="Line 16"/>
          <p:cNvSpPr/>
          <p:nvPr/>
        </p:nvSpPr>
        <p:spPr>
          <a:xfrm flipH="1">
            <a:off x="1894320" y="5527080"/>
            <a:ext cx="7200" cy="302400"/>
          </a:xfrm>
          <a:prstGeom prst="line">
            <a:avLst/>
          </a:prstGeom>
          <a:ln w="28440">
            <a:solidFill>
              <a:schemeClr val="tx1"/>
            </a:solidFill>
            <a:round/>
            <a:tailEnd len="med" type="triangle" w="med"/>
          </a:ln>
        </p:spPr>
        <p:style>
          <a:lnRef idx="0"/>
          <a:fillRef idx="0"/>
          <a:effectRef idx="0"/>
          <a:fontRef idx="minor"/>
        </p:style>
      </p:sp>
      <p:sp>
        <p:nvSpPr>
          <p:cNvPr id="1130" name="CustomShape 17"/>
          <p:cNvSpPr/>
          <p:nvPr/>
        </p:nvSpPr>
        <p:spPr>
          <a:xfrm>
            <a:off x="3236400" y="6140880"/>
            <a:ext cx="470880" cy="360"/>
          </a:xfrm>
          <a:custGeom>
            <a:avLst/>
            <a:gdLst/>
            <a:ahLst/>
            <a:rect l="l" t="t" r="r" b="b"/>
            <a:pathLst>
              <a:path w="21600" h="21600">
                <a:moveTo>
                  <a:pt x="0" y="0"/>
                </a:moveTo>
                <a:lnTo>
                  <a:pt x="21600" y="21600"/>
                </a:lnTo>
              </a:path>
            </a:pathLst>
          </a:custGeom>
          <a:noFill/>
          <a:ln w="28440">
            <a:solidFill>
              <a:srgbClr val="c00000"/>
            </a:solidFill>
            <a:tailEnd len="med" type="triangle" w="med"/>
          </a:ln>
        </p:spPr>
        <p:style>
          <a:lnRef idx="1">
            <a:schemeClr val="accent1"/>
          </a:lnRef>
          <a:fillRef idx="0">
            <a:schemeClr val="accent1"/>
          </a:fillRef>
          <a:effectRef idx="0">
            <a:schemeClr val="accent1"/>
          </a:effectRef>
          <a:fontRef idx="minor"/>
        </p:style>
      </p:sp>
    </p:spTree>
  </p:cSld>
  <p:timing>
    <p:tnLst>
      <p:par>
        <p:cTn id="1824" dur="indefinite" restart="never" nodeType="tmRoot">
          <p:childTnLst>
            <p:seq>
              <p:cTn id="1825" dur="indefinite" nodeType="mainSeq">
                <p:childTnLst>
                  <p:par>
                    <p:cTn id="1826" fill="hold">
                      <p:stCondLst>
                        <p:cond delay="0"/>
                      </p:stCondLst>
                      <p:childTnLst>
                        <p:par>
                          <p:cTn id="1827" fill="hold">
                            <p:stCondLst>
                              <p:cond delay="0"/>
                            </p:stCondLst>
                            <p:childTnLst>
                              <p:par>
                                <p:cTn id="1828" nodeType="withEffect" fill="hold" presetClass="entr" presetID="1">
                                  <p:stCondLst>
                                    <p:cond delay="0"/>
                                  </p:stCondLst>
                                  <p:childTnLst>
                                    <p:set>
                                      <p:cBhvr>
                                        <p:cTn id="1829" dur="1" fill="hold">
                                          <p:stCondLst>
                                            <p:cond delay="0"/>
                                          </p:stCondLst>
                                        </p:cTn>
                                        <p:tgtEl>
                                          <p:spTgt spid="111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Activities in Feasibility Study</a:t>
            </a:r>
            <a:endParaRPr b="0" lang="en-US" sz="2400" spc="-1" strike="noStrike">
              <a:solidFill>
                <a:srgbClr val="000000"/>
              </a:solidFill>
              <a:latin typeface="Calibri"/>
            </a:endParaRPr>
          </a:p>
        </p:txBody>
      </p:sp>
      <p:sp>
        <p:nvSpPr>
          <p:cNvPr id="1132" name="CustomShape 2"/>
          <p:cNvSpPr/>
          <p:nvPr/>
        </p:nvSpPr>
        <p:spPr>
          <a:xfrm>
            <a:off x="185400" y="1275480"/>
            <a:ext cx="7627320" cy="5504400"/>
          </a:xfrm>
          <a:prstGeom prst="rect">
            <a:avLst/>
          </a:prstGeom>
          <a:noFill/>
          <a:ln>
            <a:noFill/>
          </a:ln>
        </p:spPr>
        <p:style>
          <a:lnRef idx="0"/>
          <a:fillRef idx="0"/>
          <a:effectRef idx="0"/>
          <a:fontRef idx="minor"/>
        </p:style>
        <p:txBody>
          <a:bodyPr/>
          <a:p>
            <a:pPr marL="601200" indent="-456840" algn="just">
              <a:lnSpc>
                <a:spcPct val="120000"/>
              </a:lnSpc>
              <a:spcBef>
                <a:spcPts val="601"/>
              </a:spcBef>
              <a:buClr>
                <a:srgbClr val="000000"/>
              </a:buClr>
              <a:buFont typeface="Calibri Light"/>
              <a:buAutoNum type="arabicPeriod"/>
            </a:pPr>
            <a:r>
              <a:rPr b="0" lang="en-IN" sz="2400" spc="-1" strike="noStrike">
                <a:solidFill>
                  <a:srgbClr val="000000"/>
                </a:solidFill>
                <a:latin typeface="Calibri"/>
              </a:rPr>
              <a:t>Client or the sponsor or the User who would have a stake in the project</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a:pPr>
            <a:r>
              <a:rPr b="0" lang="en-IN" sz="2400" spc="-1" strike="noStrike">
                <a:solidFill>
                  <a:srgbClr val="000000"/>
                </a:solidFill>
                <a:latin typeface="Calibri"/>
              </a:rPr>
              <a:t>What is the current solution to the problem </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a:pPr>
            <a:r>
              <a:rPr b="0" lang="en-IN" sz="2400" spc="-1" strike="noStrike">
                <a:solidFill>
                  <a:srgbClr val="000000"/>
                </a:solidFill>
                <a:latin typeface="Calibri"/>
              </a:rPr>
              <a:t>Who are the targeted customers and what is the future market place</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a:pPr>
            <a:r>
              <a:rPr b="0" lang="en-IN" sz="2400" spc="-1" strike="noStrike">
                <a:solidFill>
                  <a:srgbClr val="000000"/>
                </a:solidFill>
                <a:latin typeface="Calibri"/>
              </a:rPr>
              <a:t>Potential benefits : What would be gained by doing this project</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a:pPr>
            <a:r>
              <a:rPr b="0" lang="en-IN" sz="2400" spc="-1" strike="noStrike">
                <a:solidFill>
                  <a:srgbClr val="000000"/>
                </a:solidFill>
                <a:latin typeface="Calibri"/>
              </a:rPr>
              <a:t>Scope : A high level “what is included and what is not included” (This mostly includes High-level abstract description of the requirements)</a:t>
            </a:r>
            <a:endParaRPr b="0" lang="en-IN" sz="2400" spc="-1" strike="noStrike">
              <a:latin typeface="Arial"/>
            </a:endParaRPr>
          </a:p>
          <a:p>
            <a:pPr>
              <a:lnSpc>
                <a:spcPct val="90000"/>
              </a:lnSpc>
              <a:spcBef>
                <a:spcPts val="479"/>
              </a:spcBef>
            </a:pPr>
            <a:endParaRPr b="0" lang="en-IN" sz="2400" spc="-1" strike="noStrike">
              <a:latin typeface="Arial"/>
            </a:endParaRPr>
          </a:p>
        </p:txBody>
      </p:sp>
    </p:spTree>
  </p:cSld>
  <p:timing>
    <p:tnLst>
      <p:par>
        <p:cTn id="1830" dur="indefinite" restart="never" nodeType="tmRoot">
          <p:childTnLst>
            <p:seq>
              <p:cTn id="1831" dur="indefinite" nodeType="mainSeq">
                <p:childTnLst>
                  <p:par>
                    <p:cTn id="1832" fill="hold">
                      <p:stCondLst>
                        <p:cond delay="0"/>
                      </p:stCondLst>
                      <p:childTnLst>
                        <p:par>
                          <p:cTn id="1833" fill="hold">
                            <p:stCondLst>
                              <p:cond delay="0"/>
                            </p:stCondLst>
                            <p:childTnLst>
                              <p:par>
                                <p:cTn id="1834" nodeType="withEffect" fill="hold" presetClass="entr" presetID="1">
                                  <p:stCondLst>
                                    <p:cond delay="0"/>
                                  </p:stCondLst>
                                  <p:childTnLst>
                                    <p:set>
                                      <p:cBhvr>
                                        <p:cTn id="1835" dur="1" fill="hold">
                                          <p:stCondLst>
                                            <p:cond delay="0"/>
                                          </p:stCondLst>
                                        </p:cTn>
                                        <p:tgtEl>
                                          <p:spTgt spid="1132">
                                            <p:txEl>
                                              <p:pRg st="0" end="0"/>
                                            </p:txEl>
                                          </p:spTgt>
                                        </p:tgtEl>
                                        <p:attrNameLst>
                                          <p:attrName>style.visibility</p:attrName>
                                        </p:attrNameLst>
                                      </p:cBhvr>
                                      <p:to>
                                        <p:strVal val="visible"/>
                                      </p:to>
                                    </p:set>
                                  </p:childTnLst>
                                </p:cTn>
                              </p:par>
                              <p:par>
                                <p:cTn id="1836" nodeType="withEffect" fill="hold" presetClass="entr" presetID="1">
                                  <p:stCondLst>
                                    <p:cond delay="0"/>
                                  </p:stCondLst>
                                  <p:childTnLst>
                                    <p:set>
                                      <p:cBhvr>
                                        <p:cTn id="1837" dur="1" fill="hold">
                                          <p:stCondLst>
                                            <p:cond delay="0"/>
                                          </p:stCondLst>
                                        </p:cTn>
                                        <p:tgtEl>
                                          <p:spTgt spid="1132">
                                            <p:txEl>
                                              <p:pRg st="1" end="1"/>
                                            </p:txEl>
                                          </p:spTgt>
                                        </p:tgtEl>
                                        <p:attrNameLst>
                                          <p:attrName>style.visibility</p:attrName>
                                        </p:attrNameLst>
                                      </p:cBhvr>
                                      <p:to>
                                        <p:strVal val="visible"/>
                                      </p:to>
                                    </p:set>
                                  </p:childTnLst>
                                </p:cTn>
                              </p:par>
                              <p:par>
                                <p:cTn id="1838" nodeType="withEffect" fill="hold" presetClass="entr" presetID="1">
                                  <p:stCondLst>
                                    <p:cond delay="0"/>
                                  </p:stCondLst>
                                  <p:childTnLst>
                                    <p:set>
                                      <p:cBhvr>
                                        <p:cTn id="1839" dur="1" fill="hold">
                                          <p:stCondLst>
                                            <p:cond delay="0"/>
                                          </p:stCondLst>
                                        </p:cTn>
                                        <p:tgtEl>
                                          <p:spTgt spid="1132">
                                            <p:txEl>
                                              <p:pRg st="2" end="2"/>
                                            </p:txEl>
                                          </p:spTgt>
                                        </p:tgtEl>
                                        <p:attrNameLst>
                                          <p:attrName>style.visibility</p:attrName>
                                        </p:attrNameLst>
                                      </p:cBhvr>
                                      <p:to>
                                        <p:strVal val="visible"/>
                                      </p:to>
                                    </p:set>
                                  </p:childTnLst>
                                </p:cTn>
                              </p:par>
                              <p:par>
                                <p:cTn id="1840" nodeType="withEffect" fill="hold" presetClass="entr" presetID="1">
                                  <p:stCondLst>
                                    <p:cond delay="0"/>
                                  </p:stCondLst>
                                  <p:childTnLst>
                                    <p:set>
                                      <p:cBhvr>
                                        <p:cTn id="1841" dur="1" fill="hold">
                                          <p:stCondLst>
                                            <p:cond delay="0"/>
                                          </p:stCondLst>
                                        </p:cTn>
                                        <p:tgtEl>
                                          <p:spTgt spid="1132">
                                            <p:txEl>
                                              <p:pRg st="3" end="3"/>
                                            </p:txEl>
                                          </p:spTgt>
                                        </p:tgtEl>
                                        <p:attrNameLst>
                                          <p:attrName>style.visibility</p:attrName>
                                        </p:attrNameLst>
                                      </p:cBhvr>
                                      <p:to>
                                        <p:strVal val="visible"/>
                                      </p:to>
                                    </p:set>
                                  </p:childTnLst>
                                </p:cTn>
                              </p:par>
                              <p:par>
                                <p:cTn id="1842" nodeType="withEffect" fill="hold" presetClass="entr" presetID="1">
                                  <p:stCondLst>
                                    <p:cond delay="0"/>
                                  </p:stCondLst>
                                  <p:childTnLst>
                                    <p:set>
                                      <p:cBhvr>
                                        <p:cTn id="1843" dur="1" fill="hold">
                                          <p:stCondLst>
                                            <p:cond delay="0"/>
                                          </p:stCondLst>
                                        </p:cTn>
                                        <p:tgtEl>
                                          <p:spTgt spid="11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Activities in Feasibility Study</a:t>
            </a:r>
            <a:endParaRPr b="0" lang="en-US" sz="2400" spc="-1" strike="noStrike">
              <a:solidFill>
                <a:srgbClr val="000000"/>
              </a:solidFill>
              <a:latin typeface="Calibri"/>
            </a:endParaRPr>
          </a:p>
        </p:txBody>
      </p:sp>
      <p:sp>
        <p:nvSpPr>
          <p:cNvPr id="1134" name="CustomShape 2"/>
          <p:cNvSpPr/>
          <p:nvPr/>
        </p:nvSpPr>
        <p:spPr>
          <a:xfrm>
            <a:off x="185400" y="1275480"/>
            <a:ext cx="7627320" cy="5504400"/>
          </a:xfrm>
          <a:prstGeom prst="rect">
            <a:avLst/>
          </a:prstGeom>
          <a:noFill/>
          <a:ln>
            <a:noFill/>
          </a:ln>
        </p:spPr>
        <p:style>
          <a:lnRef idx="0"/>
          <a:fillRef idx="0"/>
          <a:effectRef idx="0"/>
          <a:fontRef idx="minor"/>
        </p:style>
        <p:txBody>
          <a:bodyPr/>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High level block Level understanding of the solution</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Considerations to technology</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Marketing strategy</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Financial projection</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Schedule and high level planning and budget requirements</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Issues, Assumptions, Risks and Constraints</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Alternatives and their consideration</a:t>
            </a:r>
            <a:endParaRPr b="0" lang="en-IN" sz="2400" spc="-1" strike="noStrike">
              <a:latin typeface="Arial"/>
            </a:endParaRPr>
          </a:p>
          <a:p>
            <a:pPr marL="601200" indent="-456840" algn="just">
              <a:lnSpc>
                <a:spcPct val="120000"/>
              </a:lnSpc>
              <a:spcBef>
                <a:spcPts val="601"/>
              </a:spcBef>
              <a:buClr>
                <a:srgbClr val="000000"/>
              </a:buClr>
              <a:buFont typeface="Calibri Light"/>
              <a:buAutoNum type="arabicPeriod" startAt="6"/>
            </a:pPr>
            <a:r>
              <a:rPr b="0" lang="en-IN" sz="2400" spc="-1" strike="noStrike">
                <a:solidFill>
                  <a:srgbClr val="000000"/>
                </a:solidFill>
                <a:latin typeface="Calibri"/>
              </a:rPr>
              <a:t>Potential project organization</a:t>
            </a:r>
            <a:endParaRPr b="0" lang="en-IN" sz="2400" spc="-1" strike="noStrike">
              <a:latin typeface="Arial"/>
            </a:endParaRPr>
          </a:p>
        </p:txBody>
      </p:sp>
      <p:sp>
        <p:nvSpPr>
          <p:cNvPr id="1135" name="CustomShape 3"/>
          <p:cNvSpPr/>
          <p:nvPr/>
        </p:nvSpPr>
        <p:spPr>
          <a:xfrm>
            <a:off x="-9000" y="6144480"/>
            <a:ext cx="4998600" cy="364680"/>
          </a:xfrm>
          <a:prstGeom prst="rect">
            <a:avLst/>
          </a:prstGeom>
          <a:ln>
            <a:noFill/>
          </a:ln>
          <a:effectLst>
            <a:outerShdw algn="ctr" blurRad="57150" dir="5400000" dist="19050" rotWithShape="0">
              <a:srgbClr val="000000">
                <a:alpha val="63000"/>
              </a:srgbClr>
            </a:outerShdw>
          </a:effectLst>
        </p:spPr>
        <p:style>
          <a:lnRef idx="0">
            <a:schemeClr val="dk1"/>
          </a:lnRef>
          <a:fillRef idx="3">
            <a:schemeClr val="dk1"/>
          </a:fillRef>
          <a:effectRef idx="3">
            <a:schemeClr val="dk1"/>
          </a:effectRef>
          <a:fontRef idx="minor"/>
        </p:style>
        <p:txBody>
          <a:bodyPr wrap="none" lIns="90000" rIns="90000" tIns="45000" bIns="45000"/>
          <a:p>
            <a:pPr>
              <a:lnSpc>
                <a:spcPct val="100000"/>
              </a:lnSpc>
            </a:pPr>
            <a:r>
              <a:rPr b="1" lang="en-IN" sz="1800" spc="-1" strike="noStrike">
                <a:solidFill>
                  <a:srgbClr val="ffff00"/>
                </a:solidFill>
                <a:latin typeface="Calibri"/>
              </a:rPr>
              <a:t>Will end with a go or No-go Decisions</a:t>
            </a:r>
            <a:endParaRPr b="0" lang="en-IN" sz="1800" spc="-1" strike="noStrike">
              <a:latin typeface="Arial"/>
            </a:endParaRPr>
          </a:p>
        </p:txBody>
      </p:sp>
    </p:spTree>
  </p:cSld>
  <p:timing>
    <p:tnLst>
      <p:par>
        <p:cTn id="1844" dur="indefinite" restart="never" nodeType="tmRoot">
          <p:childTnLst>
            <p:seq>
              <p:cTn id="1845" dur="indefinite" nodeType="mainSeq">
                <p:childTnLst>
                  <p:par>
                    <p:cTn id="1846" fill="hold">
                      <p:stCondLst>
                        <p:cond delay="0"/>
                      </p:stCondLst>
                      <p:childTnLst>
                        <p:par>
                          <p:cTn id="1847" fill="hold">
                            <p:stCondLst>
                              <p:cond delay="0"/>
                            </p:stCondLst>
                            <p:childTnLst>
                              <p:par>
                                <p:cTn id="1848" nodeType="withEffect" fill="hold" presetClass="entr" presetID="1">
                                  <p:stCondLst>
                                    <p:cond delay="0"/>
                                  </p:stCondLst>
                                  <p:childTnLst>
                                    <p:set>
                                      <p:cBhvr>
                                        <p:cTn id="1849" dur="1" fill="hold">
                                          <p:stCondLst>
                                            <p:cond delay="0"/>
                                          </p:stCondLst>
                                        </p:cTn>
                                        <p:tgtEl>
                                          <p:spTgt spid="1134">
                                            <p:txEl>
                                              <p:pRg st="0" end="0"/>
                                            </p:txEl>
                                          </p:spTgt>
                                        </p:tgtEl>
                                        <p:attrNameLst>
                                          <p:attrName>style.visibility</p:attrName>
                                        </p:attrNameLst>
                                      </p:cBhvr>
                                      <p:to>
                                        <p:strVal val="visible"/>
                                      </p:to>
                                    </p:set>
                                  </p:childTnLst>
                                </p:cTn>
                              </p:par>
                              <p:par>
                                <p:cTn id="1850" nodeType="withEffect" fill="hold" presetClass="entr" presetID="1">
                                  <p:stCondLst>
                                    <p:cond delay="0"/>
                                  </p:stCondLst>
                                  <p:childTnLst>
                                    <p:set>
                                      <p:cBhvr>
                                        <p:cTn id="1851" dur="1" fill="hold">
                                          <p:stCondLst>
                                            <p:cond delay="0"/>
                                          </p:stCondLst>
                                        </p:cTn>
                                        <p:tgtEl>
                                          <p:spTgt spid="1134">
                                            <p:txEl>
                                              <p:pRg st="1" end="1"/>
                                            </p:txEl>
                                          </p:spTgt>
                                        </p:tgtEl>
                                        <p:attrNameLst>
                                          <p:attrName>style.visibility</p:attrName>
                                        </p:attrNameLst>
                                      </p:cBhvr>
                                      <p:to>
                                        <p:strVal val="visible"/>
                                      </p:to>
                                    </p:set>
                                  </p:childTnLst>
                                </p:cTn>
                              </p:par>
                              <p:par>
                                <p:cTn id="1852" nodeType="withEffect" fill="hold" presetClass="entr" presetID="1">
                                  <p:stCondLst>
                                    <p:cond delay="0"/>
                                  </p:stCondLst>
                                  <p:childTnLst>
                                    <p:set>
                                      <p:cBhvr>
                                        <p:cTn id="1853" dur="1" fill="hold">
                                          <p:stCondLst>
                                            <p:cond delay="0"/>
                                          </p:stCondLst>
                                        </p:cTn>
                                        <p:tgtEl>
                                          <p:spTgt spid="1134">
                                            <p:txEl>
                                              <p:pRg st="2" end="2"/>
                                            </p:txEl>
                                          </p:spTgt>
                                        </p:tgtEl>
                                        <p:attrNameLst>
                                          <p:attrName>style.visibility</p:attrName>
                                        </p:attrNameLst>
                                      </p:cBhvr>
                                      <p:to>
                                        <p:strVal val="visible"/>
                                      </p:to>
                                    </p:set>
                                  </p:childTnLst>
                                </p:cTn>
                              </p:par>
                              <p:par>
                                <p:cTn id="1854" nodeType="withEffect" fill="hold" presetClass="entr" presetID="1">
                                  <p:stCondLst>
                                    <p:cond delay="0"/>
                                  </p:stCondLst>
                                  <p:childTnLst>
                                    <p:set>
                                      <p:cBhvr>
                                        <p:cTn id="1855" dur="1" fill="hold">
                                          <p:stCondLst>
                                            <p:cond delay="0"/>
                                          </p:stCondLst>
                                        </p:cTn>
                                        <p:tgtEl>
                                          <p:spTgt spid="1134">
                                            <p:txEl>
                                              <p:pRg st="3" end="3"/>
                                            </p:txEl>
                                          </p:spTgt>
                                        </p:tgtEl>
                                        <p:attrNameLst>
                                          <p:attrName>style.visibility</p:attrName>
                                        </p:attrNameLst>
                                      </p:cBhvr>
                                      <p:to>
                                        <p:strVal val="visible"/>
                                      </p:to>
                                    </p:set>
                                  </p:childTnLst>
                                </p:cTn>
                              </p:par>
                              <p:par>
                                <p:cTn id="1856" nodeType="withEffect" fill="hold" presetClass="entr" presetID="1">
                                  <p:stCondLst>
                                    <p:cond delay="0"/>
                                  </p:stCondLst>
                                  <p:childTnLst>
                                    <p:set>
                                      <p:cBhvr>
                                        <p:cTn id="1857" dur="1" fill="hold">
                                          <p:stCondLst>
                                            <p:cond delay="0"/>
                                          </p:stCondLst>
                                        </p:cTn>
                                        <p:tgtEl>
                                          <p:spTgt spid="1134">
                                            <p:txEl>
                                              <p:pRg st="4" end="4"/>
                                            </p:txEl>
                                          </p:spTgt>
                                        </p:tgtEl>
                                        <p:attrNameLst>
                                          <p:attrName>style.visibility</p:attrName>
                                        </p:attrNameLst>
                                      </p:cBhvr>
                                      <p:to>
                                        <p:strVal val="visible"/>
                                      </p:to>
                                    </p:set>
                                  </p:childTnLst>
                                </p:cTn>
                              </p:par>
                              <p:par>
                                <p:cTn id="1858" nodeType="withEffect" fill="hold" presetClass="entr" presetID="1">
                                  <p:stCondLst>
                                    <p:cond delay="0"/>
                                  </p:stCondLst>
                                  <p:childTnLst>
                                    <p:set>
                                      <p:cBhvr>
                                        <p:cTn id="1859" dur="1" fill="hold">
                                          <p:stCondLst>
                                            <p:cond delay="0"/>
                                          </p:stCondLst>
                                        </p:cTn>
                                        <p:tgtEl>
                                          <p:spTgt spid="1134">
                                            <p:txEl>
                                              <p:pRg st="5" end="5"/>
                                            </p:txEl>
                                          </p:spTgt>
                                        </p:tgtEl>
                                        <p:attrNameLst>
                                          <p:attrName>style.visibility</p:attrName>
                                        </p:attrNameLst>
                                      </p:cBhvr>
                                      <p:to>
                                        <p:strVal val="visible"/>
                                      </p:to>
                                    </p:set>
                                  </p:childTnLst>
                                </p:cTn>
                              </p:par>
                              <p:par>
                                <p:cTn id="1860" nodeType="withEffect" fill="hold" presetClass="entr" presetID="1">
                                  <p:stCondLst>
                                    <p:cond delay="0"/>
                                  </p:stCondLst>
                                  <p:childTnLst>
                                    <p:set>
                                      <p:cBhvr>
                                        <p:cTn id="1861" dur="1" fill="hold">
                                          <p:stCondLst>
                                            <p:cond delay="0"/>
                                          </p:stCondLst>
                                        </p:cTn>
                                        <p:tgtEl>
                                          <p:spTgt spid="1134">
                                            <p:txEl>
                                              <p:pRg st="6" end="6"/>
                                            </p:txEl>
                                          </p:spTgt>
                                        </p:tgtEl>
                                        <p:attrNameLst>
                                          <p:attrName>style.visibility</p:attrName>
                                        </p:attrNameLst>
                                      </p:cBhvr>
                                      <p:to>
                                        <p:strVal val="visible"/>
                                      </p:to>
                                    </p:set>
                                  </p:childTnLst>
                                </p:cTn>
                              </p:par>
                              <p:par>
                                <p:cTn id="1862" nodeType="withEffect" fill="hold" presetClass="entr" presetID="1">
                                  <p:stCondLst>
                                    <p:cond delay="0"/>
                                  </p:stCondLst>
                                  <p:childTnLst>
                                    <p:set>
                                      <p:cBhvr>
                                        <p:cTn id="1863" dur="1" fill="hold">
                                          <p:stCondLst>
                                            <p:cond delay="0"/>
                                          </p:stCondLst>
                                        </p:cTn>
                                        <p:tgtEl>
                                          <p:spTgt spid="1134">
                                            <p:txEl>
                                              <p:pRg st="7" end="7"/>
                                            </p:txEl>
                                          </p:spTgt>
                                        </p:tgtEl>
                                        <p:attrNameLst>
                                          <p:attrName>style.visibility</p:attrName>
                                        </p:attrNameLst>
                                      </p:cBhvr>
                                      <p:to>
                                        <p:strVal val="visible"/>
                                      </p:to>
                                    </p:set>
                                  </p:childTnLst>
                                </p:cTn>
                              </p:par>
                            </p:childTnLst>
                          </p:cTn>
                        </p:par>
                      </p:childTnLst>
                    </p:cTn>
                  </p:par>
                  <p:par>
                    <p:cTn id="1864" fill="hold">
                      <p:stCondLst>
                        <p:cond delay="indefinite"/>
                      </p:stCondLst>
                      <p:childTnLst>
                        <p:par>
                          <p:cTn id="1865" fill="hold">
                            <p:stCondLst>
                              <p:cond delay="0"/>
                            </p:stCondLst>
                            <p:childTnLst>
                              <p:par>
                                <p:cTn id="1866" nodeType="clickEffect" fill="hold" presetClass="entr" presetID="1">
                                  <p:stCondLst>
                                    <p:cond delay="0"/>
                                  </p:stCondLst>
                                  <p:childTnLst>
                                    <p:set>
                                      <p:cBhvr>
                                        <p:cTn id="1867" dur="1" fill="hold">
                                          <p:stCondLst>
                                            <p:cond delay="0"/>
                                          </p:stCondLst>
                                        </p:cTn>
                                        <p:tgtEl>
                                          <p:spTgt spid="11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6" name="Picture 2" descr=""/>
          <p:cNvPicPr/>
          <p:nvPr/>
        </p:nvPicPr>
        <p:blipFill>
          <a:blip r:embed="rId1"/>
          <a:stretch/>
        </p:blipFill>
        <p:spPr>
          <a:xfrm>
            <a:off x="4941000" y="2823480"/>
            <a:ext cx="3727440" cy="2628000"/>
          </a:xfrm>
          <a:prstGeom prst="rect">
            <a:avLst/>
          </a:prstGeom>
          <a:ln>
            <a:noFill/>
          </a:ln>
        </p:spPr>
      </p:pic>
      <p:sp>
        <p:nvSpPr>
          <p:cNvPr id="1137" name="CustomShape 1"/>
          <p:cNvSpPr/>
          <p:nvPr/>
        </p:nvSpPr>
        <p:spPr>
          <a:xfrm>
            <a:off x="176400" y="153612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Requirements Engineering Process</a:t>
            </a:r>
            <a:endParaRPr b="0" lang="en-IN" sz="3600" spc="-1" strike="noStrike">
              <a:latin typeface="Arial"/>
            </a:endParaRPr>
          </a:p>
        </p:txBody>
      </p:sp>
    </p:spTree>
  </p:cSld>
  <p:timing>
    <p:tnLst>
      <p:par>
        <p:cTn id="1868" dur="indefinite" restart="never" nodeType="tmRoot">
          <p:childTnLst>
            <p:seq>
              <p:cTn id="1869"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Engineering process</a:t>
            </a:r>
            <a:endParaRPr b="0" lang="en-US" sz="2400" spc="-1" strike="noStrike">
              <a:solidFill>
                <a:srgbClr val="000000"/>
              </a:solidFill>
              <a:latin typeface="Calibri"/>
            </a:endParaRPr>
          </a:p>
        </p:txBody>
      </p:sp>
      <p:sp>
        <p:nvSpPr>
          <p:cNvPr id="1139" name="CustomShape 2"/>
          <p:cNvSpPr/>
          <p:nvPr/>
        </p:nvSpPr>
        <p:spPr>
          <a:xfrm>
            <a:off x="198720" y="1268280"/>
            <a:ext cx="7223760" cy="5504400"/>
          </a:xfrm>
          <a:prstGeom prst="rect">
            <a:avLst/>
          </a:prstGeom>
          <a:noFill/>
          <a:ln>
            <a:noFill/>
          </a:ln>
        </p:spPr>
        <p:style>
          <a:lnRef idx="0"/>
          <a:fillRef idx="0"/>
          <a:effectRef idx="0"/>
          <a:fontRef idx="minor"/>
        </p:style>
        <p:txBody>
          <a:bodyPr/>
          <a:p>
            <a:pPr algn="just">
              <a:lnSpc>
                <a:spcPct val="90000"/>
              </a:lnSpc>
              <a:spcBef>
                <a:spcPts val="479"/>
              </a:spcBef>
            </a:pPr>
            <a:r>
              <a:rPr b="0" lang="en-IN" sz="2400" spc="-1" strike="noStrike">
                <a:solidFill>
                  <a:srgbClr val="000000"/>
                </a:solidFill>
                <a:latin typeface="Calibri"/>
                <a:ea typeface="MS PGothic"/>
              </a:rPr>
              <a:t>There are “four + one” sets of activities that have been used, and have shown to produce specifications or requirements</a:t>
            </a:r>
            <a:endParaRPr b="0" lang="en-IN" sz="2400" spc="-1" strike="noStrike">
              <a:latin typeface="Arial"/>
            </a:endParaRPr>
          </a:p>
          <a:p>
            <a:pPr>
              <a:lnSpc>
                <a:spcPct val="90000"/>
              </a:lnSpc>
              <a:spcBef>
                <a:spcPts val="479"/>
              </a:spcBef>
            </a:pPr>
            <a:endParaRPr b="0" lang="en-IN" sz="2400" spc="-1" strike="noStrike">
              <a:latin typeface="Arial"/>
            </a:endParaRPr>
          </a:p>
        </p:txBody>
      </p:sp>
      <p:sp>
        <p:nvSpPr>
          <p:cNvPr id="1140" name="CustomShape 3"/>
          <p:cNvSpPr/>
          <p:nvPr/>
        </p:nvSpPr>
        <p:spPr>
          <a:xfrm>
            <a:off x="-482040" y="5229360"/>
            <a:ext cx="8849520" cy="456120"/>
          </a:xfrm>
          <a:prstGeom prst="rect">
            <a:avLst/>
          </a:prstGeom>
          <a:noFill/>
          <a:ln>
            <a:noFill/>
          </a:ln>
        </p:spPr>
        <p:style>
          <a:lnRef idx="0"/>
          <a:fillRef idx="0"/>
          <a:effectRef idx="0"/>
          <a:fontRef idx="minor"/>
        </p:style>
        <p:txBody>
          <a:bodyPr wrap="none" lIns="90000" rIns="90000" tIns="45000" bIns="45000"/>
          <a:p>
            <a:pPr>
              <a:lnSpc>
                <a:spcPct val="100000"/>
              </a:lnSpc>
              <a:spcBef>
                <a:spcPts val="720"/>
              </a:spcBef>
            </a:pPr>
            <a:r>
              <a:rPr b="0" lang="en-IN" sz="2400" spc="-1" strike="noStrike">
                <a:solidFill>
                  <a:srgbClr val="000000"/>
                </a:solidFill>
                <a:latin typeface="Calibri"/>
                <a:ea typeface="MS PGothic"/>
              </a:rPr>
              <a:t>The project manager plans and drives this entire activity</a:t>
            </a:r>
            <a:endParaRPr b="0" lang="en-IN" sz="2400" spc="-1" strike="noStrike">
              <a:latin typeface="Arial"/>
            </a:endParaRPr>
          </a:p>
        </p:txBody>
      </p:sp>
      <p:grpSp>
        <p:nvGrpSpPr>
          <p:cNvPr id="1141" name="Group 4"/>
          <p:cNvGrpSpPr/>
          <p:nvPr/>
        </p:nvGrpSpPr>
        <p:grpSpPr>
          <a:xfrm>
            <a:off x="1889640" y="6348960"/>
            <a:ext cx="3809520" cy="380520"/>
            <a:chOff x="1889640" y="6348960"/>
            <a:chExt cx="3809520" cy="380520"/>
          </a:xfrm>
        </p:grpSpPr>
        <p:sp>
          <p:nvSpPr>
            <p:cNvPr id="1142" name="CustomShape 5"/>
            <p:cNvSpPr/>
            <p:nvPr/>
          </p:nvSpPr>
          <p:spPr>
            <a:xfrm>
              <a:off x="3718440" y="6348960"/>
              <a:ext cx="1980720" cy="380520"/>
            </a:xfrm>
            <a:prstGeom prst="rect">
              <a:avLst/>
            </a:prstGeom>
            <a:solidFill>
              <a:schemeClr val="bg1"/>
            </a:solidFill>
            <a:ln>
              <a:noFill/>
            </a:ln>
          </p:spPr>
          <p:style>
            <a:lnRef idx="0"/>
            <a:fillRef idx="0"/>
            <a:effectRef idx="0"/>
            <a:fontRef idx="minor"/>
          </p:style>
        </p:sp>
        <p:sp>
          <p:nvSpPr>
            <p:cNvPr id="1143" name="CustomShape 6"/>
            <p:cNvSpPr/>
            <p:nvPr/>
          </p:nvSpPr>
          <p:spPr>
            <a:xfrm>
              <a:off x="1889640" y="6425280"/>
              <a:ext cx="2209320" cy="22824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000000"/>
                  </a:solidFill>
                  <a:latin typeface="Arial"/>
                  <a:ea typeface="MS PGothic"/>
                </a:rPr>
                <a:t>V3.0 © 2011, IEEE All rights reserved</a:t>
              </a:r>
              <a:endParaRPr b="0" lang="en-IN" sz="900" spc="-1" strike="noStrike">
                <a:latin typeface="Arial"/>
              </a:endParaRPr>
            </a:p>
          </p:txBody>
        </p:sp>
      </p:grpSp>
      <p:sp>
        <p:nvSpPr>
          <p:cNvPr id="1144" name="CustomShape 7"/>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3C4CF28D-6C2F-4744-BDAD-5B162AB9BDE6}" type="slidenum">
              <a:rPr b="0" lang="en-IN" sz="1000" spc="-1" strike="noStrike">
                <a:solidFill>
                  <a:srgbClr val="898989"/>
                </a:solidFill>
                <a:latin typeface="Arial"/>
                <a:ea typeface="MS PGothic"/>
              </a:rPr>
              <a:t>1</a:t>
            </a:fld>
            <a:endParaRPr b="0" lang="en-IN" sz="1000" spc="-1" strike="noStrike">
              <a:latin typeface="Arial"/>
            </a:endParaRPr>
          </a:p>
        </p:txBody>
      </p:sp>
      <p:sp>
        <p:nvSpPr>
          <p:cNvPr id="1145" name="CustomShape 8"/>
          <p:cNvSpPr/>
          <p:nvPr/>
        </p:nvSpPr>
        <p:spPr>
          <a:xfrm>
            <a:off x="391680" y="4038840"/>
            <a:ext cx="9630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ff"/>
                </a:solidFill>
                <a:latin typeface="Calibri"/>
              </a:rPr>
              <a:t>STEP 1</a:t>
            </a:r>
            <a:endParaRPr b="0" lang="en-IN" sz="1600" spc="-1" strike="noStrike">
              <a:latin typeface="Arial"/>
            </a:endParaRPr>
          </a:p>
        </p:txBody>
      </p:sp>
      <p:sp>
        <p:nvSpPr>
          <p:cNvPr id="1146" name="CustomShape 9"/>
          <p:cNvSpPr/>
          <p:nvPr/>
        </p:nvSpPr>
        <p:spPr>
          <a:xfrm>
            <a:off x="1980720" y="4055400"/>
            <a:ext cx="9630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ff"/>
                </a:solidFill>
                <a:latin typeface="Calibri"/>
              </a:rPr>
              <a:t>STEP 2</a:t>
            </a:r>
            <a:endParaRPr b="0" lang="en-IN" sz="1600" spc="-1" strike="noStrike">
              <a:latin typeface="Arial"/>
            </a:endParaRPr>
          </a:p>
        </p:txBody>
      </p:sp>
      <p:sp>
        <p:nvSpPr>
          <p:cNvPr id="1147" name="CustomShape 10"/>
          <p:cNvSpPr/>
          <p:nvPr/>
        </p:nvSpPr>
        <p:spPr>
          <a:xfrm>
            <a:off x="3476520" y="4020840"/>
            <a:ext cx="9630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ff"/>
                </a:solidFill>
                <a:latin typeface="Calibri"/>
              </a:rPr>
              <a:t>STEP 3</a:t>
            </a:r>
            <a:endParaRPr b="0" lang="en-IN" sz="1600" spc="-1" strike="noStrike">
              <a:latin typeface="Arial"/>
            </a:endParaRPr>
          </a:p>
        </p:txBody>
      </p:sp>
      <p:sp>
        <p:nvSpPr>
          <p:cNvPr id="1148" name="CustomShape 11"/>
          <p:cNvSpPr/>
          <p:nvPr/>
        </p:nvSpPr>
        <p:spPr>
          <a:xfrm>
            <a:off x="5065560" y="3997440"/>
            <a:ext cx="9630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ff"/>
                </a:solidFill>
                <a:latin typeface="Calibri"/>
              </a:rPr>
              <a:t>STEP 4</a:t>
            </a:r>
            <a:endParaRPr b="0" lang="en-IN" sz="1600" spc="-1" strike="noStrike">
              <a:latin typeface="Arial"/>
            </a:endParaRPr>
          </a:p>
        </p:txBody>
      </p:sp>
      <p:grpSp>
        <p:nvGrpSpPr>
          <p:cNvPr id="1149" name="Group 12"/>
          <p:cNvGrpSpPr/>
          <p:nvPr/>
        </p:nvGrpSpPr>
        <p:grpSpPr>
          <a:xfrm>
            <a:off x="185400" y="2216160"/>
            <a:ext cx="7826400" cy="2122200"/>
            <a:chOff x="185400" y="2216160"/>
            <a:chExt cx="7826400" cy="2122200"/>
          </a:xfrm>
        </p:grpSpPr>
        <p:grpSp>
          <p:nvGrpSpPr>
            <p:cNvPr id="1150" name="Group 13"/>
            <p:cNvGrpSpPr/>
            <p:nvPr/>
          </p:nvGrpSpPr>
          <p:grpSpPr>
            <a:xfrm>
              <a:off x="185400" y="2216160"/>
              <a:ext cx="5976000" cy="2122200"/>
              <a:chOff x="185400" y="2216160"/>
              <a:chExt cx="5976000" cy="2122200"/>
            </a:xfrm>
          </p:grpSpPr>
          <p:sp>
            <p:nvSpPr>
              <p:cNvPr id="1151" name="CustomShape 14"/>
              <p:cNvSpPr/>
              <p:nvPr/>
            </p:nvSpPr>
            <p:spPr>
              <a:xfrm flipV="1">
                <a:off x="1581840" y="3516840"/>
                <a:ext cx="123840" cy="82440"/>
              </a:xfrm>
              <a:custGeom>
                <a:avLst/>
                <a:gdLst/>
                <a:ahLst/>
                <a:rect l="l" t="t" r="r" b="b"/>
                <a:pathLst>
                  <a:path w="21600" h="21600">
                    <a:moveTo>
                      <a:pt x="0" y="0"/>
                    </a:moveTo>
                    <a:lnTo>
                      <a:pt x="21600" y="21600"/>
                    </a:lnTo>
                  </a:path>
                </a:pathLst>
              </a:cu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2" name="CustomShape 15"/>
              <p:cNvSpPr/>
              <p:nvPr/>
            </p:nvSpPr>
            <p:spPr>
              <a:xfrm>
                <a:off x="3101400" y="3600000"/>
                <a:ext cx="125280" cy="1440"/>
              </a:xfrm>
              <a:custGeom>
                <a:avLst/>
                <a:gdLst/>
                <a:ahLst/>
                <a:rect l="l" t="t" r="r" b="b"/>
                <a:pathLst>
                  <a:path w="21600" h="21600">
                    <a:moveTo>
                      <a:pt x="0" y="0"/>
                    </a:moveTo>
                    <a:lnTo>
                      <a:pt x="21600" y="21600"/>
                    </a:lnTo>
                  </a:path>
                </a:pathLst>
              </a:cu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3" name="CustomShape 16"/>
              <p:cNvSpPr/>
              <p:nvPr/>
            </p:nvSpPr>
            <p:spPr>
              <a:xfrm>
                <a:off x="4622040" y="3600000"/>
                <a:ext cx="144000" cy="1440"/>
              </a:xfrm>
              <a:custGeom>
                <a:avLst/>
                <a:gdLst/>
                <a:ahLst/>
                <a:rect l="l" t="t" r="r" b="b"/>
                <a:pathLst>
                  <a:path w="21600" h="21600">
                    <a:moveTo>
                      <a:pt x="0" y="0"/>
                    </a:moveTo>
                    <a:lnTo>
                      <a:pt x="21600" y="21600"/>
                    </a:lnTo>
                  </a:path>
                </a:pathLst>
              </a:cu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4" name="CustomShape 17"/>
              <p:cNvSpPr/>
              <p:nvPr/>
            </p:nvSpPr>
            <p:spPr>
              <a:xfrm flipH="1" flipV="1">
                <a:off x="882720" y="3274560"/>
                <a:ext cx="5277960" cy="324360"/>
              </a:xfrm>
              <a:prstGeom prst="bentConnector4">
                <a:avLst>
                  <a:gd name="adj1" fmla="val -4331"/>
                  <a:gd name="adj2" fmla="val 189573"/>
                </a:avLst>
              </a:pr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5" name="CustomShape 18"/>
              <p:cNvSpPr/>
              <p:nvPr/>
            </p:nvSpPr>
            <p:spPr>
              <a:xfrm>
                <a:off x="1813680" y="2216160"/>
                <a:ext cx="27126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Calibri"/>
                    <a:ea typeface="MS PGothic"/>
                  </a:rPr>
                  <a:t>Iterative Process</a:t>
                </a:r>
                <a:endParaRPr b="0" lang="en-IN" sz="2400" spc="-1" strike="noStrike">
                  <a:latin typeface="Arial"/>
                </a:endParaRPr>
              </a:p>
            </p:txBody>
          </p:sp>
          <p:sp>
            <p:nvSpPr>
              <p:cNvPr id="1156" name="CustomShape 19"/>
              <p:cNvSpPr/>
              <p:nvPr/>
            </p:nvSpPr>
            <p:spPr>
              <a:xfrm rot="5400000">
                <a:off x="2307600" y="3148200"/>
                <a:ext cx="195480" cy="1080"/>
              </a:xfrm>
              <a:custGeom>
                <a:avLst/>
                <a:gdLst/>
                <a:ahLst/>
                <a:rect l="l" t="t" r="r" b="b"/>
                <a:pathLst>
                  <a:path w="21600" h="21600">
                    <a:moveTo>
                      <a:pt x="0" y="0"/>
                    </a:moveTo>
                    <a:lnTo>
                      <a:pt x="21600" y="21600"/>
                    </a:lnTo>
                  </a:path>
                </a:pathLst>
              </a:cu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7" name="CustomShape 20"/>
              <p:cNvSpPr/>
              <p:nvPr/>
            </p:nvSpPr>
            <p:spPr>
              <a:xfrm rot="5400000">
                <a:off x="3826440" y="3146400"/>
                <a:ext cx="197280" cy="1080"/>
              </a:xfrm>
              <a:custGeom>
                <a:avLst/>
                <a:gdLst/>
                <a:ahLst/>
                <a:rect l="l" t="t" r="r" b="b"/>
                <a:pathLst>
                  <a:path w="21600" h="21600">
                    <a:moveTo>
                      <a:pt x="0" y="0"/>
                    </a:moveTo>
                    <a:lnTo>
                      <a:pt x="21600" y="21600"/>
                    </a:lnTo>
                  </a:path>
                </a:pathLst>
              </a:custGeom>
              <a:noFill/>
              <a:ln w="28440">
                <a:solidFill>
                  <a:schemeClr val="tx1"/>
                </a:solidFill>
                <a:tailEnd len="med" type="triangle" w="med"/>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p:style>
          </p:sp>
          <p:sp>
            <p:nvSpPr>
              <p:cNvPr id="1158" name="CustomShape 21"/>
              <p:cNvSpPr/>
              <p:nvPr/>
            </p:nvSpPr>
            <p:spPr>
              <a:xfrm>
                <a:off x="185400" y="3275280"/>
                <a:ext cx="1396440" cy="819720"/>
              </a:xfrm>
              <a:prstGeom prst="rect">
                <a:avLst/>
              </a:prstGeom>
              <a:solidFill>
                <a:schemeClr val="accent4">
                  <a:lumMod val="60000"/>
                  <a:lumOff val="40000"/>
                </a:schemeClr>
              </a:solidFill>
              <a:ln w="28440">
                <a:solidFill>
                  <a:schemeClr val="tx1"/>
                </a:solidFill>
                <a:round/>
              </a:ln>
              <a:effectLst>
                <a:glow rad="139700">
                  <a:schemeClr val="accent1">
                    <a:satMod val="175000"/>
                    <a:alpha val="40000"/>
                  </a:schemeClr>
                </a:glow>
              </a:effectLst>
              <a:scene3d>
                <a:camera prst="orthographicFront"/>
                <a:lightRig dir="t" rig="threePt"/>
              </a:scene3d>
              <a:sp3d/>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ＭＳ Ｐゴシック"/>
                  </a:rPr>
                  <a:t>Requirements Elicitation</a:t>
                </a:r>
                <a:endParaRPr b="0" lang="en-IN" sz="1600" spc="-1" strike="noStrike">
                  <a:latin typeface="Arial"/>
                </a:endParaRPr>
              </a:p>
            </p:txBody>
          </p:sp>
          <p:sp>
            <p:nvSpPr>
              <p:cNvPr id="1159" name="CustomShape 22"/>
              <p:cNvSpPr/>
              <p:nvPr/>
            </p:nvSpPr>
            <p:spPr>
              <a:xfrm>
                <a:off x="1706040" y="3275280"/>
                <a:ext cx="1395000" cy="819720"/>
              </a:xfrm>
              <a:prstGeom prst="rect">
                <a:avLst/>
              </a:prstGeom>
              <a:solidFill>
                <a:schemeClr val="accent4">
                  <a:lumMod val="60000"/>
                  <a:lumOff val="40000"/>
                </a:schemeClr>
              </a:solidFill>
              <a:ln w="28440">
                <a:solidFill>
                  <a:schemeClr val="tx1"/>
                </a:solidFill>
                <a:round/>
              </a:ln>
              <a:effectLst>
                <a:glow rad="139700">
                  <a:schemeClr val="accent1">
                    <a:satMod val="175000"/>
                    <a:alpha val="40000"/>
                  </a:schemeClr>
                </a:glow>
              </a:effectLst>
              <a:scene3d>
                <a:camera prst="orthographicFront"/>
                <a:lightRig dir="t" rig="threePt"/>
              </a:scene3d>
              <a:sp3d/>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ＭＳ Ｐゴシック"/>
                  </a:rPr>
                  <a:t>Requirements Analysis</a:t>
                </a:r>
                <a:endParaRPr b="0" lang="en-IN" sz="1600" spc="-1" strike="noStrike">
                  <a:latin typeface="Arial"/>
                </a:endParaRPr>
              </a:p>
            </p:txBody>
          </p:sp>
          <p:sp>
            <p:nvSpPr>
              <p:cNvPr id="1160" name="CustomShape 23"/>
              <p:cNvSpPr/>
              <p:nvPr/>
            </p:nvSpPr>
            <p:spPr>
              <a:xfrm>
                <a:off x="3227040" y="3275280"/>
                <a:ext cx="1395000" cy="1063080"/>
              </a:xfrm>
              <a:prstGeom prst="rect">
                <a:avLst/>
              </a:prstGeom>
              <a:solidFill>
                <a:schemeClr val="accent4">
                  <a:lumMod val="60000"/>
                  <a:lumOff val="40000"/>
                </a:schemeClr>
              </a:solidFill>
              <a:ln w="28440">
                <a:solidFill>
                  <a:schemeClr val="tx1"/>
                </a:solidFill>
                <a:round/>
              </a:ln>
              <a:effectLst>
                <a:glow rad="139700">
                  <a:schemeClr val="accent1">
                    <a:satMod val="175000"/>
                    <a:alpha val="40000"/>
                  </a:schemeClr>
                </a:glow>
              </a:effectLst>
              <a:scene3d>
                <a:camera prst="orthographicFront"/>
                <a:lightRig dir="t" rig="threePt"/>
              </a:scene3d>
              <a:sp3d/>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ＭＳ Ｐゴシック"/>
                  </a:rPr>
                  <a:t>Requirements Specification</a:t>
                </a:r>
                <a:endParaRPr b="0" lang="en-IN" sz="1600" spc="-1" strike="noStrike">
                  <a:latin typeface="Arial"/>
                </a:endParaRPr>
              </a:p>
            </p:txBody>
          </p:sp>
          <p:sp>
            <p:nvSpPr>
              <p:cNvPr id="1161" name="CustomShape 24"/>
              <p:cNvSpPr/>
              <p:nvPr/>
            </p:nvSpPr>
            <p:spPr>
              <a:xfrm>
                <a:off x="4766400" y="3275280"/>
                <a:ext cx="1395000" cy="819720"/>
              </a:xfrm>
              <a:prstGeom prst="rect">
                <a:avLst/>
              </a:prstGeom>
              <a:solidFill>
                <a:schemeClr val="accent4">
                  <a:lumMod val="60000"/>
                  <a:lumOff val="40000"/>
                </a:schemeClr>
              </a:solidFill>
              <a:ln w="28440">
                <a:solidFill>
                  <a:schemeClr val="tx1"/>
                </a:solidFill>
                <a:round/>
              </a:ln>
              <a:effectLst>
                <a:glow rad="139700">
                  <a:schemeClr val="accent1">
                    <a:satMod val="175000"/>
                    <a:alpha val="40000"/>
                  </a:schemeClr>
                </a:glow>
              </a:effectLst>
              <a:scene3d>
                <a:camera prst="orthographicFront"/>
                <a:lightRig dir="t" rig="threePt"/>
              </a:scene3d>
              <a:sp3d/>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ＭＳ Ｐゴシック"/>
                  </a:rPr>
                  <a:t>Requirements Validation</a:t>
                </a:r>
                <a:endParaRPr b="0" lang="en-IN" sz="1600" spc="-1" strike="noStrike">
                  <a:latin typeface="Arial"/>
                </a:endParaRPr>
              </a:p>
            </p:txBody>
          </p:sp>
        </p:grpSp>
        <p:sp>
          <p:nvSpPr>
            <p:cNvPr id="1162" name="CustomShape 25"/>
            <p:cNvSpPr/>
            <p:nvPr/>
          </p:nvSpPr>
          <p:spPr>
            <a:xfrm>
              <a:off x="6616800" y="3260520"/>
              <a:ext cx="1395000" cy="1063080"/>
            </a:xfrm>
            <a:prstGeom prst="rect">
              <a:avLst/>
            </a:prstGeom>
            <a:solidFill>
              <a:schemeClr val="accent4">
                <a:lumMod val="60000"/>
                <a:lumOff val="40000"/>
              </a:schemeClr>
            </a:solidFill>
            <a:ln w="28440">
              <a:solidFill>
                <a:schemeClr val="tx1"/>
              </a:solidFill>
              <a:round/>
            </a:ln>
            <a:effectLst>
              <a:glow rad="139700">
                <a:schemeClr val="accent1">
                  <a:satMod val="175000"/>
                  <a:alpha val="40000"/>
                </a:schemeClr>
              </a:glow>
            </a:effectLst>
            <a:scene3d>
              <a:camera prst="orthographicFront"/>
              <a:lightRig dir="t" rig="threePt"/>
            </a:scene3d>
            <a:sp3d/>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Calibri"/>
                  <a:ea typeface="ＭＳ Ｐゴシック"/>
                </a:rPr>
                <a:t>Requirements Management</a:t>
              </a:r>
              <a:endParaRPr b="0" lang="en-IN" sz="1600" spc="-1" strike="noStrike">
                <a:latin typeface="Arial"/>
              </a:endParaRPr>
            </a:p>
          </p:txBody>
        </p:sp>
      </p:grpSp>
      <p:sp>
        <p:nvSpPr>
          <p:cNvPr id="1163" name="CustomShape 26"/>
          <p:cNvSpPr/>
          <p:nvPr/>
        </p:nvSpPr>
        <p:spPr>
          <a:xfrm>
            <a:off x="2090880" y="4642920"/>
            <a:ext cx="4011840" cy="2057040"/>
          </a:xfrm>
          <a:prstGeom prst="cloudCallout">
            <a:avLst>
              <a:gd name="adj1" fmla="val -71159"/>
              <a:gd name="adj2" fmla="val -83203"/>
            </a:avLst>
          </a:prstGeom>
          <a:solidFill>
            <a:srgbClr val="ccffff"/>
          </a:solidFill>
          <a:ln w="9360">
            <a:solidFill>
              <a:schemeClr val="tx1"/>
            </a:solidFill>
            <a:round/>
          </a:ln>
        </p:spPr>
        <p:style>
          <a:lnRef idx="0"/>
          <a:fillRef idx="0"/>
          <a:effectRef idx="0"/>
          <a:fontRef idx="minor"/>
        </p:style>
        <p:txBody>
          <a:bodyPr lIns="90000" rIns="90000" tIns="45000" bIns="45000"/>
          <a:p>
            <a:pPr algn="ctr">
              <a:lnSpc>
                <a:spcPct val="100000"/>
              </a:lnSpc>
            </a:pPr>
            <a:endParaRPr b="0" lang="en-IN" sz="1800" spc="-1" strike="noStrike">
              <a:latin typeface="Arial"/>
            </a:endParaRPr>
          </a:p>
          <a:p>
            <a:pPr>
              <a:lnSpc>
                <a:spcPct val="100000"/>
              </a:lnSpc>
            </a:pPr>
            <a:r>
              <a:rPr b="1" lang="en-IN" sz="1600" spc="-1" strike="noStrike">
                <a:solidFill>
                  <a:srgbClr val="000000"/>
                </a:solidFill>
                <a:latin typeface="Arial"/>
                <a:ea typeface="MS PGothic"/>
              </a:rPr>
              <a:t>Requirements elicitation </a:t>
            </a:r>
            <a:r>
              <a:rPr b="1" lang="en-IN" sz="1200" spc="-1" strike="noStrike">
                <a:solidFill>
                  <a:srgbClr val="000000"/>
                </a:solidFill>
                <a:latin typeface="Arial"/>
                <a:ea typeface="MS PGothic"/>
              </a:rPr>
              <a:t>- </a:t>
            </a:r>
            <a:r>
              <a:rPr b="0" lang="en-IN" sz="1200" spc="-1" strike="noStrike">
                <a:solidFill>
                  <a:srgbClr val="000000"/>
                </a:solidFill>
                <a:latin typeface="Arial"/>
                <a:ea typeface="MS PGothic"/>
              </a:rPr>
              <a:t>process of gathering and discovering requirements</a:t>
            </a:r>
            <a:endParaRPr b="0" lang="en-IN" sz="1200" spc="-1" strike="noStrike">
              <a:latin typeface="Arial"/>
            </a:endParaRPr>
          </a:p>
          <a:p>
            <a:pPr algn="ctr">
              <a:lnSpc>
                <a:spcPct val="100000"/>
              </a:lnSpc>
            </a:pPr>
            <a:endParaRPr b="0" lang="en-IN" sz="1200" spc="-1" strike="noStrike">
              <a:latin typeface="Arial"/>
            </a:endParaRPr>
          </a:p>
        </p:txBody>
      </p:sp>
      <p:sp>
        <p:nvSpPr>
          <p:cNvPr id="1164" name="CustomShape 27"/>
          <p:cNvSpPr/>
          <p:nvPr/>
        </p:nvSpPr>
        <p:spPr>
          <a:xfrm>
            <a:off x="3051360" y="4200840"/>
            <a:ext cx="4374720" cy="2057040"/>
          </a:xfrm>
          <a:prstGeom prst="cloudCallout">
            <a:avLst>
              <a:gd name="adj1" fmla="val -20295"/>
              <a:gd name="adj2" fmla="val -60080"/>
            </a:avLst>
          </a:prstGeom>
          <a:solidFill>
            <a:srgbClr val="ccffff"/>
          </a:solidFill>
          <a:ln w="9360">
            <a:solidFill>
              <a:schemeClr val="tx1"/>
            </a:solidFill>
            <a:round/>
          </a:ln>
        </p:spPr>
        <p:style>
          <a:lnRef idx="0"/>
          <a:fillRef idx="0"/>
          <a:effectRef idx="0"/>
          <a:fontRef idx="minor"/>
        </p:style>
        <p:txBody>
          <a:bodyPr lIns="90000" rIns="90000" tIns="45000" bIns="45000"/>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a:p>
            <a:pPr>
              <a:lnSpc>
                <a:spcPct val="100000"/>
              </a:lnSpc>
            </a:pPr>
            <a:r>
              <a:rPr b="1" lang="en-IN" sz="1600" spc="-1" strike="noStrike">
                <a:solidFill>
                  <a:srgbClr val="000000"/>
                </a:solidFill>
                <a:latin typeface="Arial"/>
                <a:ea typeface="MS PGothic"/>
              </a:rPr>
              <a:t>Requirements specification </a:t>
            </a:r>
            <a:r>
              <a:rPr b="1" lang="en-IN" sz="1200" spc="-1" strike="noStrike">
                <a:solidFill>
                  <a:srgbClr val="000000"/>
                </a:solidFill>
                <a:latin typeface="Arial"/>
                <a:ea typeface="MS PGothic"/>
              </a:rPr>
              <a:t>– </a:t>
            </a:r>
            <a:r>
              <a:rPr b="0" lang="en-IN" sz="1200" spc="-1" strike="noStrike">
                <a:solidFill>
                  <a:srgbClr val="000000"/>
                </a:solidFill>
                <a:latin typeface="Arial"/>
                <a:ea typeface="MS PGothic"/>
              </a:rPr>
              <a:t>process of  creating of software and system specification documents suitable for use in further designing the software and in maintaining it</a:t>
            </a:r>
            <a:endParaRPr b="0" lang="en-IN" sz="1200" spc="-1" strike="noStrike">
              <a:latin typeface="Arial"/>
            </a:endParaRPr>
          </a:p>
          <a:p>
            <a:pPr>
              <a:lnSpc>
                <a:spcPct val="100000"/>
              </a:lnSpc>
            </a:pPr>
            <a:endParaRPr b="0" lang="en-IN" sz="1200" spc="-1" strike="noStrike">
              <a:latin typeface="Arial"/>
            </a:endParaRPr>
          </a:p>
        </p:txBody>
      </p:sp>
      <p:grpSp>
        <p:nvGrpSpPr>
          <p:cNvPr id="1165" name="Group 28"/>
          <p:cNvGrpSpPr/>
          <p:nvPr/>
        </p:nvGrpSpPr>
        <p:grpSpPr>
          <a:xfrm>
            <a:off x="151200" y="4461120"/>
            <a:ext cx="6684120" cy="2338200"/>
            <a:chOff x="151200" y="4461120"/>
            <a:chExt cx="6684120" cy="2338200"/>
          </a:xfrm>
        </p:grpSpPr>
        <p:sp>
          <p:nvSpPr>
            <p:cNvPr id="1166" name="CustomShape 29"/>
            <p:cNvSpPr/>
            <p:nvPr/>
          </p:nvSpPr>
          <p:spPr>
            <a:xfrm>
              <a:off x="151200" y="4461120"/>
              <a:ext cx="6684120" cy="2338200"/>
            </a:xfrm>
            <a:prstGeom prst="cloudCallout">
              <a:avLst>
                <a:gd name="adj1" fmla="val 23185"/>
                <a:gd name="adj2" fmla="val -70881"/>
              </a:avLst>
            </a:prstGeom>
            <a:solidFill>
              <a:srgbClr val="ccffff"/>
            </a:solidFill>
            <a:ln w="9360">
              <a:solidFill>
                <a:schemeClr val="tx1"/>
              </a:solidFill>
              <a:round/>
            </a:ln>
          </p:spPr>
          <p:style>
            <a:lnRef idx="0"/>
            <a:fillRef idx="0"/>
            <a:effectRef idx="0"/>
            <a:fontRef idx="minor"/>
          </p:style>
          <p:txBody>
            <a:bodyPr lIns="90000" rIns="90000" tIns="45000" bIns="45000"/>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p:txBody>
        </p:sp>
        <p:sp>
          <p:nvSpPr>
            <p:cNvPr id="1167" name="CustomShape 30"/>
            <p:cNvSpPr/>
            <p:nvPr/>
          </p:nvSpPr>
          <p:spPr>
            <a:xfrm>
              <a:off x="901800" y="4885200"/>
              <a:ext cx="5547960" cy="14288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Requirements validation </a:t>
              </a:r>
              <a:br/>
              <a:r>
                <a:rPr b="1" lang="en-IN" sz="1200" spc="-1" strike="noStrike">
                  <a:solidFill>
                    <a:srgbClr val="000000"/>
                  </a:solidFill>
                  <a:latin typeface="Arial"/>
                </a:rPr>
                <a:t>- </a:t>
              </a:r>
              <a:r>
                <a:rPr b="0" lang="en-IN" sz="1200" spc="-1" strike="noStrike">
                  <a:solidFill>
                    <a:srgbClr val="000000"/>
                  </a:solidFill>
                  <a:latin typeface="Arial"/>
                </a:rPr>
                <a:t>help ensure that the </a:t>
              </a:r>
              <a:r>
                <a:rPr b="1" i="1" lang="en-IN" sz="1200" spc="-1" strike="noStrike">
                  <a:solidFill>
                    <a:srgbClr val="000000"/>
                  </a:solidFill>
                  <a:latin typeface="Arial"/>
                </a:rPr>
                <a:t>right</a:t>
              </a:r>
              <a:r>
                <a:rPr b="0" lang="en-IN" sz="1200" spc="-1" strike="noStrike">
                  <a:solidFill>
                    <a:srgbClr val="000000"/>
                  </a:solidFill>
                  <a:latin typeface="Arial"/>
                </a:rPr>
                <a:t> requirements are realized </a:t>
              </a:r>
              <a:endParaRPr b="0" lang="en-IN" sz="1200" spc="-1" strike="noStrike">
                <a:latin typeface="Arial"/>
              </a:endParaRPr>
            </a:p>
            <a:p>
              <a:pPr>
                <a:lnSpc>
                  <a:spcPct val="100000"/>
                </a:lnSpc>
              </a:pPr>
              <a:r>
                <a:rPr b="0" lang="en-IN" sz="1200" spc="-1" strike="noStrike">
                  <a:solidFill>
                    <a:srgbClr val="000000"/>
                  </a:solidFill>
                  <a:latin typeface="Arial"/>
                </a:rPr>
                <a:t>- process of set of formal and informal reviews that will help ensure that the requirements when realized will meet the customer’s needs under the specified operating environment</a:t>
              </a:r>
              <a:endParaRPr b="0" lang="en-IN" sz="1200" spc="-1" strike="noStrike">
                <a:latin typeface="Arial"/>
              </a:endParaRPr>
            </a:p>
            <a:p>
              <a:pPr>
                <a:lnSpc>
                  <a:spcPct val="100000"/>
                </a:lnSpc>
              </a:pPr>
              <a:r>
                <a:rPr b="0" lang="en-IN" sz="1200" spc="-1" strike="noStrike">
                  <a:solidFill>
                    <a:srgbClr val="000000"/>
                  </a:solidFill>
                  <a:latin typeface="Arial"/>
                </a:rPr>
                <a:t>- also uses modeling, prototypes and ultimately acceptance testing of the final product to verify and validate the correctness of the requirements</a:t>
              </a:r>
              <a:endParaRPr b="0" lang="en-IN" sz="1200" spc="-1" strike="noStrike">
                <a:latin typeface="Arial"/>
              </a:endParaRPr>
            </a:p>
          </p:txBody>
        </p:sp>
      </p:grpSp>
      <p:grpSp>
        <p:nvGrpSpPr>
          <p:cNvPr id="1168" name="Group 31"/>
          <p:cNvGrpSpPr/>
          <p:nvPr/>
        </p:nvGrpSpPr>
        <p:grpSpPr>
          <a:xfrm>
            <a:off x="2887560" y="4183200"/>
            <a:ext cx="4901040" cy="2513520"/>
            <a:chOff x="2887560" y="4183200"/>
            <a:chExt cx="4901040" cy="2513520"/>
          </a:xfrm>
        </p:grpSpPr>
        <p:sp>
          <p:nvSpPr>
            <p:cNvPr id="1169" name="CustomShape 32"/>
            <p:cNvSpPr/>
            <p:nvPr/>
          </p:nvSpPr>
          <p:spPr>
            <a:xfrm>
              <a:off x="2887560" y="4183200"/>
              <a:ext cx="4723920" cy="2513520"/>
            </a:xfrm>
            <a:prstGeom prst="cloudCallout">
              <a:avLst>
                <a:gd name="adj1" fmla="val -52577"/>
                <a:gd name="adj2" fmla="val -56473"/>
              </a:avLst>
            </a:prstGeom>
            <a:solidFill>
              <a:srgbClr val="ccffff"/>
            </a:solidFill>
            <a:ln w="9360">
              <a:solidFill>
                <a:schemeClr val="tx1"/>
              </a:solidFill>
              <a:round/>
            </a:ln>
          </p:spPr>
          <p:style>
            <a:lnRef idx="0"/>
            <a:fillRef idx="0"/>
            <a:effectRef idx="0"/>
            <a:fontRef idx="minor"/>
          </p:style>
          <p:txBody>
            <a:bodyPr lIns="90000" rIns="90000" tIns="45000" bIns="45000"/>
            <a:p>
              <a:pPr algn="ctr">
                <a:lnSpc>
                  <a:spcPct val="100000"/>
                </a:lnSpc>
              </a:pPr>
              <a:endParaRPr b="0" lang="en-IN" sz="1800" spc="-1" strike="noStrike">
                <a:latin typeface="Arial"/>
              </a:endParaRPr>
            </a:p>
            <a:p>
              <a:pPr algn="ctr">
                <a:lnSpc>
                  <a:spcPct val="100000"/>
                </a:lnSpc>
              </a:pPr>
              <a:endParaRPr b="0" lang="en-IN" sz="1800" spc="-1" strike="noStrike">
                <a:latin typeface="Arial"/>
              </a:endParaRPr>
            </a:p>
          </p:txBody>
        </p:sp>
        <p:sp>
          <p:nvSpPr>
            <p:cNvPr id="1170" name="CustomShape 33"/>
            <p:cNvSpPr/>
            <p:nvPr/>
          </p:nvSpPr>
          <p:spPr>
            <a:xfrm>
              <a:off x="3747600" y="4699080"/>
              <a:ext cx="4041000" cy="17949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Requirements analysis </a:t>
              </a:r>
              <a:br/>
              <a:r>
                <a:rPr b="1" lang="en-IN" sz="1200" spc="-1" strike="noStrike">
                  <a:solidFill>
                    <a:srgbClr val="000000"/>
                  </a:solidFill>
                  <a:latin typeface="Arial"/>
                </a:rPr>
                <a:t>-</a:t>
              </a:r>
              <a:r>
                <a:rPr b="0" lang="en-IN" sz="1200" spc="-1" strike="noStrike">
                  <a:solidFill>
                    <a:srgbClr val="000000"/>
                  </a:solidFill>
                  <a:latin typeface="Arial"/>
                </a:rPr>
                <a:t> process of reviewing the requirements</a:t>
              </a:r>
              <a:br/>
              <a:r>
                <a:rPr b="0" lang="en-IN" sz="1200" spc="-1" strike="noStrike">
                  <a:solidFill>
                    <a:srgbClr val="000000"/>
                  </a:solidFill>
                  <a:latin typeface="Arial"/>
                </a:rPr>
                <a:t>- which classifies the requirements, models the requirements, allocates them to a architectural </a:t>
              </a:r>
              <a:br/>
              <a:r>
                <a:rPr b="0" lang="en-IN" sz="1200" spc="-1" strike="noStrike">
                  <a:solidFill>
                    <a:srgbClr val="000000"/>
                  </a:solidFill>
                  <a:latin typeface="Arial"/>
                </a:rPr>
                <a:t>design of the software and performs any tradeoffs </a:t>
              </a:r>
              <a:br/>
              <a:r>
                <a:rPr b="0" lang="en-IN" sz="1200" spc="-1" strike="noStrike">
                  <a:solidFill>
                    <a:srgbClr val="000000"/>
                  </a:solidFill>
                  <a:latin typeface="Arial"/>
                </a:rPr>
                <a:t>and negotiations between the stakeholders</a:t>
              </a:r>
              <a:endParaRPr b="0" lang="en-IN" sz="1200" spc="-1" strike="noStrike">
                <a:latin typeface="Arial"/>
              </a:endParaRPr>
            </a:p>
            <a:p>
              <a:pPr marL="457200" algn="ctr">
                <a:lnSpc>
                  <a:spcPct val="100000"/>
                </a:lnSpc>
              </a:pPr>
              <a:endParaRPr b="0" lang="en-IN" sz="1200" spc="-1" strike="noStrike">
                <a:latin typeface="Arial"/>
              </a:endParaRPr>
            </a:p>
            <a:p>
              <a:pPr>
                <a:lnSpc>
                  <a:spcPct val="100000"/>
                </a:lnSpc>
              </a:pPr>
              <a:endParaRPr b="0" lang="en-IN" sz="1200" spc="-1" strike="noStrike">
                <a:latin typeface="Arial"/>
              </a:endParaRPr>
            </a:p>
          </p:txBody>
        </p:sp>
      </p:grpSp>
    </p:spTree>
  </p:cSld>
  <p:timing>
    <p:tnLst>
      <p:par>
        <p:cTn id="1870" dur="indefinite" restart="never" nodeType="tmRoot">
          <p:childTnLst>
            <p:seq>
              <p:cTn id="1871" dur="indefinite" nodeType="mainSeq">
                <p:childTnLst>
                  <p:par>
                    <p:cTn id="1872" fill="hold">
                      <p:stCondLst>
                        <p:cond delay="0"/>
                      </p:stCondLst>
                      <p:childTnLst>
                        <p:par>
                          <p:cTn id="1873" fill="hold">
                            <p:stCondLst>
                              <p:cond delay="0"/>
                            </p:stCondLst>
                            <p:childTnLst>
                              <p:par>
                                <p:cTn id="1874" nodeType="withEffect" fill="hold" presetClass="entr" presetID="1">
                                  <p:stCondLst>
                                    <p:cond delay="0"/>
                                  </p:stCondLst>
                                  <p:childTnLst>
                                    <p:set>
                                      <p:cBhvr>
                                        <p:cTn id="1875" dur="1" fill="hold">
                                          <p:stCondLst>
                                            <p:cond delay="0"/>
                                          </p:stCondLst>
                                        </p:cTn>
                                        <p:tgtEl>
                                          <p:spTgt spid="1139">
                                            <p:txEl>
                                              <p:pRg st="0" end="0"/>
                                            </p:txEl>
                                          </p:spTgt>
                                        </p:tgtEl>
                                        <p:attrNameLst>
                                          <p:attrName>style.visibility</p:attrName>
                                        </p:attrNameLst>
                                      </p:cBhvr>
                                      <p:to>
                                        <p:strVal val="visible"/>
                                      </p:to>
                                    </p:set>
                                  </p:childTnLst>
                                </p:cTn>
                              </p:par>
                            </p:childTnLst>
                          </p:cTn>
                        </p:par>
                      </p:childTnLst>
                    </p:cTn>
                  </p:par>
                  <p:par>
                    <p:cTn id="1876" fill="hold">
                      <p:stCondLst>
                        <p:cond delay="indefinite"/>
                      </p:stCondLst>
                      <p:childTnLst>
                        <p:par>
                          <p:cTn id="1877" fill="hold">
                            <p:stCondLst>
                              <p:cond delay="0"/>
                            </p:stCondLst>
                            <p:childTnLst>
                              <p:par>
                                <p:cTn id="1878" nodeType="clickEffect" fill="hold" presetClass="entr" presetID="1">
                                  <p:stCondLst>
                                    <p:cond delay="0"/>
                                  </p:stCondLst>
                                  <p:childTnLst>
                                    <p:set>
                                      <p:cBhvr>
                                        <p:cTn id="1879" dur="1" fill="hold">
                                          <p:stCondLst>
                                            <p:cond delay="0"/>
                                          </p:stCondLst>
                                        </p:cTn>
                                        <p:tgtEl>
                                          <p:spTgt spid="1163"/>
                                        </p:tgtEl>
                                        <p:attrNameLst>
                                          <p:attrName>style.visibility</p:attrName>
                                        </p:attrNameLst>
                                      </p:cBhvr>
                                      <p:to>
                                        <p:strVal val="visible"/>
                                      </p:to>
                                    </p:set>
                                  </p:childTnLst>
                                </p:cTn>
                              </p:par>
                            </p:childTnLst>
                          </p:cTn>
                        </p:par>
                      </p:childTnLst>
                    </p:cTn>
                  </p:par>
                  <p:par>
                    <p:cTn id="1880" fill="hold">
                      <p:stCondLst>
                        <p:cond delay="indefinite"/>
                      </p:stCondLst>
                      <p:childTnLst>
                        <p:par>
                          <p:cTn id="1881" fill="hold">
                            <p:stCondLst>
                              <p:cond delay="0"/>
                            </p:stCondLst>
                            <p:childTnLst>
                              <p:par>
                                <p:cTn id="1882" nodeType="clickEffect" fill="hold" presetClass="exit" presetID="1">
                                  <p:stCondLst>
                                    <p:cond delay="0"/>
                                  </p:stCondLst>
                                  <p:childTnLst>
                                    <p:set>
                                      <p:cBhvr>
                                        <p:cTn id="1883" dur="1" fill="hold">
                                          <p:stCondLst>
                                            <p:cond delay="0"/>
                                          </p:stCondLst>
                                        </p:cTn>
                                        <p:tgtEl>
                                          <p:spTgt spid="1163"/>
                                        </p:tgtEl>
                                        <p:attrNameLst>
                                          <p:attrName>style.visibility</p:attrName>
                                        </p:attrNameLst>
                                      </p:cBhvr>
                                      <p:to>
                                        <p:strVal val="hidden"/>
                                      </p:to>
                                    </p:set>
                                  </p:childTnLst>
                                </p:cTn>
                              </p:par>
                              <p:par>
                                <p:cTn id="1884" nodeType="withEffect" fill="hold" presetClass="entr" presetID="1">
                                  <p:stCondLst>
                                    <p:cond delay="0"/>
                                  </p:stCondLst>
                                  <p:childTnLst>
                                    <p:set>
                                      <p:cBhvr>
                                        <p:cTn id="1885" dur="1" fill="hold">
                                          <p:stCondLst>
                                            <p:cond delay="0"/>
                                          </p:stCondLst>
                                        </p:cTn>
                                        <p:tgtEl>
                                          <p:spTgt spid="1168"/>
                                        </p:tgtEl>
                                        <p:attrNameLst>
                                          <p:attrName>style.visibility</p:attrName>
                                        </p:attrNameLst>
                                      </p:cBhvr>
                                      <p:to>
                                        <p:strVal val="visible"/>
                                      </p:to>
                                    </p:set>
                                  </p:childTnLst>
                                </p:cTn>
                              </p:par>
                            </p:childTnLst>
                          </p:cTn>
                        </p:par>
                      </p:childTnLst>
                    </p:cTn>
                  </p:par>
                  <p:par>
                    <p:cTn id="1886" fill="hold">
                      <p:stCondLst>
                        <p:cond delay="indefinite"/>
                      </p:stCondLst>
                      <p:childTnLst>
                        <p:par>
                          <p:cTn id="1887" fill="hold">
                            <p:stCondLst>
                              <p:cond delay="0"/>
                            </p:stCondLst>
                            <p:childTnLst>
                              <p:par>
                                <p:cTn id="1888" nodeType="clickEffect" fill="hold" presetClass="exit" presetID="1">
                                  <p:stCondLst>
                                    <p:cond delay="0"/>
                                  </p:stCondLst>
                                  <p:childTnLst>
                                    <p:set>
                                      <p:cBhvr>
                                        <p:cTn id="1889" dur="1" fill="hold">
                                          <p:stCondLst>
                                            <p:cond delay="0"/>
                                          </p:stCondLst>
                                        </p:cTn>
                                        <p:tgtEl>
                                          <p:spTgt spid="1168"/>
                                        </p:tgtEl>
                                        <p:attrNameLst>
                                          <p:attrName>style.visibility</p:attrName>
                                        </p:attrNameLst>
                                      </p:cBhvr>
                                      <p:to>
                                        <p:strVal val="hidden"/>
                                      </p:to>
                                    </p:set>
                                  </p:childTnLst>
                                </p:cTn>
                              </p:par>
                              <p:par>
                                <p:cTn id="1890" nodeType="withEffect" fill="hold" presetClass="entr" presetID="1">
                                  <p:stCondLst>
                                    <p:cond delay="0"/>
                                  </p:stCondLst>
                                  <p:childTnLst>
                                    <p:set>
                                      <p:cBhvr>
                                        <p:cTn id="1891" dur="1" fill="hold">
                                          <p:stCondLst>
                                            <p:cond delay="0"/>
                                          </p:stCondLst>
                                        </p:cTn>
                                        <p:tgtEl>
                                          <p:spTgt spid="1164"/>
                                        </p:tgtEl>
                                        <p:attrNameLst>
                                          <p:attrName>style.visibility</p:attrName>
                                        </p:attrNameLst>
                                      </p:cBhvr>
                                      <p:to>
                                        <p:strVal val="visible"/>
                                      </p:to>
                                    </p:set>
                                  </p:childTnLst>
                                </p:cTn>
                              </p:par>
                            </p:childTnLst>
                          </p:cTn>
                        </p:par>
                      </p:childTnLst>
                    </p:cTn>
                  </p:par>
                  <p:par>
                    <p:cTn id="1892" fill="hold">
                      <p:stCondLst>
                        <p:cond delay="indefinite"/>
                      </p:stCondLst>
                      <p:childTnLst>
                        <p:par>
                          <p:cTn id="1893" fill="hold">
                            <p:stCondLst>
                              <p:cond delay="0"/>
                            </p:stCondLst>
                            <p:childTnLst>
                              <p:par>
                                <p:cTn id="1894" nodeType="clickEffect" fill="hold" presetClass="exit" presetID="1">
                                  <p:stCondLst>
                                    <p:cond delay="0"/>
                                  </p:stCondLst>
                                  <p:childTnLst>
                                    <p:set>
                                      <p:cBhvr>
                                        <p:cTn id="1895" dur="1" fill="hold">
                                          <p:stCondLst>
                                            <p:cond delay="0"/>
                                          </p:stCondLst>
                                        </p:cTn>
                                        <p:tgtEl>
                                          <p:spTgt spid="1164"/>
                                        </p:tgtEl>
                                        <p:attrNameLst>
                                          <p:attrName>style.visibility</p:attrName>
                                        </p:attrNameLst>
                                      </p:cBhvr>
                                      <p:to>
                                        <p:strVal val="hidden"/>
                                      </p:to>
                                    </p:set>
                                  </p:childTnLst>
                                </p:cTn>
                              </p:par>
                              <p:par>
                                <p:cTn id="1896" nodeType="withEffect" fill="hold" presetClass="entr" presetID="1">
                                  <p:stCondLst>
                                    <p:cond delay="0"/>
                                  </p:stCondLst>
                                  <p:childTnLst>
                                    <p:set>
                                      <p:cBhvr>
                                        <p:cTn id="1897" dur="1" fill="hold">
                                          <p:stCondLst>
                                            <p:cond delay="0"/>
                                          </p:stCondLst>
                                        </p:cTn>
                                        <p:tgtEl>
                                          <p:spTgt spid="1165"/>
                                        </p:tgtEl>
                                        <p:attrNameLst>
                                          <p:attrName>style.visibility</p:attrName>
                                        </p:attrNameLst>
                                      </p:cBhvr>
                                      <p:to>
                                        <p:strVal val="visible"/>
                                      </p:to>
                                    </p:set>
                                  </p:childTnLst>
                                </p:cTn>
                              </p:par>
                            </p:childTnLst>
                          </p:cTn>
                        </p:par>
                      </p:childTnLst>
                    </p:cTn>
                  </p:par>
                  <p:par>
                    <p:cTn id="1898" fill="hold">
                      <p:stCondLst>
                        <p:cond delay="indefinite"/>
                      </p:stCondLst>
                      <p:childTnLst>
                        <p:par>
                          <p:cTn id="1899" fill="hold">
                            <p:stCondLst>
                              <p:cond delay="0"/>
                            </p:stCondLst>
                            <p:childTnLst>
                              <p:par>
                                <p:cTn id="1900" nodeType="clickEffect" fill="hold" presetClass="exit" presetID="1">
                                  <p:stCondLst>
                                    <p:cond delay="0"/>
                                  </p:stCondLst>
                                  <p:childTnLst>
                                    <p:set>
                                      <p:cBhvr>
                                        <p:cTn id="1901" dur="1" fill="hold">
                                          <p:stCondLst>
                                            <p:cond delay="0"/>
                                          </p:stCondLst>
                                        </p:cTn>
                                        <p:tgtEl>
                                          <p:spTgt spid="1165"/>
                                        </p:tgtEl>
                                        <p:attrNameLst>
                                          <p:attrName>style.visibility</p:attrName>
                                        </p:attrNameLst>
                                      </p:cBhvr>
                                      <p:to>
                                        <p:strVal val="hidden"/>
                                      </p:to>
                                    </p:set>
                                  </p:childTnLst>
                                </p:cTn>
                              </p:par>
                              <p:par>
                                <p:cTn id="1902" nodeType="withEffect" fill="hold" presetClass="entr" presetID="1">
                                  <p:stCondLst>
                                    <p:cond delay="0"/>
                                  </p:stCondLst>
                                  <p:childTnLst>
                                    <p:set>
                                      <p:cBhvr>
                                        <p:cTn id="1903" dur="1" fill="hold">
                                          <p:stCondLst>
                                            <p:cond delay="0"/>
                                          </p:stCondLst>
                                        </p:cTn>
                                        <p:tgtEl>
                                          <p:spTgt spid="11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1" name="Group 1"/>
          <p:cNvGrpSpPr/>
          <p:nvPr/>
        </p:nvGrpSpPr>
        <p:grpSpPr>
          <a:xfrm>
            <a:off x="313920" y="349560"/>
            <a:ext cx="11518200" cy="6217920"/>
            <a:chOff x="313920" y="349560"/>
            <a:chExt cx="11518200" cy="6217920"/>
          </a:xfrm>
        </p:grpSpPr>
        <p:sp>
          <p:nvSpPr>
            <p:cNvPr id="1172"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173"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174"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175"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1904" dur="indefinite" restart="never" nodeType="tmRoot">
          <p:childTnLst>
            <p:seq>
              <p:cTn id="1905" dur="indefinite"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REQUIREMENTS ENGINEERING</a:t>
            </a:r>
            <a:endParaRPr b="0" lang="en-IN" sz="3600" spc="-1" strike="noStrike">
              <a:latin typeface="Arial"/>
            </a:endParaRPr>
          </a:p>
        </p:txBody>
      </p:sp>
    </p:spTree>
  </p:cSld>
  <p:timing>
    <p:tnLst>
      <p:par>
        <p:cTn id="1906" dur="indefinite" restart="never" nodeType="tmRoot">
          <p:childTnLst>
            <p:seq>
              <p:cTn id="1907"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119160" y="255600"/>
            <a:ext cx="6840360" cy="10389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Fundamental Drivers</a:t>
            </a:r>
            <a:endParaRPr b="0" lang="en-US" sz="2400" spc="-1" strike="noStrike">
              <a:solidFill>
                <a:srgbClr val="000000"/>
              </a:solidFill>
              <a:latin typeface="Calibri"/>
            </a:endParaRPr>
          </a:p>
        </p:txBody>
      </p:sp>
      <p:sp>
        <p:nvSpPr>
          <p:cNvPr id="274" name="TextShape 2"/>
          <p:cNvSpPr txBox="1"/>
          <p:nvPr/>
        </p:nvSpPr>
        <p:spPr>
          <a:xfrm>
            <a:off x="0" y="1109160"/>
            <a:ext cx="7579080" cy="5492880"/>
          </a:xfrm>
          <a:prstGeom prst="rect">
            <a:avLst/>
          </a:prstGeom>
          <a:noFill/>
          <a:ln>
            <a:noFill/>
          </a:ln>
        </p:spPr>
        <p:txBody>
          <a:bodyPr/>
          <a:p>
            <a:pPr marL="571680" indent="-456840">
              <a:lnSpc>
                <a:spcPct val="150000"/>
              </a:lnSpc>
              <a:spcBef>
                <a:spcPts val="601"/>
              </a:spcBef>
              <a:spcAft>
                <a:spcPts val="601"/>
              </a:spcAft>
              <a:buClr>
                <a:srgbClr val="ed7d31"/>
              </a:buClr>
              <a:buFont typeface="Calibri Light"/>
              <a:buAutoNum type="arabicPeriod"/>
            </a:pPr>
            <a:r>
              <a:rPr b="1" lang="en-US" sz="2400" spc="-1" strike="noStrike">
                <a:solidFill>
                  <a:srgbClr val="ed7d31"/>
                </a:solidFill>
                <a:latin typeface="Calibri"/>
              </a:rPr>
              <a:t>Industrial Strength Software</a:t>
            </a:r>
            <a:endParaRPr b="0" lang="en-US" sz="2400" spc="-1" strike="noStrike">
              <a:solidFill>
                <a:srgbClr val="000000"/>
              </a:solidFill>
              <a:latin typeface="Calibri"/>
            </a:endParaRPr>
          </a:p>
          <a:p>
            <a:pPr lvl="1" marL="5400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needs to be </a:t>
            </a:r>
            <a:endParaRPr b="0" lang="en-US" sz="2400" spc="-1" strike="noStrike">
              <a:solidFill>
                <a:srgbClr val="000000"/>
              </a:solidFill>
              <a:latin typeface="Calibri"/>
            </a:endParaRPr>
          </a:p>
          <a:p>
            <a:pPr lvl="2" marL="814320" indent="-228240">
              <a:lnSpc>
                <a:spcPct val="120000"/>
              </a:lnSpc>
              <a:spcBef>
                <a:spcPts val="400"/>
              </a:spcBef>
              <a:spcAft>
                <a:spcPts val="400"/>
              </a:spcAft>
              <a:buClr>
                <a:srgbClr val="c00000"/>
              </a:buClr>
              <a:buFont typeface="Arial"/>
              <a:buChar char="•"/>
            </a:pPr>
            <a:r>
              <a:rPr b="1" lang="en-US" sz="2200" spc="-1" strike="noStrike">
                <a:solidFill>
                  <a:srgbClr val="c00000"/>
                </a:solidFill>
                <a:latin typeface="Calibri"/>
              </a:rPr>
              <a:t>Operational : </a:t>
            </a:r>
            <a:r>
              <a:rPr b="0" lang="en-US" sz="2200" spc="-1" strike="noStrike">
                <a:solidFill>
                  <a:srgbClr val="000000"/>
                </a:solidFill>
                <a:latin typeface="Calibri"/>
              </a:rPr>
              <a:t>Functionality, Usability, Correctness …</a:t>
            </a:r>
            <a:endParaRPr b="0" lang="en-US" sz="2200" spc="-1" strike="noStrike">
              <a:solidFill>
                <a:srgbClr val="000000"/>
              </a:solidFill>
              <a:latin typeface="Calibri"/>
            </a:endParaRPr>
          </a:p>
          <a:p>
            <a:pPr lvl="2" marL="814320" indent="-228240">
              <a:lnSpc>
                <a:spcPct val="120000"/>
              </a:lnSpc>
              <a:spcBef>
                <a:spcPts val="400"/>
              </a:spcBef>
              <a:spcAft>
                <a:spcPts val="400"/>
              </a:spcAft>
              <a:buClr>
                <a:srgbClr val="c00000"/>
              </a:buClr>
              <a:buFont typeface="Arial"/>
              <a:buChar char="•"/>
            </a:pPr>
            <a:r>
              <a:rPr b="1" lang="en-US" sz="2200" spc="-1" strike="noStrike">
                <a:solidFill>
                  <a:srgbClr val="c00000"/>
                </a:solidFill>
                <a:latin typeface="Calibri"/>
              </a:rPr>
              <a:t>Capable of being moved: </a:t>
            </a:r>
            <a:r>
              <a:rPr b="0" lang="en-US" sz="2200" spc="-1" strike="noStrike">
                <a:solidFill>
                  <a:srgbClr val="000000"/>
                </a:solidFill>
                <a:latin typeface="Calibri"/>
              </a:rPr>
              <a:t>Portability, Interoperability ..</a:t>
            </a:r>
            <a:endParaRPr b="0" lang="en-US" sz="2200" spc="-1" strike="noStrike">
              <a:solidFill>
                <a:srgbClr val="000000"/>
              </a:solidFill>
              <a:latin typeface="Calibri"/>
            </a:endParaRPr>
          </a:p>
          <a:p>
            <a:pPr lvl="2" marL="814320" indent="-228240">
              <a:lnSpc>
                <a:spcPct val="120000"/>
              </a:lnSpc>
              <a:spcBef>
                <a:spcPts val="400"/>
              </a:spcBef>
              <a:spcAft>
                <a:spcPts val="400"/>
              </a:spcAft>
              <a:buClr>
                <a:srgbClr val="c00000"/>
              </a:buClr>
              <a:buFont typeface="Arial"/>
              <a:buChar char="•"/>
            </a:pPr>
            <a:r>
              <a:rPr b="1" lang="en-US" sz="2200" spc="-1" strike="noStrike">
                <a:solidFill>
                  <a:srgbClr val="c00000"/>
                </a:solidFill>
                <a:latin typeface="Calibri"/>
              </a:rPr>
              <a:t>Maintainable:</a:t>
            </a:r>
            <a:r>
              <a:rPr b="0" lang="en-US" sz="2200" spc="-1" strike="noStrike">
                <a:solidFill>
                  <a:srgbClr val="c00000"/>
                </a:solidFill>
                <a:latin typeface="Calibri"/>
              </a:rPr>
              <a:t> </a:t>
            </a:r>
            <a:r>
              <a:rPr b="0" lang="en-US" sz="2200" spc="-1" strike="noStrike">
                <a:solidFill>
                  <a:srgbClr val="000000"/>
                </a:solidFill>
                <a:latin typeface="Calibri"/>
              </a:rPr>
              <a:t>Modularity, Maintainability, Scalability ..</a:t>
            </a:r>
            <a:endParaRPr b="0" lang="en-US" sz="2200" spc="-1" strike="noStrike">
              <a:solidFill>
                <a:srgbClr val="000000"/>
              </a:solidFill>
              <a:latin typeface="Calibri"/>
            </a:endParaRPr>
          </a:p>
          <a:p>
            <a:pPr lvl="1" marL="5400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have elaborate Documentation</a:t>
            </a:r>
            <a:endParaRPr b="0" lang="en-US" sz="2400" spc="-1" strike="noStrike">
              <a:solidFill>
                <a:srgbClr val="000000"/>
              </a:solidFill>
              <a:latin typeface="Calibri"/>
            </a:endParaRPr>
          </a:p>
          <a:p>
            <a:pPr lvl="1" marL="5400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absence/minimal number, of bugs is of primary </a:t>
            </a:r>
            <a:br/>
            <a:r>
              <a:rPr b="0" lang="en-US" sz="2400" spc="-1" strike="noStrike">
                <a:solidFill>
                  <a:srgbClr val="000000"/>
                </a:solidFill>
                <a:latin typeface="Calibri"/>
              </a:rPr>
              <a:t>importance</a:t>
            </a:r>
            <a:endParaRPr b="0" lang="en-US" sz="2400" spc="-1" strike="noStrike">
              <a:solidFill>
                <a:srgbClr val="000000"/>
              </a:solidFill>
              <a:latin typeface="Calibri"/>
            </a:endParaRPr>
          </a:p>
          <a:p>
            <a:pPr lvl="1" marL="5400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are Impactful to the business's leading to the need for </a:t>
            </a:r>
            <a:br/>
            <a:r>
              <a:rPr b="0" lang="en-US" sz="2400" spc="-1" strike="noStrike">
                <a:solidFill>
                  <a:srgbClr val="000000"/>
                </a:solidFill>
                <a:latin typeface="Calibri"/>
              </a:rPr>
              <a:t>strong processes for quality and resiliency</a:t>
            </a:r>
            <a:endParaRPr b="0" lang="en-US" sz="2400" spc="-1" strike="noStrike">
              <a:solidFill>
                <a:srgbClr val="000000"/>
              </a:solidFill>
              <a:latin typeface="Calibri"/>
            </a:endParaRPr>
          </a:p>
        </p:txBody>
      </p:sp>
    </p:spTree>
  </p:cSld>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74">
                                            <p:txEl>
                                              <p:pRg st="0" end="0"/>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274">
                                            <p:txEl>
                                              <p:pRg st="1" end="1"/>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274">
                                            <p:txEl>
                                              <p:pRg st="2" end="2"/>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274">
                                            <p:txEl>
                                              <p:pRg st="3" end="3"/>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274">
                                            <p:txEl>
                                              <p:pRg st="4" end="4"/>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274">
                                            <p:txEl>
                                              <p:pRg st="5" end="5"/>
                                            </p:txEl>
                                          </p:spTgt>
                                        </p:tgtEl>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tgtEl>
                                          <p:spTgt spid="274">
                                            <p:txEl>
                                              <p:pRg st="6" end="6"/>
                                            </p:txEl>
                                          </p:spTgt>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274">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7" name="Picture 2" descr=""/>
          <p:cNvPicPr/>
          <p:nvPr/>
        </p:nvPicPr>
        <p:blipFill>
          <a:blip r:embed="rId1"/>
          <a:stretch/>
        </p:blipFill>
        <p:spPr>
          <a:xfrm>
            <a:off x="4941000" y="2823480"/>
            <a:ext cx="3727440" cy="2628000"/>
          </a:xfrm>
          <a:prstGeom prst="rect">
            <a:avLst/>
          </a:prstGeom>
          <a:ln>
            <a:noFill/>
          </a:ln>
        </p:spPr>
      </p:pic>
      <p:sp>
        <p:nvSpPr>
          <p:cNvPr id="1178" name="CustomShape 1"/>
          <p:cNvSpPr/>
          <p:nvPr/>
        </p:nvSpPr>
        <p:spPr>
          <a:xfrm>
            <a:off x="176400" y="153612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Requirements Elicitation</a:t>
            </a:r>
            <a:endParaRPr b="0" lang="en-IN" sz="3600" spc="-1" strike="noStrike">
              <a:latin typeface="Arial"/>
            </a:endParaRPr>
          </a:p>
        </p:txBody>
      </p:sp>
    </p:spTree>
  </p:cSld>
  <p:timing>
    <p:tnLst>
      <p:par>
        <p:cTn id="1908" dur="indefinite" restart="never" nodeType="tmRoot">
          <p:childTnLst>
            <p:seq>
              <p:cTn id="1909" dur="indefinite"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Elicitation process</a:t>
            </a:r>
            <a:endParaRPr b="0" lang="en-US" sz="2400" spc="-1" strike="noStrike">
              <a:solidFill>
                <a:srgbClr val="000000"/>
              </a:solidFill>
              <a:latin typeface="Calibri"/>
            </a:endParaRPr>
          </a:p>
        </p:txBody>
      </p:sp>
      <p:sp>
        <p:nvSpPr>
          <p:cNvPr id="1180" name="CustomShape 2"/>
          <p:cNvSpPr/>
          <p:nvPr/>
        </p:nvSpPr>
        <p:spPr>
          <a:xfrm>
            <a:off x="198720" y="1268280"/>
            <a:ext cx="7223760" cy="5504400"/>
          </a:xfrm>
          <a:prstGeom prst="rect">
            <a:avLst/>
          </a:prstGeom>
          <a:noFill/>
          <a:ln>
            <a:noFill/>
          </a:ln>
        </p:spPr>
        <p:style>
          <a:lnRef idx="0"/>
          <a:fillRef idx="0"/>
          <a:effectRef idx="0"/>
          <a:fontRef idx="minor"/>
        </p:style>
        <p:txBody>
          <a:bodyPr/>
          <a:p>
            <a:pPr marL="228600" indent="-228240" algn="just">
              <a:lnSpc>
                <a:spcPct val="120000"/>
              </a:lnSpc>
              <a:spcBef>
                <a:spcPts val="601"/>
              </a:spcBef>
              <a:buClr>
                <a:srgbClr val="808080"/>
              </a:buClr>
              <a:buSzPct val="80000"/>
              <a:buFont typeface="Arial"/>
              <a:buChar char="•"/>
            </a:pPr>
            <a:r>
              <a:rPr b="0" lang="en-IN" sz="2400" spc="-1" strike="noStrike">
                <a:solidFill>
                  <a:srgbClr val="000000"/>
                </a:solidFill>
                <a:latin typeface="Calibri"/>
                <a:ea typeface="MS PGothic"/>
              </a:rPr>
              <a:t>Is a process of working proactively with all stakeholders gathering their needs, articulating their problem, identify and negotiate potential conflicts thereby </a:t>
            </a:r>
            <a:r>
              <a:rPr b="1" lang="en-IN" sz="2400" spc="-1" strike="noStrike">
                <a:solidFill>
                  <a:srgbClr val="0070c0"/>
                </a:solidFill>
                <a:latin typeface="Calibri"/>
                <a:ea typeface="MS PGothic"/>
              </a:rPr>
              <a:t>establishing a clear scope and boundary for a project</a:t>
            </a:r>
            <a:endParaRPr b="0" lang="en-IN" sz="2400" spc="-1" strike="noStrike">
              <a:latin typeface="Arial"/>
            </a:endParaRPr>
          </a:p>
          <a:p>
            <a:pPr marL="228600" indent="-228240" algn="just">
              <a:lnSpc>
                <a:spcPct val="120000"/>
              </a:lnSpc>
              <a:spcBef>
                <a:spcPts val="601"/>
              </a:spcBef>
              <a:buClr>
                <a:srgbClr val="808080"/>
              </a:buClr>
              <a:buSzPct val="80000"/>
              <a:buFont typeface="Arial"/>
              <a:buChar char="•"/>
            </a:pPr>
            <a:r>
              <a:rPr b="0" lang="en-IN" sz="2400" spc="-1" strike="noStrike">
                <a:solidFill>
                  <a:srgbClr val="000000"/>
                </a:solidFill>
                <a:latin typeface="Calibri"/>
                <a:ea typeface="MS PGothic"/>
              </a:rPr>
              <a:t>It can also be described as a process of ensuring that the stakeholders have been identified and they have been given an </a:t>
            </a:r>
            <a:r>
              <a:rPr b="1" lang="en-IN" sz="2400" spc="-1" strike="noStrike">
                <a:solidFill>
                  <a:srgbClr val="0070c0"/>
                </a:solidFill>
                <a:latin typeface="Calibri"/>
                <a:ea typeface="MS PGothic"/>
              </a:rPr>
              <a:t>opportunity to explain their problem and needs</a:t>
            </a:r>
            <a:r>
              <a:rPr b="0" lang="en-IN" sz="2400" spc="-1" strike="noStrike">
                <a:solidFill>
                  <a:srgbClr val="000000"/>
                </a:solidFill>
                <a:latin typeface="Calibri"/>
                <a:ea typeface="MS PGothic"/>
              </a:rPr>
              <a:t> and describe what they would like the new system to do</a:t>
            </a:r>
            <a:endParaRPr b="0" lang="en-IN" sz="2400" spc="-1" strike="noStrike">
              <a:latin typeface="Arial"/>
            </a:endParaRPr>
          </a:p>
          <a:p>
            <a:pPr>
              <a:lnSpc>
                <a:spcPct val="90000"/>
              </a:lnSpc>
              <a:spcBef>
                <a:spcPts val="479"/>
              </a:spcBef>
            </a:pPr>
            <a:endParaRPr b="0" lang="en-IN" sz="2400" spc="-1" strike="noStrike">
              <a:latin typeface="Arial"/>
            </a:endParaRPr>
          </a:p>
        </p:txBody>
      </p:sp>
      <p:grpSp>
        <p:nvGrpSpPr>
          <p:cNvPr id="1181" name="Group 3"/>
          <p:cNvGrpSpPr/>
          <p:nvPr/>
        </p:nvGrpSpPr>
        <p:grpSpPr>
          <a:xfrm>
            <a:off x="1889640" y="6348960"/>
            <a:ext cx="3809520" cy="380520"/>
            <a:chOff x="1889640" y="6348960"/>
            <a:chExt cx="3809520" cy="380520"/>
          </a:xfrm>
        </p:grpSpPr>
        <p:sp>
          <p:nvSpPr>
            <p:cNvPr id="1182" name="CustomShape 4"/>
            <p:cNvSpPr/>
            <p:nvPr/>
          </p:nvSpPr>
          <p:spPr>
            <a:xfrm>
              <a:off x="3718440" y="6348960"/>
              <a:ext cx="1980720" cy="380520"/>
            </a:xfrm>
            <a:prstGeom prst="rect">
              <a:avLst/>
            </a:prstGeom>
            <a:solidFill>
              <a:schemeClr val="bg1"/>
            </a:solidFill>
            <a:ln>
              <a:noFill/>
            </a:ln>
          </p:spPr>
          <p:style>
            <a:lnRef idx="0"/>
            <a:fillRef idx="0"/>
            <a:effectRef idx="0"/>
            <a:fontRef idx="minor"/>
          </p:style>
        </p:sp>
        <p:sp>
          <p:nvSpPr>
            <p:cNvPr id="1183" name="CustomShape 5"/>
            <p:cNvSpPr/>
            <p:nvPr/>
          </p:nvSpPr>
          <p:spPr>
            <a:xfrm>
              <a:off x="1889640" y="6425280"/>
              <a:ext cx="2209320" cy="22824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000000"/>
                  </a:solidFill>
                  <a:latin typeface="Arial"/>
                  <a:ea typeface="MS PGothic"/>
                </a:rPr>
                <a:t>V3.0 © 2011, IEEE All rights reserved</a:t>
              </a:r>
              <a:endParaRPr b="0" lang="en-IN" sz="900" spc="-1" strike="noStrike">
                <a:latin typeface="Arial"/>
              </a:endParaRPr>
            </a:p>
          </p:txBody>
        </p:sp>
      </p:grpSp>
      <p:sp>
        <p:nvSpPr>
          <p:cNvPr id="1184" name="CustomShape 6"/>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453D05C2-D6D1-4AE7-963F-D80ED2D3696A}" type="slidenum">
              <a:rPr b="0" lang="en-IN" sz="1000" spc="-1" strike="noStrike">
                <a:solidFill>
                  <a:srgbClr val="898989"/>
                </a:solidFill>
                <a:latin typeface="Arial"/>
                <a:ea typeface="MS PGothic"/>
              </a:rPr>
              <a:t>1</a:t>
            </a:fld>
            <a:endParaRPr b="0" lang="en-IN" sz="1000" spc="-1" strike="noStrike">
              <a:latin typeface="Arial"/>
            </a:endParaRPr>
          </a:p>
        </p:txBody>
      </p:sp>
      <p:pic>
        <p:nvPicPr>
          <p:cNvPr id="1185" name="Picture 113" descr=""/>
          <p:cNvPicPr/>
          <p:nvPr/>
        </p:nvPicPr>
        <p:blipFill>
          <a:blip r:embed="rId1"/>
          <a:stretch/>
        </p:blipFill>
        <p:spPr>
          <a:xfrm>
            <a:off x="5918760" y="121320"/>
            <a:ext cx="4983120" cy="1007640"/>
          </a:xfrm>
          <a:prstGeom prst="rect">
            <a:avLst/>
          </a:prstGeom>
          <a:ln>
            <a:noFill/>
          </a:ln>
        </p:spPr>
      </p:pic>
      <p:sp>
        <p:nvSpPr>
          <p:cNvPr id="1186" name="CustomShape 7"/>
          <p:cNvSpPr/>
          <p:nvPr/>
        </p:nvSpPr>
        <p:spPr>
          <a:xfrm>
            <a:off x="6095880" y="712800"/>
            <a:ext cx="721440" cy="295560"/>
          </a:xfrm>
          <a:prstGeom prst="rect">
            <a:avLst/>
          </a:prstGeom>
          <a:noFill/>
          <a:ln w="28440">
            <a:solidFill>
              <a:srgbClr val="ffff00"/>
            </a:solidFill>
          </a:ln>
        </p:spPr>
        <p:style>
          <a:lnRef idx="2">
            <a:schemeClr val="accent1">
              <a:shade val="50000"/>
            </a:schemeClr>
          </a:lnRef>
          <a:fillRef idx="1">
            <a:schemeClr val="accent1"/>
          </a:fillRef>
          <a:effectRef idx="0">
            <a:schemeClr val="accent1"/>
          </a:effectRef>
          <a:fontRef idx="minor"/>
        </p:style>
      </p:sp>
    </p:spTree>
  </p:cSld>
  <p:timing>
    <p:tnLst>
      <p:par>
        <p:cTn id="1910" dur="indefinite" restart="never" nodeType="tmRoot">
          <p:childTnLst>
            <p:seq>
              <p:cTn id="1911" dur="indefinite" nodeType="mainSeq">
                <p:childTnLst>
                  <p:par>
                    <p:cTn id="1912" fill="hold">
                      <p:stCondLst>
                        <p:cond delay="0"/>
                      </p:stCondLst>
                      <p:childTnLst>
                        <p:par>
                          <p:cTn id="1913" fill="hold">
                            <p:stCondLst>
                              <p:cond delay="0"/>
                            </p:stCondLst>
                            <p:childTnLst>
                              <p:par>
                                <p:cTn id="1914" nodeType="withEffect" fill="hold" presetClass="entr" presetID="1">
                                  <p:stCondLst>
                                    <p:cond delay="0"/>
                                  </p:stCondLst>
                                  <p:childTnLst>
                                    <p:set>
                                      <p:cBhvr>
                                        <p:cTn id="1915" dur="1" fill="hold">
                                          <p:stCondLst>
                                            <p:cond delay="0"/>
                                          </p:stCondLst>
                                        </p:cTn>
                                        <p:tgtEl>
                                          <p:spTgt spid="1180">
                                            <p:txEl>
                                              <p:pRg st="0" end="0"/>
                                            </p:txEl>
                                          </p:spTgt>
                                        </p:tgtEl>
                                        <p:attrNameLst>
                                          <p:attrName>style.visibility</p:attrName>
                                        </p:attrNameLst>
                                      </p:cBhvr>
                                      <p:to>
                                        <p:strVal val="visible"/>
                                      </p:to>
                                    </p:set>
                                  </p:childTnLst>
                                </p:cTn>
                              </p:par>
                              <p:par>
                                <p:cTn id="1916" nodeType="withEffect" fill="hold" presetClass="entr" presetID="1">
                                  <p:stCondLst>
                                    <p:cond delay="0"/>
                                  </p:stCondLst>
                                  <p:childTnLst>
                                    <p:set>
                                      <p:cBhvr>
                                        <p:cTn id="1917" dur="1" fill="hold">
                                          <p:stCondLst>
                                            <p:cond delay="0"/>
                                          </p:stCondLst>
                                        </p:cTn>
                                        <p:tgtEl>
                                          <p:spTgt spid="1180">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Elicitation process</a:t>
            </a:r>
            <a:endParaRPr b="0" lang="en-US" sz="2400" spc="-1" strike="noStrike">
              <a:solidFill>
                <a:srgbClr val="000000"/>
              </a:solidFill>
              <a:latin typeface="Calibri"/>
            </a:endParaRPr>
          </a:p>
        </p:txBody>
      </p:sp>
      <p:sp>
        <p:nvSpPr>
          <p:cNvPr id="1188" name="CustomShape 2"/>
          <p:cNvSpPr/>
          <p:nvPr/>
        </p:nvSpPr>
        <p:spPr>
          <a:xfrm>
            <a:off x="198720" y="1268280"/>
            <a:ext cx="7223760" cy="5504400"/>
          </a:xfrm>
          <a:prstGeom prst="rect">
            <a:avLst/>
          </a:prstGeom>
          <a:noFill/>
          <a:ln>
            <a:noFill/>
          </a:ln>
        </p:spPr>
        <p:style>
          <a:lnRef idx="0"/>
          <a:fillRef idx="0"/>
          <a:effectRef idx="0"/>
          <a:fontRef idx="minor"/>
        </p:style>
        <p:txBody>
          <a:bodyPr/>
          <a:p>
            <a:pPr algn="just">
              <a:lnSpc>
                <a:spcPct val="90000"/>
              </a:lnSpc>
              <a:spcBef>
                <a:spcPts val="479"/>
              </a:spcBef>
            </a:pPr>
            <a:r>
              <a:rPr b="1" lang="en-IN" sz="2400" spc="-1" strike="noStrike">
                <a:solidFill>
                  <a:srgbClr val="c00000"/>
                </a:solidFill>
                <a:latin typeface="Calibri"/>
                <a:ea typeface="MS PGothic"/>
              </a:rPr>
              <a:t>Involves</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Understanding the problem</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Understanding the domain</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Identifying clear objectives</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Understanding the needs </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Understanding constraints of the system stake holders</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Writing business objectives for the project</a:t>
            </a:r>
            <a:endParaRPr b="0" lang="en-IN" sz="2400" spc="-1" strike="noStrike">
              <a:latin typeface="Arial"/>
            </a:endParaRPr>
          </a:p>
          <a:p>
            <a:pPr>
              <a:lnSpc>
                <a:spcPct val="90000"/>
              </a:lnSpc>
              <a:spcBef>
                <a:spcPts val="479"/>
              </a:spcBef>
            </a:pPr>
            <a:endParaRPr b="0" lang="en-IN" sz="2400" spc="-1" strike="noStrike">
              <a:latin typeface="Arial"/>
            </a:endParaRPr>
          </a:p>
        </p:txBody>
      </p:sp>
      <p:grpSp>
        <p:nvGrpSpPr>
          <p:cNvPr id="1189" name="Group 3"/>
          <p:cNvGrpSpPr/>
          <p:nvPr/>
        </p:nvGrpSpPr>
        <p:grpSpPr>
          <a:xfrm>
            <a:off x="1889640" y="6348960"/>
            <a:ext cx="3809520" cy="380520"/>
            <a:chOff x="1889640" y="6348960"/>
            <a:chExt cx="3809520" cy="380520"/>
          </a:xfrm>
        </p:grpSpPr>
        <p:sp>
          <p:nvSpPr>
            <p:cNvPr id="1190" name="CustomShape 4"/>
            <p:cNvSpPr/>
            <p:nvPr/>
          </p:nvSpPr>
          <p:spPr>
            <a:xfrm>
              <a:off x="3718440" y="6348960"/>
              <a:ext cx="1980720" cy="380520"/>
            </a:xfrm>
            <a:prstGeom prst="rect">
              <a:avLst/>
            </a:prstGeom>
            <a:solidFill>
              <a:schemeClr val="bg1"/>
            </a:solidFill>
            <a:ln>
              <a:noFill/>
            </a:ln>
          </p:spPr>
          <p:style>
            <a:lnRef idx="0"/>
            <a:fillRef idx="0"/>
            <a:effectRef idx="0"/>
            <a:fontRef idx="minor"/>
          </p:style>
        </p:sp>
        <p:sp>
          <p:nvSpPr>
            <p:cNvPr id="1191" name="CustomShape 5"/>
            <p:cNvSpPr/>
            <p:nvPr/>
          </p:nvSpPr>
          <p:spPr>
            <a:xfrm>
              <a:off x="1889640" y="6425280"/>
              <a:ext cx="2209320" cy="22824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000000"/>
                  </a:solidFill>
                  <a:latin typeface="Arial"/>
                  <a:ea typeface="MS PGothic"/>
                </a:rPr>
                <a:t>V3.0 © 2011, IEEE All rights reserved</a:t>
              </a:r>
              <a:endParaRPr b="0" lang="en-IN" sz="900" spc="-1" strike="noStrike">
                <a:latin typeface="Arial"/>
              </a:endParaRPr>
            </a:p>
          </p:txBody>
        </p:sp>
      </p:grpSp>
      <p:sp>
        <p:nvSpPr>
          <p:cNvPr id="1192" name="CustomShape 6"/>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0533E260-8285-4DC5-9BFB-6C7BEAB85FA8}" type="slidenum">
              <a:rPr b="0" lang="en-IN" sz="1000" spc="-1" strike="noStrike">
                <a:solidFill>
                  <a:srgbClr val="898989"/>
                </a:solidFill>
                <a:latin typeface="Arial"/>
                <a:ea typeface="MS PGothic"/>
              </a:rPr>
              <a:t>1</a:t>
            </a:fld>
            <a:endParaRPr b="0" lang="en-IN" sz="1000" spc="-1" strike="noStrike">
              <a:latin typeface="Arial"/>
            </a:endParaRPr>
          </a:p>
        </p:txBody>
      </p:sp>
      <p:pic>
        <p:nvPicPr>
          <p:cNvPr id="1193" name="Picture 113" descr=""/>
          <p:cNvPicPr/>
          <p:nvPr/>
        </p:nvPicPr>
        <p:blipFill>
          <a:blip r:embed="rId1"/>
          <a:stretch/>
        </p:blipFill>
        <p:spPr>
          <a:xfrm>
            <a:off x="5918760" y="121320"/>
            <a:ext cx="4983120" cy="1007640"/>
          </a:xfrm>
          <a:prstGeom prst="rect">
            <a:avLst/>
          </a:prstGeom>
          <a:ln>
            <a:noFill/>
          </a:ln>
        </p:spPr>
      </p:pic>
      <p:sp>
        <p:nvSpPr>
          <p:cNvPr id="1194" name="CustomShape 7"/>
          <p:cNvSpPr/>
          <p:nvPr/>
        </p:nvSpPr>
        <p:spPr>
          <a:xfrm>
            <a:off x="6095880" y="712800"/>
            <a:ext cx="721440" cy="295560"/>
          </a:xfrm>
          <a:prstGeom prst="rect">
            <a:avLst/>
          </a:prstGeom>
          <a:noFill/>
          <a:ln w="28440">
            <a:solidFill>
              <a:srgbClr val="ffff00"/>
            </a:solidFill>
          </a:ln>
        </p:spPr>
        <p:style>
          <a:lnRef idx="2">
            <a:schemeClr val="accent1">
              <a:shade val="50000"/>
            </a:schemeClr>
          </a:lnRef>
          <a:fillRef idx="1">
            <a:schemeClr val="accent1"/>
          </a:fillRef>
          <a:effectRef idx="0">
            <a:schemeClr val="accent1"/>
          </a:effectRef>
          <a:fontRef idx="minor"/>
        </p:style>
      </p:sp>
    </p:spTree>
  </p:cSld>
  <p:timing>
    <p:tnLst>
      <p:par>
        <p:cTn id="1918" dur="indefinite" restart="never" nodeType="tmRoot">
          <p:childTnLst>
            <p:seq>
              <p:cTn id="1919" dur="indefinite" nodeType="mainSeq">
                <p:childTnLst>
                  <p:par>
                    <p:cTn id="1920" fill="hold">
                      <p:stCondLst>
                        <p:cond delay="0"/>
                      </p:stCondLst>
                      <p:childTnLst>
                        <p:par>
                          <p:cTn id="1921" fill="hold">
                            <p:stCondLst>
                              <p:cond delay="0"/>
                            </p:stCondLst>
                            <p:childTnLst>
                              <p:par>
                                <p:cTn id="1922" nodeType="withEffect" fill="hold" presetClass="entr" presetID="1">
                                  <p:stCondLst>
                                    <p:cond delay="0"/>
                                  </p:stCondLst>
                                  <p:childTnLst>
                                    <p:set>
                                      <p:cBhvr>
                                        <p:cTn id="1923" dur="1" fill="hold">
                                          <p:stCondLst>
                                            <p:cond delay="0"/>
                                          </p:stCondLst>
                                        </p:cTn>
                                        <p:tgtEl>
                                          <p:spTgt spid="1188">
                                            <p:txEl>
                                              <p:pRg st="0" end="0"/>
                                            </p:txEl>
                                          </p:spTgt>
                                        </p:tgtEl>
                                        <p:attrNameLst>
                                          <p:attrName>style.visibility</p:attrName>
                                        </p:attrNameLst>
                                      </p:cBhvr>
                                      <p:to>
                                        <p:strVal val="visible"/>
                                      </p:to>
                                    </p:set>
                                  </p:childTnLst>
                                </p:cTn>
                              </p:par>
                              <p:par>
                                <p:cTn id="1924" nodeType="withEffect" fill="hold" presetClass="entr" presetID="1">
                                  <p:stCondLst>
                                    <p:cond delay="0"/>
                                  </p:stCondLst>
                                  <p:childTnLst>
                                    <p:set>
                                      <p:cBhvr>
                                        <p:cTn id="1925" dur="1" fill="hold">
                                          <p:stCondLst>
                                            <p:cond delay="0"/>
                                          </p:stCondLst>
                                        </p:cTn>
                                        <p:tgtEl>
                                          <p:spTgt spid="1188">
                                            <p:txEl>
                                              <p:pRg st="1" end="1"/>
                                            </p:txEl>
                                          </p:spTgt>
                                        </p:tgtEl>
                                        <p:attrNameLst>
                                          <p:attrName>style.visibility</p:attrName>
                                        </p:attrNameLst>
                                      </p:cBhvr>
                                      <p:to>
                                        <p:strVal val="visible"/>
                                      </p:to>
                                    </p:set>
                                  </p:childTnLst>
                                </p:cTn>
                              </p:par>
                              <p:par>
                                <p:cTn id="1926" nodeType="withEffect" fill="hold" presetClass="entr" presetID="1">
                                  <p:stCondLst>
                                    <p:cond delay="0"/>
                                  </p:stCondLst>
                                  <p:childTnLst>
                                    <p:set>
                                      <p:cBhvr>
                                        <p:cTn id="1927" dur="1" fill="hold">
                                          <p:stCondLst>
                                            <p:cond delay="0"/>
                                          </p:stCondLst>
                                        </p:cTn>
                                        <p:tgtEl>
                                          <p:spTgt spid="1188">
                                            <p:txEl>
                                              <p:pRg st="2" end="2"/>
                                            </p:txEl>
                                          </p:spTgt>
                                        </p:tgtEl>
                                        <p:attrNameLst>
                                          <p:attrName>style.visibility</p:attrName>
                                        </p:attrNameLst>
                                      </p:cBhvr>
                                      <p:to>
                                        <p:strVal val="visible"/>
                                      </p:to>
                                    </p:set>
                                  </p:childTnLst>
                                </p:cTn>
                              </p:par>
                              <p:par>
                                <p:cTn id="1928" nodeType="withEffect" fill="hold" presetClass="entr" presetID="1">
                                  <p:stCondLst>
                                    <p:cond delay="0"/>
                                  </p:stCondLst>
                                  <p:childTnLst>
                                    <p:set>
                                      <p:cBhvr>
                                        <p:cTn id="1929" dur="1" fill="hold">
                                          <p:stCondLst>
                                            <p:cond delay="0"/>
                                          </p:stCondLst>
                                        </p:cTn>
                                        <p:tgtEl>
                                          <p:spTgt spid="1188">
                                            <p:txEl>
                                              <p:pRg st="3" end="3"/>
                                            </p:txEl>
                                          </p:spTgt>
                                        </p:tgtEl>
                                        <p:attrNameLst>
                                          <p:attrName>style.visibility</p:attrName>
                                        </p:attrNameLst>
                                      </p:cBhvr>
                                      <p:to>
                                        <p:strVal val="visible"/>
                                      </p:to>
                                    </p:set>
                                  </p:childTnLst>
                                </p:cTn>
                              </p:par>
                              <p:par>
                                <p:cTn id="1930" nodeType="withEffect" fill="hold" presetClass="entr" presetID="1">
                                  <p:stCondLst>
                                    <p:cond delay="0"/>
                                  </p:stCondLst>
                                  <p:childTnLst>
                                    <p:set>
                                      <p:cBhvr>
                                        <p:cTn id="1931" dur="1" fill="hold">
                                          <p:stCondLst>
                                            <p:cond delay="0"/>
                                          </p:stCondLst>
                                        </p:cTn>
                                        <p:tgtEl>
                                          <p:spTgt spid="1188">
                                            <p:txEl>
                                              <p:pRg st="4" end="4"/>
                                            </p:txEl>
                                          </p:spTgt>
                                        </p:tgtEl>
                                        <p:attrNameLst>
                                          <p:attrName>style.visibility</p:attrName>
                                        </p:attrNameLst>
                                      </p:cBhvr>
                                      <p:to>
                                        <p:strVal val="visible"/>
                                      </p:to>
                                    </p:set>
                                  </p:childTnLst>
                                </p:cTn>
                              </p:par>
                              <p:par>
                                <p:cTn id="1932" nodeType="withEffect" fill="hold" presetClass="entr" presetID="1">
                                  <p:stCondLst>
                                    <p:cond delay="0"/>
                                  </p:stCondLst>
                                  <p:childTnLst>
                                    <p:set>
                                      <p:cBhvr>
                                        <p:cTn id="1933" dur="1" fill="hold">
                                          <p:stCondLst>
                                            <p:cond delay="0"/>
                                          </p:stCondLst>
                                        </p:cTn>
                                        <p:tgtEl>
                                          <p:spTgt spid="1188">
                                            <p:txEl>
                                              <p:pRg st="5" end="5"/>
                                            </p:txEl>
                                          </p:spTgt>
                                        </p:tgtEl>
                                        <p:attrNameLst>
                                          <p:attrName>style.visibility</p:attrName>
                                        </p:attrNameLst>
                                      </p:cBhvr>
                                      <p:to>
                                        <p:strVal val="visible"/>
                                      </p:to>
                                    </p:set>
                                  </p:childTnLst>
                                </p:cTn>
                              </p:par>
                              <p:par>
                                <p:cTn id="1934" nodeType="withEffect" fill="hold" presetClass="entr" presetID="1">
                                  <p:stCondLst>
                                    <p:cond delay="0"/>
                                  </p:stCondLst>
                                  <p:childTnLst>
                                    <p:set>
                                      <p:cBhvr>
                                        <p:cTn id="1935" dur="1" fill="hold">
                                          <p:stCondLst>
                                            <p:cond delay="0"/>
                                          </p:stCondLst>
                                        </p:cTn>
                                        <p:tgtEl>
                                          <p:spTgt spid="1188">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Elicitation process</a:t>
            </a:r>
            <a:endParaRPr b="0" lang="en-US" sz="2400" spc="-1" strike="noStrike">
              <a:solidFill>
                <a:srgbClr val="000000"/>
              </a:solidFill>
              <a:latin typeface="Calibri"/>
            </a:endParaRPr>
          </a:p>
        </p:txBody>
      </p:sp>
      <p:sp>
        <p:nvSpPr>
          <p:cNvPr id="1196" name="CustomShape 2"/>
          <p:cNvSpPr/>
          <p:nvPr/>
        </p:nvSpPr>
        <p:spPr>
          <a:xfrm>
            <a:off x="106200" y="1220040"/>
            <a:ext cx="10211040" cy="5504400"/>
          </a:xfrm>
          <a:prstGeom prst="rect">
            <a:avLst/>
          </a:prstGeom>
          <a:noFill/>
          <a:ln>
            <a:noFill/>
          </a:ln>
        </p:spPr>
        <p:style>
          <a:lnRef idx="0"/>
          <a:fillRef idx="0"/>
          <a:effectRef idx="0"/>
          <a:fontRef idx="minor"/>
        </p:style>
        <p:txBody>
          <a:bodyPr/>
          <a:p>
            <a:pPr algn="just">
              <a:lnSpc>
                <a:spcPct val="90000"/>
              </a:lnSpc>
              <a:spcBef>
                <a:spcPts val="479"/>
              </a:spcBef>
            </a:pPr>
            <a:r>
              <a:rPr b="1" lang="en-IN" sz="2400" spc="-1" strike="noStrike">
                <a:solidFill>
                  <a:srgbClr val="c00000"/>
                </a:solidFill>
                <a:latin typeface="Calibri"/>
                <a:ea typeface="MS PGothic"/>
              </a:rPr>
              <a:t>Elicitation Techniques</a:t>
            </a:r>
            <a:endParaRPr b="0" lang="en-IN" sz="2400" spc="-1" strike="noStrike">
              <a:latin typeface="Arial"/>
            </a:endParaRPr>
          </a:p>
          <a:p>
            <a:pPr algn="just">
              <a:lnSpc>
                <a:spcPct val="120000"/>
              </a:lnSpc>
              <a:spcBef>
                <a:spcPts val="601"/>
              </a:spcBef>
            </a:pPr>
            <a:r>
              <a:rPr b="0" lang="en-IN" sz="2400" spc="-1" strike="noStrike">
                <a:solidFill>
                  <a:srgbClr val="000000"/>
                </a:solidFill>
                <a:latin typeface="Calibri"/>
                <a:ea typeface="MS PGothic"/>
              </a:rPr>
              <a:t>The approach depends on</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Nature of the system being developed</a:t>
            </a:r>
            <a:endParaRPr b="0" lang="en-IN" sz="2400" spc="-1" strike="noStrike">
              <a:latin typeface="Arial"/>
            </a:endParaRPr>
          </a:p>
          <a:p>
            <a:pPr marL="648000" indent="-323640" algn="just">
              <a:lnSpc>
                <a:spcPct val="10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For example a UI intensive system needs a different approach compared to an embedded system as the navigation and behaviour is visible, so easy to comprehend</a:t>
            </a:r>
            <a:endParaRPr b="0" lang="en-IN" sz="2400" spc="-1" strike="noStrike">
              <a:latin typeface="Arial"/>
            </a:endParaRPr>
          </a:p>
          <a:p>
            <a:pPr marL="324000" indent="-323640" algn="just">
              <a:lnSpc>
                <a:spcPct val="12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Background and experience of stakeholders</a:t>
            </a:r>
            <a:endParaRPr b="0" lang="en-IN" sz="2400" spc="-1" strike="noStrike">
              <a:latin typeface="Arial"/>
            </a:endParaRPr>
          </a:p>
          <a:p>
            <a:pPr marL="648000" indent="-323640" algn="just">
              <a:lnSpc>
                <a:spcPct val="10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If the stakeholder is a very hands-on person then prototyping and simulation would work</a:t>
            </a:r>
            <a:endParaRPr b="0" lang="en-IN" sz="2400" spc="-1" strike="noStrike">
              <a:latin typeface="Arial"/>
            </a:endParaRPr>
          </a:p>
          <a:p>
            <a:pPr marL="648000" indent="-323640" algn="just">
              <a:lnSpc>
                <a:spcPct val="100000"/>
              </a:lnSpc>
              <a:spcBef>
                <a:spcPts val="601"/>
              </a:spcBef>
              <a:buClr>
                <a:srgbClr val="808080"/>
              </a:buClr>
              <a:buSzPct val="80000"/>
              <a:buFont typeface="Wingdings" charset="2"/>
              <a:buChar char=""/>
            </a:pPr>
            <a:r>
              <a:rPr b="0" lang="en-IN" sz="2400" spc="-1" strike="noStrike">
                <a:solidFill>
                  <a:srgbClr val="000000"/>
                </a:solidFill>
                <a:latin typeface="Calibri"/>
                <a:ea typeface="MS PGothic"/>
              </a:rPr>
              <a:t>For non-computer savvy persons documents would be necessary</a:t>
            </a:r>
            <a:endParaRPr b="0" lang="en-IN" sz="2400" spc="-1" strike="noStrike">
              <a:latin typeface="Arial"/>
            </a:endParaRPr>
          </a:p>
          <a:p>
            <a:pPr>
              <a:lnSpc>
                <a:spcPct val="90000"/>
              </a:lnSpc>
              <a:spcBef>
                <a:spcPts val="479"/>
              </a:spcBef>
            </a:pPr>
            <a:endParaRPr b="0" lang="en-IN" sz="2400" spc="-1" strike="noStrike">
              <a:latin typeface="Arial"/>
            </a:endParaRPr>
          </a:p>
        </p:txBody>
      </p:sp>
      <p:sp>
        <p:nvSpPr>
          <p:cNvPr id="1197" name="CustomShape 3"/>
          <p:cNvSpPr/>
          <p:nvPr/>
        </p:nvSpPr>
        <p:spPr>
          <a:xfrm>
            <a:off x="3718440" y="6348960"/>
            <a:ext cx="1980720" cy="380520"/>
          </a:xfrm>
          <a:prstGeom prst="rect">
            <a:avLst/>
          </a:prstGeom>
          <a:solidFill>
            <a:schemeClr val="bg1"/>
          </a:solidFill>
          <a:ln>
            <a:noFill/>
          </a:ln>
        </p:spPr>
        <p:style>
          <a:lnRef idx="0"/>
          <a:fillRef idx="0"/>
          <a:effectRef idx="0"/>
          <a:fontRef idx="minor"/>
        </p:style>
      </p:sp>
      <p:sp>
        <p:nvSpPr>
          <p:cNvPr id="1198" name="CustomShape 4"/>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42ADB485-0DA3-45B0-A100-D510E4C52C45}" type="slidenum">
              <a:rPr b="0" lang="en-IN" sz="1000" spc="-1" strike="noStrike">
                <a:solidFill>
                  <a:srgbClr val="898989"/>
                </a:solidFill>
                <a:latin typeface="Arial"/>
                <a:ea typeface="MS PGothic"/>
              </a:rPr>
              <a:t>1</a:t>
            </a:fld>
            <a:endParaRPr b="0" lang="en-IN" sz="1000" spc="-1" strike="noStrike">
              <a:latin typeface="Arial"/>
            </a:endParaRPr>
          </a:p>
        </p:txBody>
      </p:sp>
      <p:pic>
        <p:nvPicPr>
          <p:cNvPr id="1199" name="Picture 113" descr=""/>
          <p:cNvPicPr/>
          <p:nvPr/>
        </p:nvPicPr>
        <p:blipFill>
          <a:blip r:embed="rId1"/>
          <a:stretch/>
        </p:blipFill>
        <p:spPr>
          <a:xfrm>
            <a:off x="5918760" y="121320"/>
            <a:ext cx="4983120" cy="1007640"/>
          </a:xfrm>
          <a:prstGeom prst="rect">
            <a:avLst/>
          </a:prstGeom>
          <a:ln>
            <a:noFill/>
          </a:ln>
        </p:spPr>
      </p:pic>
      <p:sp>
        <p:nvSpPr>
          <p:cNvPr id="1200" name="CustomShape 5"/>
          <p:cNvSpPr/>
          <p:nvPr/>
        </p:nvSpPr>
        <p:spPr>
          <a:xfrm>
            <a:off x="6095880" y="712800"/>
            <a:ext cx="721440" cy="295560"/>
          </a:xfrm>
          <a:prstGeom prst="rect">
            <a:avLst/>
          </a:prstGeom>
          <a:noFill/>
          <a:ln w="28440">
            <a:solidFill>
              <a:srgbClr val="ffff00"/>
            </a:solidFill>
          </a:ln>
        </p:spPr>
        <p:style>
          <a:lnRef idx="2">
            <a:schemeClr val="accent1">
              <a:shade val="50000"/>
            </a:schemeClr>
          </a:lnRef>
          <a:fillRef idx="1">
            <a:schemeClr val="accent1"/>
          </a:fillRef>
          <a:effectRef idx="0">
            <a:schemeClr val="accent1"/>
          </a:effectRef>
          <a:fontRef idx="minor"/>
        </p:style>
      </p:sp>
    </p:spTree>
  </p:cSld>
  <p:timing>
    <p:tnLst>
      <p:par>
        <p:cTn id="1936" dur="indefinite" restart="never" nodeType="tmRoot">
          <p:childTnLst>
            <p:seq>
              <p:cTn id="1937" dur="indefinite" nodeType="mainSeq">
                <p:childTnLst>
                  <p:par>
                    <p:cTn id="1938" fill="hold">
                      <p:stCondLst>
                        <p:cond delay="0"/>
                      </p:stCondLst>
                      <p:childTnLst>
                        <p:par>
                          <p:cTn id="1939" fill="hold">
                            <p:stCondLst>
                              <p:cond delay="0"/>
                            </p:stCondLst>
                            <p:childTnLst>
                              <p:par>
                                <p:cTn id="1940" nodeType="withEffect" fill="hold" presetClass="entr" presetID="1">
                                  <p:stCondLst>
                                    <p:cond delay="0"/>
                                  </p:stCondLst>
                                  <p:childTnLst>
                                    <p:set>
                                      <p:cBhvr>
                                        <p:cTn id="1941"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Elicitation process</a:t>
            </a:r>
            <a:endParaRPr b="0" lang="en-US" sz="2400" spc="-1" strike="noStrike">
              <a:solidFill>
                <a:srgbClr val="000000"/>
              </a:solidFill>
              <a:latin typeface="Calibri"/>
            </a:endParaRPr>
          </a:p>
        </p:txBody>
      </p:sp>
      <p:graphicFrame>
        <p:nvGraphicFramePr>
          <p:cNvPr id="1202" name="Table 2"/>
          <p:cNvGraphicFramePr/>
          <p:nvPr/>
        </p:nvGraphicFramePr>
        <p:xfrm>
          <a:off x="106200" y="1312920"/>
          <a:ext cx="11491200" cy="360000"/>
        </p:xfrm>
        <a:graphic>
          <a:graphicData uri="http://schemas.openxmlformats.org/drawingml/2006/table">
            <a:tbl>
              <a:tblPr/>
              <a:tblGrid>
                <a:gridCol w="5745600"/>
                <a:gridCol w="5745600"/>
              </a:tblGrid>
              <a:tr h="0">
                <a:tc>
                  <a:txBody>
                    <a:bodyPr/>
                    <a:p>
                      <a:pPr algn="just">
                        <a:lnSpc>
                          <a:spcPct val="90000"/>
                        </a:lnSpc>
                        <a:spcBef>
                          <a:spcPts val="479"/>
                        </a:spcBef>
                      </a:pPr>
                      <a:r>
                        <a:rPr b="1" lang="en-IN" sz="2400" spc="-1" strike="noStrike">
                          <a:solidFill>
                            <a:srgbClr val="c00000"/>
                          </a:solidFill>
                          <a:latin typeface="Calibri"/>
                          <a:ea typeface="MS PGothic"/>
                        </a:rPr>
                        <a:t>Elicitation Techniques</a:t>
                      </a:r>
                      <a:endParaRPr b="0" lang="en-IN" sz="2400" spc="-1" strike="noStrike">
                        <a:latin typeface="Arial"/>
                      </a:endParaRPr>
                    </a:p>
                    <a:p>
                      <a:pPr>
                        <a:lnSpc>
                          <a:spcPct val="100000"/>
                        </a:lnSpc>
                        <a:spcBef>
                          <a:spcPts val="400"/>
                        </a:spcBef>
                      </a:pPr>
                      <a:r>
                        <a:rPr b="1" lang="en-IN" sz="2200" spc="-1" strike="noStrike">
                          <a:solidFill>
                            <a:srgbClr val="0070c0"/>
                          </a:solidFill>
                          <a:latin typeface="Calibri"/>
                          <a:ea typeface="MS PGothic"/>
                        </a:rPr>
                        <a:t>Active</a:t>
                      </a:r>
                      <a:r>
                        <a:rPr b="0" lang="en-IN" sz="2200" spc="-1" strike="noStrike">
                          <a:solidFill>
                            <a:srgbClr val="000000"/>
                          </a:solidFill>
                          <a:latin typeface="Calibri"/>
                          <a:ea typeface="MS PGothic"/>
                        </a:rPr>
                        <a:t> - where there are ongoing interaction between the stake holders and users. Some of the techniques are</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interviews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facilitated meetings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role-playing</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Prototypes</a:t>
                      </a:r>
                      <a:endParaRPr b="0" lang="en-IN" sz="2200" spc="-1" strike="noStrike">
                        <a:latin typeface="Arial"/>
                      </a:endParaRPr>
                    </a:p>
                    <a:p>
                      <a:pPr marL="228600" indent="-228240">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Ethnography (study/collect </a:t>
                      </a:r>
                      <a:br/>
                      <a:r>
                        <a:rPr b="0" lang="en-IN" sz="2200" spc="-1" strike="noStrike">
                          <a:solidFill>
                            <a:srgbClr val="000000"/>
                          </a:solidFill>
                          <a:latin typeface="Calibri"/>
                          <a:ea typeface="MS PGothic"/>
                        </a:rPr>
                        <a:t>the system in its normal </a:t>
                      </a:r>
                      <a:br/>
                      <a:r>
                        <a:rPr b="0" lang="en-IN" sz="2200" spc="-1" strike="noStrike">
                          <a:solidFill>
                            <a:srgbClr val="000000"/>
                          </a:solidFill>
                          <a:latin typeface="Calibri"/>
                          <a:ea typeface="MS PGothic"/>
                        </a:rPr>
                        <a:t>working surroundings)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Scenarios</a:t>
                      </a:r>
                      <a:endParaRPr b="0" lang="en-IN" sz="2200" spc="-1" strike="noStrike">
                        <a:latin typeface="Arial"/>
                      </a:endParaRPr>
                    </a:p>
                    <a:p>
                      <a:pPr algn="just">
                        <a:lnSpc>
                          <a:spcPct val="120000"/>
                        </a:lnSpc>
                        <a:spcBef>
                          <a:spcPts val="601"/>
                        </a:spcBef>
                      </a:pPr>
                      <a:endParaRPr b="0" lang="en-IN" sz="2200" spc="-1" strike="noStrike">
                        <a:latin typeface="Arial"/>
                      </a:endParaRPr>
                    </a:p>
                  </a:txBody>
                  <a:tcPr marL="91440" marR="91440">
                    <a:noFill/>
                  </a:tcPr>
                </a:tc>
                <a:tc>
                  <a:txBody>
                    <a:bodyPr/>
                    <a:p>
                      <a:pPr>
                        <a:lnSpc>
                          <a:spcPct val="120000"/>
                        </a:lnSpc>
                        <a:spcBef>
                          <a:spcPts val="601"/>
                        </a:spcBef>
                      </a:pPr>
                      <a:r>
                        <a:rPr b="1" lang="en-IN" sz="2200" spc="-1" strike="noStrike">
                          <a:solidFill>
                            <a:srgbClr val="0070c0"/>
                          </a:solidFill>
                          <a:latin typeface="Calibri"/>
                          <a:ea typeface="MS PGothic"/>
                        </a:rPr>
                        <a:t>Passive</a:t>
                      </a:r>
                      <a:r>
                        <a:rPr b="0" lang="en-IN" sz="2200" spc="-1" strike="noStrike">
                          <a:solidFill>
                            <a:srgbClr val="000000"/>
                          </a:solidFill>
                          <a:latin typeface="Calibri"/>
                          <a:ea typeface="MS PGothic"/>
                        </a:rPr>
                        <a:t> - infrequent interaction between the stake holders and users. E.g. use of</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use cases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business process analysis and modelling</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workflows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questionnaires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checklists</a:t>
                      </a:r>
                      <a:endParaRPr b="0" lang="en-IN" sz="2200" spc="-1" strike="noStrike">
                        <a:latin typeface="Arial"/>
                      </a:endParaRPr>
                    </a:p>
                    <a:p>
                      <a:pPr marL="228600" indent="-228240" algn="just">
                        <a:lnSpc>
                          <a:spcPct val="120000"/>
                        </a:lnSpc>
                        <a:spcBef>
                          <a:spcPts val="601"/>
                        </a:spcBef>
                        <a:buClr>
                          <a:srgbClr val="808080"/>
                        </a:buClr>
                        <a:buSzPct val="80000"/>
                        <a:buFont typeface="Arial"/>
                        <a:buChar char="•"/>
                      </a:pPr>
                      <a:r>
                        <a:rPr b="0" lang="en-IN" sz="2200" spc="-1" strike="noStrike">
                          <a:solidFill>
                            <a:srgbClr val="000000"/>
                          </a:solidFill>
                          <a:latin typeface="Calibri"/>
                          <a:ea typeface="MS PGothic"/>
                        </a:rPr>
                        <a:t>documentation</a:t>
                      </a:r>
                      <a:endParaRPr b="0" lang="en-IN" sz="2200" spc="-1" strike="noStrike">
                        <a:latin typeface="Arial"/>
                      </a:endParaRPr>
                    </a:p>
                    <a:p>
                      <a:pPr>
                        <a:lnSpc>
                          <a:spcPct val="90000"/>
                        </a:lnSpc>
                        <a:spcBef>
                          <a:spcPts val="479"/>
                        </a:spcBef>
                      </a:pPr>
                      <a:endParaRPr b="0" lang="en-IN" sz="2200" spc="-1" strike="noStrike">
                        <a:latin typeface="Arial"/>
                      </a:endParaRPr>
                    </a:p>
                  </a:txBody>
                  <a:tcPr marL="91440" marR="91440">
                    <a:noFill/>
                  </a:tcPr>
                </a:tc>
              </a:tr>
            </a:tbl>
          </a:graphicData>
        </a:graphic>
      </p:graphicFrame>
      <p:sp>
        <p:nvSpPr>
          <p:cNvPr id="1203" name="CustomShape 3"/>
          <p:cNvSpPr/>
          <p:nvPr/>
        </p:nvSpPr>
        <p:spPr>
          <a:xfrm>
            <a:off x="3718440" y="6348960"/>
            <a:ext cx="1980720" cy="380520"/>
          </a:xfrm>
          <a:prstGeom prst="rect">
            <a:avLst/>
          </a:prstGeom>
          <a:solidFill>
            <a:schemeClr val="bg1"/>
          </a:solidFill>
          <a:ln>
            <a:noFill/>
          </a:ln>
        </p:spPr>
        <p:style>
          <a:lnRef idx="0"/>
          <a:fillRef idx="0"/>
          <a:effectRef idx="0"/>
          <a:fontRef idx="minor"/>
        </p:style>
      </p:sp>
      <p:sp>
        <p:nvSpPr>
          <p:cNvPr id="1204" name="CustomShape 4"/>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A0961F4F-4DE0-45C5-BC8D-E84DCFA0A97A}" type="slidenum">
              <a:rPr b="0" lang="en-IN" sz="1000" spc="-1" strike="noStrike">
                <a:solidFill>
                  <a:srgbClr val="898989"/>
                </a:solidFill>
                <a:latin typeface="Arial"/>
                <a:ea typeface="MS PGothic"/>
              </a:rPr>
              <a:t>1</a:t>
            </a:fld>
            <a:endParaRPr b="0" lang="en-IN" sz="1000" spc="-1" strike="noStrike">
              <a:latin typeface="Arial"/>
            </a:endParaRPr>
          </a:p>
        </p:txBody>
      </p:sp>
      <p:pic>
        <p:nvPicPr>
          <p:cNvPr id="1205" name="Picture 113" descr=""/>
          <p:cNvPicPr/>
          <p:nvPr/>
        </p:nvPicPr>
        <p:blipFill>
          <a:blip r:embed="rId1"/>
          <a:stretch/>
        </p:blipFill>
        <p:spPr>
          <a:xfrm>
            <a:off x="5918760" y="121320"/>
            <a:ext cx="4983120" cy="1007640"/>
          </a:xfrm>
          <a:prstGeom prst="rect">
            <a:avLst/>
          </a:prstGeom>
          <a:ln>
            <a:noFill/>
          </a:ln>
        </p:spPr>
      </p:pic>
      <p:sp>
        <p:nvSpPr>
          <p:cNvPr id="1206" name="CustomShape 5"/>
          <p:cNvSpPr/>
          <p:nvPr/>
        </p:nvSpPr>
        <p:spPr>
          <a:xfrm>
            <a:off x="6095880" y="712800"/>
            <a:ext cx="721440" cy="295560"/>
          </a:xfrm>
          <a:prstGeom prst="rect">
            <a:avLst/>
          </a:prstGeom>
          <a:noFill/>
          <a:ln w="28440">
            <a:solidFill>
              <a:srgbClr val="ffff00"/>
            </a:solidFill>
          </a:ln>
        </p:spPr>
        <p:style>
          <a:lnRef idx="2">
            <a:schemeClr val="accent1">
              <a:shade val="50000"/>
            </a:schemeClr>
          </a:lnRef>
          <a:fillRef idx="1">
            <a:schemeClr val="accent1"/>
          </a:fillRef>
          <a:effectRef idx="0">
            <a:schemeClr val="accent1"/>
          </a:effectRef>
          <a:fontRef idx="minor"/>
        </p:style>
      </p:sp>
    </p:spTree>
  </p:cSld>
  <p:timing>
    <p:tnLst>
      <p:par>
        <p:cTn id="1942" dur="indefinite" restart="never" nodeType="tmRoot">
          <p:childTnLst>
            <p:seq>
              <p:cTn id="1943" dur="indefinite" nodeType="mainSeq">
                <p:childTnLst>
                  <p:par>
                    <p:cTn id="1944" fill="hold">
                      <p:stCondLst>
                        <p:cond delay="0"/>
                      </p:stCondLst>
                      <p:childTnLst>
                        <p:par>
                          <p:cTn id="1945" fill="hold">
                            <p:stCondLst>
                              <p:cond delay="0"/>
                            </p:stCondLst>
                            <p:childTnLst>
                              <p:par>
                                <p:cTn id="1946" nodeType="withEffect" fill="hold" presetClass="entr" presetID="1">
                                  <p:stCondLst>
                                    <p:cond delay="0"/>
                                  </p:stCondLst>
                                  <p:childTnLst>
                                    <p:set>
                                      <p:cBhvr>
                                        <p:cTn id="1947" dur="1" fill="hold">
                                          <p:stCondLst>
                                            <p:cond delay="0"/>
                                          </p:stCondLst>
                                        </p:cTn>
                                        <p:tgtEl>
                                          <p:spTgt spid="120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7" name="Picture 2" descr=""/>
          <p:cNvPicPr/>
          <p:nvPr/>
        </p:nvPicPr>
        <p:blipFill>
          <a:blip r:embed="rId1"/>
          <a:stretch/>
        </p:blipFill>
        <p:spPr>
          <a:xfrm>
            <a:off x="4941000" y="2823480"/>
            <a:ext cx="3727440" cy="2628000"/>
          </a:xfrm>
          <a:prstGeom prst="rect">
            <a:avLst/>
          </a:prstGeom>
          <a:ln>
            <a:noFill/>
          </a:ln>
        </p:spPr>
      </p:pic>
      <p:sp>
        <p:nvSpPr>
          <p:cNvPr id="1208" name="CustomShape 1"/>
          <p:cNvSpPr/>
          <p:nvPr/>
        </p:nvSpPr>
        <p:spPr>
          <a:xfrm>
            <a:off x="176400" y="153612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Requirements Analysis</a:t>
            </a:r>
            <a:endParaRPr b="0" lang="en-IN" sz="3600" spc="-1" strike="noStrike">
              <a:latin typeface="Arial"/>
            </a:endParaRPr>
          </a:p>
        </p:txBody>
      </p:sp>
    </p:spTree>
  </p:cSld>
  <p:timing>
    <p:tnLst>
      <p:par>
        <p:cTn id="1948" dur="indefinite" restart="never" nodeType="tmRoot">
          <p:childTnLst>
            <p:seq>
              <p:cTn id="1949" dur="indefinite" nodeType="mainSeq"/>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210" name="CustomShape 2"/>
          <p:cNvSpPr/>
          <p:nvPr/>
        </p:nvSpPr>
        <p:spPr>
          <a:xfrm>
            <a:off x="198720" y="1268280"/>
            <a:ext cx="7223760" cy="5504400"/>
          </a:xfrm>
          <a:prstGeom prst="rect">
            <a:avLst/>
          </a:prstGeom>
          <a:noFill/>
          <a:ln>
            <a:noFill/>
          </a:ln>
        </p:spPr>
        <p:style>
          <a:lnRef idx="0"/>
          <a:fillRef idx="0"/>
          <a:effectRef idx="0"/>
          <a:fontRef idx="minor"/>
        </p:style>
      </p:sp>
      <p:pic>
        <p:nvPicPr>
          <p:cNvPr id="1211" name="Picture 16" descr=""/>
          <p:cNvPicPr/>
          <p:nvPr/>
        </p:nvPicPr>
        <p:blipFill>
          <a:blip r:embed="rId1"/>
          <a:stretch/>
        </p:blipFill>
        <p:spPr>
          <a:xfrm>
            <a:off x="124560" y="1268280"/>
            <a:ext cx="6948360" cy="5468040"/>
          </a:xfrm>
          <a:prstGeom prst="rect">
            <a:avLst/>
          </a:prstGeom>
          <a:ln>
            <a:noFill/>
          </a:ln>
        </p:spPr>
      </p:pic>
      <p:pic>
        <p:nvPicPr>
          <p:cNvPr id="1212" name="Picture 5" descr=""/>
          <p:cNvPicPr/>
          <p:nvPr/>
        </p:nvPicPr>
        <p:blipFill>
          <a:blip r:embed="rId2"/>
          <a:stretch/>
        </p:blipFill>
        <p:spPr>
          <a:xfrm>
            <a:off x="467640" y="1129320"/>
            <a:ext cx="7278840" cy="1632960"/>
          </a:xfrm>
          <a:prstGeom prst="rect">
            <a:avLst/>
          </a:prstGeom>
          <a:ln>
            <a:noFill/>
          </a:ln>
        </p:spPr>
      </p:pic>
      <p:sp>
        <p:nvSpPr>
          <p:cNvPr id="1213" name="CustomShape 3"/>
          <p:cNvSpPr/>
          <p:nvPr/>
        </p:nvSpPr>
        <p:spPr>
          <a:xfrm>
            <a:off x="2472840" y="4198680"/>
            <a:ext cx="2047320" cy="592200"/>
          </a:xfrm>
          <a:prstGeom prst="roundRect">
            <a:avLst>
              <a:gd name="adj" fmla="val 16667"/>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214" name="CustomShape 4"/>
          <p:cNvSpPr/>
          <p:nvPr/>
        </p:nvSpPr>
        <p:spPr>
          <a:xfrm>
            <a:off x="1848240" y="3509640"/>
            <a:ext cx="579240" cy="630720"/>
          </a:xfrm>
          <a:custGeom>
            <a:avLst/>
            <a:gdLst/>
            <a:ahLst/>
            <a:rect l="l" t="t" r="r" b="b"/>
            <a:pathLst>
              <a:path w="21600" h="21600">
                <a:moveTo>
                  <a:pt x="0" y="0"/>
                </a:moveTo>
                <a:lnTo>
                  <a:pt x="21600" y="21600"/>
                </a:lnTo>
              </a:path>
            </a:pathLst>
          </a:custGeom>
          <a:noFill/>
          <a:ln w="76320">
            <a:solidFill>
              <a:srgbClr val="c00000"/>
            </a:solidFill>
            <a:tailEnd len="med" type="triangle" w="med"/>
          </a:ln>
        </p:spPr>
        <p:style>
          <a:lnRef idx="1">
            <a:schemeClr val="accent1"/>
          </a:lnRef>
          <a:fillRef idx="0">
            <a:schemeClr val="accent1"/>
          </a:fillRef>
          <a:effectRef idx="0">
            <a:schemeClr val="accent1"/>
          </a:effectRef>
          <a:fontRef idx="minor"/>
        </p:style>
      </p:sp>
      <p:grpSp>
        <p:nvGrpSpPr>
          <p:cNvPr id="1215" name="Group 5"/>
          <p:cNvGrpSpPr/>
          <p:nvPr/>
        </p:nvGrpSpPr>
        <p:grpSpPr>
          <a:xfrm>
            <a:off x="5424120" y="18360"/>
            <a:ext cx="5439240" cy="844200"/>
            <a:chOff x="5424120" y="18360"/>
            <a:chExt cx="5439240" cy="844200"/>
          </a:xfrm>
        </p:grpSpPr>
        <p:sp>
          <p:nvSpPr>
            <p:cNvPr id="1216" name="CustomShape 6"/>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217" name="CustomShape 7"/>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218" name="CustomShape 8"/>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219" name="CustomShape 9"/>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220" name="CustomShape 10"/>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221" name="Line 11"/>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22" name="CustomShape 12"/>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3" name="CustomShape 13"/>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4" name="CustomShape 14"/>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5" name="Line 15"/>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26" name="CustomShape 16"/>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7" name="CustomShape 17"/>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8" name="CustomShape 18"/>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29" name="CustomShape 19"/>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230" name="CustomShape 20"/>
          <p:cNvSpPr/>
          <p:nvPr/>
        </p:nvSpPr>
        <p:spPr>
          <a:xfrm>
            <a:off x="4991040" y="6616800"/>
            <a:ext cx="2209320" cy="22824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000000"/>
                </a:solidFill>
                <a:latin typeface="Arial"/>
                <a:ea typeface="MS PGothic"/>
              </a:rPr>
              <a:t>V3.0 © 2011, IEEE All rights reserved</a:t>
            </a:r>
            <a:endParaRPr b="0" lang="en-IN" sz="900" spc="-1" strike="noStrike">
              <a:latin typeface="Arial"/>
            </a:endParaRPr>
          </a:p>
        </p:txBody>
      </p:sp>
    </p:spTree>
  </p:cSld>
  <p:timing>
    <p:tnLst>
      <p:par>
        <p:cTn id="1950" dur="indefinite" restart="never" nodeType="tmRoot">
          <p:childTnLst>
            <p:seq>
              <p:cTn id="1951" dur="indefinite" nodeType="mainSeq">
                <p:childTnLst>
                  <p:par>
                    <p:cTn id="1952" fill="hold">
                      <p:stCondLst>
                        <p:cond delay="0"/>
                      </p:stCondLst>
                      <p:childTnLst>
                        <p:par>
                          <p:cTn id="1953" fill="hold">
                            <p:stCondLst>
                              <p:cond delay="0"/>
                            </p:stCondLst>
                            <p:childTnLst>
                              <p:par>
                                <p:cTn id="1954" nodeType="withEffect" fill="hold" presetClass="entr" presetID="1">
                                  <p:stCondLst>
                                    <p:cond delay="0"/>
                                  </p:stCondLst>
                                  <p:endCondLst>
                                    <p:cond delay="5000"/>
                                  </p:endCondLst>
                                  <p:childTnLst>
                                    <p:set>
                                      <p:cBhvr>
                                        <p:cTn id="1955" dur="1" fill="hold">
                                          <p:stCondLst>
                                            <p:cond delay="0"/>
                                          </p:stCondLst>
                                        </p:cTn>
                                        <p:tgtEl>
                                          <p:spTgt spid="1210">
                                            <p:txEl>
                                              <p:pRg st="0" end="0"/>
                                            </p:txEl>
                                          </p:spTgt>
                                        </p:tgtEl>
                                        <p:attrNameLst>
                                          <p:attrName>style.visibility</p:attrName>
                                        </p:attrNameLst>
                                      </p:cBhvr>
                                      <p:to>
                                        <p:strVal val="visible"/>
                                      </p:to>
                                    </p:set>
                                  </p:childTnLst>
                                </p:cTn>
                              </p:par>
                            </p:childTnLst>
                          </p:cTn>
                        </p:par>
                      </p:childTnLst>
                    </p:cTn>
                  </p:par>
                  <p:par>
                    <p:cTn id="1956" fill="hold">
                      <p:stCondLst>
                        <p:cond delay="indefinite"/>
                      </p:stCondLst>
                      <p:childTnLst>
                        <p:par>
                          <p:cTn id="1957" fill="hold">
                            <p:stCondLst>
                              <p:cond delay="0"/>
                            </p:stCondLst>
                            <p:childTnLst>
                              <p:par>
                                <p:cTn id="1958" nodeType="clickEffect" fill="hold" presetClass="entr" presetID="1">
                                  <p:stCondLst>
                                    <p:cond delay="0"/>
                                  </p:stCondLst>
                                  <p:childTnLst>
                                    <p:set>
                                      <p:cBhvr>
                                        <p:cTn id="1959" dur="1" fill="hold">
                                          <p:stCondLst>
                                            <p:cond delay="0"/>
                                          </p:stCondLst>
                                        </p:cTn>
                                        <p:tgtEl>
                                          <p:spTgt spid="1212"/>
                                        </p:tgtEl>
                                        <p:attrNameLst>
                                          <p:attrName>style.visibility</p:attrName>
                                        </p:attrNameLst>
                                      </p:cBhvr>
                                      <p:to>
                                        <p:strVal val="visible"/>
                                      </p:to>
                                    </p:set>
                                  </p:childTnLst>
                                </p:cTn>
                              </p:par>
                            </p:childTnLst>
                          </p:cTn>
                        </p:par>
                      </p:childTnLst>
                    </p:cTn>
                  </p:par>
                  <p:par>
                    <p:cTn id="1960" fill="hold">
                      <p:stCondLst>
                        <p:cond delay="indefinite"/>
                      </p:stCondLst>
                      <p:childTnLst>
                        <p:par>
                          <p:cTn id="1961" fill="hold">
                            <p:stCondLst>
                              <p:cond delay="0"/>
                            </p:stCondLst>
                            <p:childTnLst>
                              <p:par>
                                <p:cTn id="1962" nodeType="clickEffect" fill="hold" presetClass="entr" presetID="1">
                                  <p:stCondLst>
                                    <p:cond delay="0"/>
                                  </p:stCondLst>
                                  <p:childTnLst>
                                    <p:set>
                                      <p:cBhvr>
                                        <p:cTn id="1963" dur="1" fill="hold">
                                          <p:stCondLst>
                                            <p:cond delay="0"/>
                                          </p:stCondLst>
                                        </p:cTn>
                                        <p:tgtEl>
                                          <p:spTgt spid="1211"/>
                                        </p:tgtEl>
                                        <p:attrNameLst>
                                          <p:attrName>style.visibility</p:attrName>
                                        </p:attrNameLst>
                                      </p:cBhvr>
                                      <p:to>
                                        <p:strVal val="visible"/>
                                      </p:to>
                                    </p:set>
                                  </p:childTnLst>
                                </p:cTn>
                              </p:par>
                              <p:par>
                                <p:cTn id="1964" nodeType="withEffect" fill="hold" presetClass="entr" presetID="1">
                                  <p:stCondLst>
                                    <p:cond delay="0"/>
                                  </p:stCondLst>
                                  <p:childTnLst>
                                    <p:set>
                                      <p:cBhvr>
                                        <p:cTn id="1965" dur="1" fill="hold">
                                          <p:stCondLst>
                                            <p:cond delay="0"/>
                                          </p:stCondLst>
                                        </p:cTn>
                                        <p:tgtEl>
                                          <p:spTgt spid="1213"/>
                                        </p:tgtEl>
                                        <p:attrNameLst>
                                          <p:attrName>style.visibility</p:attrName>
                                        </p:attrNameLst>
                                      </p:cBhvr>
                                      <p:to>
                                        <p:strVal val="visible"/>
                                      </p:to>
                                    </p:set>
                                  </p:childTnLst>
                                </p:cTn>
                              </p:par>
                            </p:childTnLst>
                          </p:cTn>
                        </p:par>
                      </p:childTnLst>
                    </p:cTn>
                  </p:par>
                  <p:par>
                    <p:cTn id="1966" fill="hold">
                      <p:stCondLst>
                        <p:cond delay="indefinite"/>
                      </p:stCondLst>
                      <p:childTnLst>
                        <p:par>
                          <p:cTn id="1967" fill="hold">
                            <p:stCondLst>
                              <p:cond delay="0"/>
                            </p:stCondLst>
                            <p:childTnLst>
                              <p:par>
                                <p:cTn id="1968" nodeType="clickEffect" fill="hold" presetClass="entr" presetID="1">
                                  <p:stCondLst>
                                    <p:cond delay="0"/>
                                  </p:stCondLst>
                                  <p:childTnLst>
                                    <p:set>
                                      <p:cBhvr>
                                        <p:cTn id="1969" dur="1" fill="hold">
                                          <p:stCondLst>
                                            <p:cond delay="0"/>
                                          </p:stCondLst>
                                        </p:cTn>
                                        <p:tgtEl>
                                          <p:spTgt spid="121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232" name="CustomShape 2"/>
          <p:cNvSpPr/>
          <p:nvPr/>
        </p:nvSpPr>
        <p:spPr>
          <a:xfrm>
            <a:off x="198720" y="1268280"/>
            <a:ext cx="7223760" cy="5504400"/>
          </a:xfrm>
          <a:prstGeom prst="rect">
            <a:avLst/>
          </a:prstGeom>
          <a:noFill/>
          <a:ln>
            <a:noFill/>
          </a:ln>
        </p:spPr>
        <p:style>
          <a:lnRef idx="0"/>
          <a:fillRef idx="0"/>
          <a:effectRef idx="0"/>
          <a:fontRef idx="minor"/>
        </p:style>
        <p:txBody>
          <a:bodyPr/>
          <a:p>
            <a:pPr lvl="1" marL="457200" indent="-456840">
              <a:lnSpc>
                <a:spcPct val="120000"/>
              </a:lnSpc>
              <a:spcBef>
                <a:spcPts val="601"/>
              </a:spcBef>
              <a:buClr>
                <a:srgbClr val="808080"/>
              </a:buClr>
              <a:buSzPct val="80000"/>
              <a:buFont typeface="Calibri Light"/>
              <a:buAutoNum type="arabicPeriod"/>
            </a:pPr>
            <a:r>
              <a:rPr b="1" lang="en-IN" sz="2400" spc="-1" strike="noStrike">
                <a:solidFill>
                  <a:srgbClr val="000000"/>
                </a:solidFill>
                <a:latin typeface="Calibri"/>
              </a:rPr>
              <a:t>Understand the requirements in depth, both from a product and process perspective</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a:pPr>
            <a:r>
              <a:rPr b="1" lang="en-IN" sz="2400" spc="-1" strike="noStrike">
                <a:solidFill>
                  <a:srgbClr val="0070c0"/>
                </a:solidFill>
                <a:latin typeface="Calibri"/>
              </a:rPr>
              <a:t>Classify and Organize the requirements into coherent clusters</a:t>
            </a:r>
            <a:endParaRPr b="0" lang="en-IN" sz="2400" spc="-1" strike="noStrike">
              <a:latin typeface="Arial"/>
            </a:endParaRPr>
          </a:p>
          <a:p>
            <a:pPr lvl="2" marL="743040" indent="-342720">
              <a:lnSpc>
                <a:spcPct val="120000"/>
              </a:lnSpc>
              <a:spcBef>
                <a:spcPts val="601"/>
              </a:spcBef>
              <a:buBlip>
                <a:blip r:embed="rId1"/>
              </a:buBlip>
            </a:pPr>
            <a:r>
              <a:rPr b="1" lang="en-IN" sz="2400" spc="-1" strike="noStrike">
                <a:solidFill>
                  <a:srgbClr val="0070c0"/>
                </a:solidFill>
                <a:latin typeface="Calibri"/>
              </a:rPr>
              <a:t>Functional, Non-Functional &amp; Domain requirements</a:t>
            </a:r>
            <a:endParaRPr b="0" lang="en-IN" sz="2400" spc="-1" strike="noStrike">
              <a:latin typeface="Arial"/>
            </a:endParaRPr>
          </a:p>
          <a:p>
            <a:pPr lvl="2" marL="743040" indent="-342720">
              <a:lnSpc>
                <a:spcPct val="120000"/>
              </a:lnSpc>
              <a:spcBef>
                <a:spcPts val="601"/>
              </a:spcBef>
              <a:buBlip>
                <a:blip r:embed="rId2"/>
              </a:buBlip>
            </a:pPr>
            <a:r>
              <a:rPr b="1" lang="en-IN" sz="2400" spc="-1" strike="noStrike">
                <a:solidFill>
                  <a:srgbClr val="0070c0"/>
                </a:solidFill>
                <a:latin typeface="Calibri"/>
              </a:rPr>
              <a:t>System and User Requirements</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a:pPr>
            <a:r>
              <a:rPr b="1" lang="en-IN" sz="2400" spc="-1" strike="noStrike">
                <a:solidFill>
                  <a:srgbClr val="000000"/>
                </a:solidFill>
                <a:latin typeface="Calibri"/>
              </a:rPr>
              <a:t>Model the requirements</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a:pPr>
            <a:r>
              <a:rPr b="1" lang="en-IN" sz="2400" spc="-1" strike="noStrike">
                <a:solidFill>
                  <a:srgbClr val="0070c0"/>
                </a:solidFill>
                <a:latin typeface="Calibri"/>
              </a:rPr>
              <a:t>Analyze the requirements (if necessary) using fish bone diagram</a:t>
            </a:r>
            <a:endParaRPr b="0" lang="en-IN" sz="2400" spc="-1" strike="noStrike">
              <a:latin typeface="Arial"/>
            </a:endParaRPr>
          </a:p>
        </p:txBody>
      </p:sp>
      <p:sp>
        <p:nvSpPr>
          <p:cNvPr id="1233" name="CustomShape 3"/>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84EDEA44-3716-4635-BCF6-384B93A7DC73}" type="slidenum">
              <a:rPr b="0" lang="en-IN" sz="1000" spc="-1" strike="noStrike">
                <a:solidFill>
                  <a:srgbClr val="898989"/>
                </a:solidFill>
                <a:latin typeface="Arial"/>
                <a:ea typeface="MS PGothic"/>
              </a:rPr>
              <a:t>1</a:t>
            </a:fld>
            <a:endParaRPr b="0" lang="en-IN" sz="1000" spc="-1" strike="noStrike">
              <a:latin typeface="Arial"/>
            </a:endParaRPr>
          </a:p>
        </p:txBody>
      </p:sp>
      <p:grpSp>
        <p:nvGrpSpPr>
          <p:cNvPr id="1234" name="Group 4"/>
          <p:cNvGrpSpPr/>
          <p:nvPr/>
        </p:nvGrpSpPr>
        <p:grpSpPr>
          <a:xfrm>
            <a:off x="5424120" y="18360"/>
            <a:ext cx="5439240" cy="844200"/>
            <a:chOff x="5424120" y="18360"/>
            <a:chExt cx="5439240" cy="844200"/>
          </a:xfrm>
        </p:grpSpPr>
        <p:sp>
          <p:nvSpPr>
            <p:cNvPr id="1235"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236"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237"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238"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239"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240"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41"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2"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3"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4"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45"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6"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7"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48"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1970" dur="indefinite" restart="never" nodeType="tmRoot">
          <p:childTnLst>
            <p:seq>
              <p:cTn id="1971" dur="indefinite" nodeType="mainSeq">
                <p:childTnLst>
                  <p:par>
                    <p:cTn id="1972" fill="hold">
                      <p:stCondLst>
                        <p:cond delay="0"/>
                      </p:stCondLst>
                      <p:childTnLst>
                        <p:par>
                          <p:cTn id="1973" fill="hold">
                            <p:stCondLst>
                              <p:cond delay="0"/>
                            </p:stCondLst>
                            <p:childTnLst>
                              <p:par>
                                <p:cTn id="1974" nodeType="withEffect" fill="hold" presetClass="entr" presetID="1">
                                  <p:stCondLst>
                                    <p:cond delay="0"/>
                                  </p:stCondLst>
                                  <p:childTnLst>
                                    <p:set>
                                      <p:cBhvr>
                                        <p:cTn id="1975" dur="1" fill="hold">
                                          <p:stCondLst>
                                            <p:cond delay="0"/>
                                          </p:stCondLst>
                                        </p:cTn>
                                        <p:tgtEl>
                                          <p:spTgt spid="1232">
                                            <p:txEl>
                                              <p:pRg st="0" end="0"/>
                                            </p:txEl>
                                          </p:spTgt>
                                        </p:tgtEl>
                                        <p:attrNameLst>
                                          <p:attrName>style.visibility</p:attrName>
                                        </p:attrNameLst>
                                      </p:cBhvr>
                                      <p:to>
                                        <p:strVal val="visible"/>
                                      </p:to>
                                    </p:set>
                                  </p:childTnLst>
                                </p:cTn>
                              </p:par>
                              <p:par>
                                <p:cTn id="1976" nodeType="withEffect" fill="hold" presetClass="entr" presetID="1">
                                  <p:stCondLst>
                                    <p:cond delay="0"/>
                                  </p:stCondLst>
                                  <p:childTnLst>
                                    <p:set>
                                      <p:cBhvr>
                                        <p:cTn id="1977" dur="1" fill="hold">
                                          <p:stCondLst>
                                            <p:cond delay="0"/>
                                          </p:stCondLst>
                                        </p:cTn>
                                        <p:tgtEl>
                                          <p:spTgt spid="1232">
                                            <p:txEl>
                                              <p:pRg st="1" end="1"/>
                                            </p:txEl>
                                          </p:spTgt>
                                        </p:tgtEl>
                                        <p:attrNameLst>
                                          <p:attrName>style.visibility</p:attrName>
                                        </p:attrNameLst>
                                      </p:cBhvr>
                                      <p:to>
                                        <p:strVal val="visible"/>
                                      </p:to>
                                    </p:set>
                                  </p:childTnLst>
                                </p:cTn>
                              </p:par>
                              <p:par>
                                <p:cTn id="1978" nodeType="withEffect" fill="hold" presetClass="entr" presetID="1">
                                  <p:stCondLst>
                                    <p:cond delay="0"/>
                                  </p:stCondLst>
                                  <p:childTnLst>
                                    <p:set>
                                      <p:cBhvr>
                                        <p:cTn id="1979" dur="1" fill="hold">
                                          <p:stCondLst>
                                            <p:cond delay="0"/>
                                          </p:stCondLst>
                                        </p:cTn>
                                        <p:tgtEl>
                                          <p:spTgt spid="1232">
                                            <p:txEl>
                                              <p:pRg st="2" end="2"/>
                                            </p:txEl>
                                          </p:spTgt>
                                        </p:tgtEl>
                                        <p:attrNameLst>
                                          <p:attrName>style.visibility</p:attrName>
                                        </p:attrNameLst>
                                      </p:cBhvr>
                                      <p:to>
                                        <p:strVal val="visible"/>
                                      </p:to>
                                    </p:set>
                                  </p:childTnLst>
                                </p:cTn>
                              </p:par>
                              <p:par>
                                <p:cTn id="1980" nodeType="withEffect" fill="hold" presetClass="entr" presetID="1">
                                  <p:stCondLst>
                                    <p:cond delay="0"/>
                                  </p:stCondLst>
                                  <p:childTnLst>
                                    <p:set>
                                      <p:cBhvr>
                                        <p:cTn id="1981" dur="1" fill="hold">
                                          <p:stCondLst>
                                            <p:cond delay="0"/>
                                          </p:stCondLst>
                                        </p:cTn>
                                        <p:tgtEl>
                                          <p:spTgt spid="1232">
                                            <p:txEl>
                                              <p:pRg st="3" end="3"/>
                                            </p:txEl>
                                          </p:spTgt>
                                        </p:tgtEl>
                                        <p:attrNameLst>
                                          <p:attrName>style.visibility</p:attrName>
                                        </p:attrNameLst>
                                      </p:cBhvr>
                                      <p:to>
                                        <p:strVal val="visible"/>
                                      </p:to>
                                    </p:set>
                                  </p:childTnLst>
                                </p:cTn>
                              </p:par>
                              <p:par>
                                <p:cTn id="1982" nodeType="withEffect" fill="hold" presetClass="entr" presetID="1">
                                  <p:stCondLst>
                                    <p:cond delay="0"/>
                                  </p:stCondLst>
                                  <p:childTnLst>
                                    <p:set>
                                      <p:cBhvr>
                                        <p:cTn id="1983" dur="1" fill="hold">
                                          <p:stCondLst>
                                            <p:cond delay="0"/>
                                          </p:stCondLst>
                                        </p:cTn>
                                        <p:tgtEl>
                                          <p:spTgt spid="1232">
                                            <p:txEl>
                                              <p:pRg st="4" end="4"/>
                                            </p:txEl>
                                          </p:spTgt>
                                        </p:tgtEl>
                                        <p:attrNameLst>
                                          <p:attrName>style.visibility</p:attrName>
                                        </p:attrNameLst>
                                      </p:cBhvr>
                                      <p:to>
                                        <p:strVal val="visible"/>
                                      </p:to>
                                    </p:set>
                                  </p:childTnLst>
                                </p:cTn>
                              </p:par>
                              <p:par>
                                <p:cTn id="1984" nodeType="withEffect" fill="hold" presetClass="entr" presetID="1">
                                  <p:stCondLst>
                                    <p:cond delay="0"/>
                                  </p:stCondLst>
                                  <p:childTnLst>
                                    <p:set>
                                      <p:cBhvr>
                                        <p:cTn id="1985" dur="1" fill="hold">
                                          <p:stCondLst>
                                            <p:cond delay="0"/>
                                          </p:stCondLst>
                                        </p:cTn>
                                        <p:tgtEl>
                                          <p:spTgt spid="123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250" name="CustomShape 2"/>
          <p:cNvSpPr/>
          <p:nvPr/>
        </p:nvSpPr>
        <p:spPr>
          <a:xfrm>
            <a:off x="198720" y="1268280"/>
            <a:ext cx="7223760" cy="5504400"/>
          </a:xfrm>
          <a:prstGeom prst="rect">
            <a:avLst/>
          </a:prstGeom>
          <a:noFill/>
          <a:ln>
            <a:noFill/>
          </a:ln>
        </p:spPr>
        <p:style>
          <a:lnRef idx="0"/>
          <a:fillRef idx="0"/>
          <a:effectRef idx="0"/>
          <a:fontRef idx="minor"/>
        </p:style>
        <p:txBody>
          <a:bodyPr/>
          <a:p>
            <a:pPr lvl="1" marL="457200" indent="-456840">
              <a:lnSpc>
                <a:spcPct val="120000"/>
              </a:lnSpc>
              <a:spcBef>
                <a:spcPts val="601"/>
              </a:spcBef>
              <a:buClr>
                <a:srgbClr val="808080"/>
              </a:buClr>
              <a:buSzPct val="80000"/>
              <a:buFont typeface="Calibri Light"/>
              <a:buAutoNum type="arabicPeriod" startAt="5"/>
            </a:pPr>
            <a:r>
              <a:rPr b="1" lang="en-IN" sz="2400" spc="-1" strike="noStrike">
                <a:solidFill>
                  <a:srgbClr val="000000"/>
                </a:solidFill>
                <a:latin typeface="Calibri"/>
              </a:rPr>
              <a:t>Recognize and resolve conflicts  (e.g., functionality v. cost v. timeliness)</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startAt="5"/>
            </a:pPr>
            <a:r>
              <a:rPr b="1" lang="en-IN" sz="2400" spc="-1" strike="noStrike">
                <a:solidFill>
                  <a:srgbClr val="0070c0"/>
                </a:solidFill>
                <a:latin typeface="Calibri"/>
              </a:rPr>
              <a:t>Negotiate Requirements</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startAt="5"/>
            </a:pPr>
            <a:r>
              <a:rPr b="1" lang="en-IN" sz="2400" spc="-1" strike="noStrike">
                <a:solidFill>
                  <a:srgbClr val="000000"/>
                </a:solidFill>
                <a:latin typeface="Calibri"/>
              </a:rPr>
              <a:t>Prioritize the requirements (M</a:t>
            </a:r>
            <a:r>
              <a:rPr b="1" lang="en-IN" sz="2400" spc="-1" strike="noStrike">
                <a:solidFill>
                  <a:srgbClr val="00b050"/>
                </a:solidFill>
                <a:latin typeface="Calibri"/>
              </a:rPr>
              <a:t>o</a:t>
            </a:r>
            <a:r>
              <a:rPr b="1" lang="en-IN" sz="2400" spc="-1" strike="noStrike">
                <a:solidFill>
                  <a:srgbClr val="000000"/>
                </a:solidFill>
                <a:latin typeface="Calibri"/>
              </a:rPr>
              <a:t>SC</a:t>
            </a:r>
            <a:r>
              <a:rPr b="1" lang="en-IN" sz="2400" spc="-1" strike="noStrike">
                <a:solidFill>
                  <a:srgbClr val="00b050"/>
                </a:solidFill>
                <a:latin typeface="Calibri"/>
              </a:rPr>
              <a:t>o</a:t>
            </a:r>
            <a:r>
              <a:rPr b="1" lang="en-IN" sz="2400" spc="-1" strike="noStrike">
                <a:solidFill>
                  <a:srgbClr val="000000"/>
                </a:solidFill>
                <a:latin typeface="Calibri"/>
              </a:rPr>
              <a:t>W -Must have, Should have, Could have, Wont have)</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startAt="5"/>
            </a:pPr>
            <a:r>
              <a:rPr b="1" lang="en-IN" sz="2400" spc="-1" strike="noStrike">
                <a:solidFill>
                  <a:srgbClr val="0070c0"/>
                </a:solidFill>
                <a:latin typeface="Calibri"/>
              </a:rPr>
              <a:t>Identify risks if any </a:t>
            </a:r>
            <a:endParaRPr b="0" lang="en-IN" sz="2400" spc="-1" strike="noStrike">
              <a:latin typeface="Arial"/>
            </a:endParaRPr>
          </a:p>
          <a:p>
            <a:pPr lvl="1" marL="457200" indent="-456840">
              <a:lnSpc>
                <a:spcPct val="120000"/>
              </a:lnSpc>
              <a:spcBef>
                <a:spcPts val="601"/>
              </a:spcBef>
              <a:buClr>
                <a:srgbClr val="808080"/>
              </a:buClr>
              <a:buSzPct val="80000"/>
              <a:buFont typeface="Calibri Light"/>
              <a:buAutoNum type="arabicPeriod" startAt="5"/>
            </a:pPr>
            <a:r>
              <a:rPr b="1" lang="en-IN" sz="2400" spc="-1" strike="noStrike">
                <a:solidFill>
                  <a:srgbClr val="000000"/>
                </a:solidFill>
                <a:latin typeface="Calibri"/>
              </a:rPr>
              <a:t>Decide on Build or Buy (</a:t>
            </a:r>
            <a:r>
              <a:rPr b="1" lang="en-IN" sz="2400" spc="-1" strike="noStrike">
                <a:solidFill>
                  <a:srgbClr val="0070c0"/>
                </a:solidFill>
                <a:latin typeface="Calibri"/>
              </a:rPr>
              <a:t>C</a:t>
            </a:r>
            <a:r>
              <a:rPr b="1" lang="en-IN" sz="2400" spc="-1" strike="noStrike">
                <a:solidFill>
                  <a:srgbClr val="000000"/>
                </a:solidFill>
                <a:latin typeface="Calibri"/>
              </a:rPr>
              <a:t>ommercial </a:t>
            </a:r>
            <a:r>
              <a:rPr b="1" lang="en-IN" sz="2400" spc="-1" strike="noStrike">
                <a:solidFill>
                  <a:srgbClr val="0070c0"/>
                </a:solidFill>
                <a:latin typeface="Calibri"/>
              </a:rPr>
              <a:t>O</a:t>
            </a:r>
            <a:r>
              <a:rPr b="1" lang="en-IN" sz="2400" spc="-1" strike="noStrike">
                <a:solidFill>
                  <a:srgbClr val="000000"/>
                </a:solidFill>
                <a:latin typeface="Calibri"/>
              </a:rPr>
              <a:t>f </a:t>
            </a:r>
            <a:r>
              <a:rPr b="1" lang="en-IN" sz="2400" spc="-1" strike="noStrike">
                <a:solidFill>
                  <a:srgbClr val="0070c0"/>
                </a:solidFill>
                <a:latin typeface="Calibri"/>
              </a:rPr>
              <a:t>T</a:t>
            </a:r>
            <a:r>
              <a:rPr b="1" lang="en-IN" sz="2400" spc="-1" strike="noStrike">
                <a:solidFill>
                  <a:srgbClr val="000000"/>
                </a:solidFill>
                <a:latin typeface="Calibri"/>
              </a:rPr>
              <a:t>he </a:t>
            </a:r>
            <a:r>
              <a:rPr b="1" lang="en-IN" sz="2400" spc="-1" strike="noStrike">
                <a:solidFill>
                  <a:srgbClr val="0070c0"/>
                </a:solidFill>
                <a:latin typeface="Calibri"/>
              </a:rPr>
              <a:t>S</a:t>
            </a:r>
            <a:r>
              <a:rPr b="1" lang="en-IN" sz="2400" spc="-1" strike="noStrike">
                <a:solidFill>
                  <a:srgbClr val="000000"/>
                </a:solidFill>
                <a:latin typeface="Calibri"/>
              </a:rPr>
              <a:t>helf Solution) and refine requirements</a:t>
            </a:r>
            <a:endParaRPr b="0" lang="en-IN" sz="2400" spc="-1" strike="noStrike">
              <a:latin typeface="Arial"/>
            </a:endParaRPr>
          </a:p>
        </p:txBody>
      </p:sp>
      <p:sp>
        <p:nvSpPr>
          <p:cNvPr id="1251" name="CustomShape 3"/>
          <p:cNvSpPr/>
          <p:nvPr/>
        </p:nvSpPr>
        <p:spPr>
          <a:xfrm>
            <a:off x="7299720" y="6383880"/>
            <a:ext cx="685440" cy="364680"/>
          </a:xfrm>
          <a:prstGeom prst="rect">
            <a:avLst/>
          </a:prstGeom>
          <a:noFill/>
          <a:ln>
            <a:noFill/>
          </a:ln>
        </p:spPr>
        <p:style>
          <a:lnRef idx="0"/>
          <a:fillRef idx="0"/>
          <a:effectRef idx="0"/>
          <a:fontRef idx="minor"/>
        </p:style>
        <p:txBody>
          <a:bodyPr lIns="90000" rIns="90000" tIns="45000" bIns="45000" anchor="ctr"/>
          <a:p>
            <a:pPr>
              <a:lnSpc>
                <a:spcPct val="100000"/>
              </a:lnSpc>
            </a:pPr>
            <a:fld id="{328F1B67-F6D7-4B3F-954C-D6451EFCC1E9}" type="slidenum">
              <a:rPr b="0" lang="en-IN" sz="1000" spc="-1" strike="noStrike">
                <a:solidFill>
                  <a:srgbClr val="898989"/>
                </a:solidFill>
                <a:latin typeface="Arial"/>
                <a:ea typeface="MS PGothic"/>
              </a:rPr>
              <a:t>1</a:t>
            </a:fld>
            <a:endParaRPr b="0" lang="en-IN" sz="1000" spc="-1" strike="noStrike">
              <a:latin typeface="Arial"/>
            </a:endParaRPr>
          </a:p>
        </p:txBody>
      </p:sp>
      <p:grpSp>
        <p:nvGrpSpPr>
          <p:cNvPr id="1252" name="Group 4"/>
          <p:cNvGrpSpPr/>
          <p:nvPr/>
        </p:nvGrpSpPr>
        <p:grpSpPr>
          <a:xfrm>
            <a:off x="5424120" y="18360"/>
            <a:ext cx="5439240" cy="844200"/>
            <a:chOff x="5424120" y="18360"/>
            <a:chExt cx="5439240" cy="844200"/>
          </a:xfrm>
        </p:grpSpPr>
        <p:sp>
          <p:nvSpPr>
            <p:cNvPr id="1253"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254"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255"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256"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257"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258"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59"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0"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1"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2"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63"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4"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5"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66"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1986" dur="indefinite" restart="never" nodeType="tmRoot">
          <p:childTnLst>
            <p:seq>
              <p:cTn id="1987" dur="indefinite" nodeType="mainSeq">
                <p:childTnLst>
                  <p:par>
                    <p:cTn id="1988" fill="hold">
                      <p:stCondLst>
                        <p:cond delay="0"/>
                      </p:stCondLst>
                      <p:childTnLst>
                        <p:par>
                          <p:cTn id="1989" fill="hold">
                            <p:stCondLst>
                              <p:cond delay="0"/>
                            </p:stCondLst>
                            <p:childTnLst>
                              <p:par>
                                <p:cTn id="1990" nodeType="withEffect" fill="hold" presetClass="entr" presetID="1">
                                  <p:stCondLst>
                                    <p:cond delay="0"/>
                                  </p:stCondLst>
                                  <p:childTnLst>
                                    <p:set>
                                      <p:cBhvr>
                                        <p:cTn id="1991" dur="1" fill="hold">
                                          <p:stCondLst>
                                            <p:cond delay="0"/>
                                          </p:stCondLst>
                                        </p:cTn>
                                        <p:tgtEl>
                                          <p:spTgt spid="1250">
                                            <p:txEl>
                                              <p:pRg st="0" end="0"/>
                                            </p:txEl>
                                          </p:spTgt>
                                        </p:tgtEl>
                                        <p:attrNameLst>
                                          <p:attrName>style.visibility</p:attrName>
                                        </p:attrNameLst>
                                      </p:cBhvr>
                                      <p:to>
                                        <p:strVal val="visible"/>
                                      </p:to>
                                    </p:set>
                                  </p:childTnLst>
                                </p:cTn>
                              </p:par>
                              <p:par>
                                <p:cTn id="1992" nodeType="withEffect" fill="hold" presetClass="entr" presetID="1">
                                  <p:stCondLst>
                                    <p:cond delay="0"/>
                                  </p:stCondLst>
                                  <p:childTnLst>
                                    <p:set>
                                      <p:cBhvr>
                                        <p:cTn id="1993" dur="1" fill="hold">
                                          <p:stCondLst>
                                            <p:cond delay="0"/>
                                          </p:stCondLst>
                                        </p:cTn>
                                        <p:tgtEl>
                                          <p:spTgt spid="1250">
                                            <p:txEl>
                                              <p:pRg st="1" end="1"/>
                                            </p:txEl>
                                          </p:spTgt>
                                        </p:tgtEl>
                                        <p:attrNameLst>
                                          <p:attrName>style.visibility</p:attrName>
                                        </p:attrNameLst>
                                      </p:cBhvr>
                                      <p:to>
                                        <p:strVal val="visible"/>
                                      </p:to>
                                    </p:set>
                                  </p:childTnLst>
                                </p:cTn>
                              </p:par>
                              <p:par>
                                <p:cTn id="1994" nodeType="withEffect" fill="hold" presetClass="entr" presetID="1">
                                  <p:stCondLst>
                                    <p:cond delay="0"/>
                                  </p:stCondLst>
                                  <p:childTnLst>
                                    <p:set>
                                      <p:cBhvr>
                                        <p:cTn id="1995" dur="1" fill="hold">
                                          <p:stCondLst>
                                            <p:cond delay="0"/>
                                          </p:stCondLst>
                                        </p:cTn>
                                        <p:tgtEl>
                                          <p:spTgt spid="1250">
                                            <p:txEl>
                                              <p:pRg st="2" end="2"/>
                                            </p:txEl>
                                          </p:spTgt>
                                        </p:tgtEl>
                                        <p:attrNameLst>
                                          <p:attrName>style.visibility</p:attrName>
                                        </p:attrNameLst>
                                      </p:cBhvr>
                                      <p:to>
                                        <p:strVal val="visible"/>
                                      </p:to>
                                    </p:set>
                                  </p:childTnLst>
                                </p:cTn>
                              </p:par>
                              <p:par>
                                <p:cTn id="1996" nodeType="withEffect" fill="hold" presetClass="entr" presetID="1">
                                  <p:stCondLst>
                                    <p:cond delay="0"/>
                                  </p:stCondLst>
                                  <p:childTnLst>
                                    <p:set>
                                      <p:cBhvr>
                                        <p:cTn id="1997" dur="1" fill="hold">
                                          <p:stCondLst>
                                            <p:cond delay="0"/>
                                          </p:stCondLst>
                                        </p:cTn>
                                        <p:tgtEl>
                                          <p:spTgt spid="1250">
                                            <p:txEl>
                                              <p:pRg st="3" end="3"/>
                                            </p:txEl>
                                          </p:spTgt>
                                        </p:tgtEl>
                                        <p:attrNameLst>
                                          <p:attrName>style.visibility</p:attrName>
                                        </p:attrNameLst>
                                      </p:cBhvr>
                                      <p:to>
                                        <p:strVal val="visible"/>
                                      </p:to>
                                    </p:set>
                                  </p:childTnLst>
                                </p:cTn>
                              </p:par>
                              <p:par>
                                <p:cTn id="1998" nodeType="withEffect" fill="hold" presetClass="entr" presetID="1">
                                  <p:stCondLst>
                                    <p:cond delay="0"/>
                                  </p:stCondLst>
                                  <p:childTnLst>
                                    <p:set>
                                      <p:cBhvr>
                                        <p:cTn id="1999" dur="1" fill="hold">
                                          <p:stCondLst>
                                            <p:cond delay="0"/>
                                          </p:stCondLst>
                                        </p:cTn>
                                        <p:tgtEl>
                                          <p:spTgt spid="1250">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268" name="CustomShape 2"/>
          <p:cNvSpPr/>
          <p:nvPr/>
        </p:nvSpPr>
        <p:spPr>
          <a:xfrm>
            <a:off x="198720" y="1268280"/>
            <a:ext cx="7223760" cy="5504400"/>
          </a:xfrm>
          <a:prstGeom prst="rect">
            <a:avLst/>
          </a:prstGeom>
          <a:noFill/>
          <a:ln>
            <a:noFill/>
          </a:ln>
        </p:spPr>
        <p:style>
          <a:lnRef idx="0"/>
          <a:fillRef idx="0"/>
          <a:effectRef idx="0"/>
          <a:fontRef idx="minor"/>
        </p:style>
      </p:sp>
      <p:sp>
        <p:nvSpPr>
          <p:cNvPr id="1269" name="CustomShape 3"/>
          <p:cNvSpPr/>
          <p:nvPr/>
        </p:nvSpPr>
        <p:spPr>
          <a:xfrm>
            <a:off x="0" y="1053000"/>
            <a:ext cx="8099280" cy="4389120"/>
          </a:xfrm>
          <a:prstGeom prst="rect">
            <a:avLst/>
          </a:prstGeom>
          <a:noFill/>
          <a:ln>
            <a:noFill/>
          </a:ln>
        </p:spPr>
        <p:style>
          <a:lnRef idx="0"/>
          <a:fillRef idx="0"/>
          <a:effectRef idx="0"/>
          <a:fontRef idx="minor"/>
        </p:style>
        <p:txBody>
          <a:bodyPr/>
          <a:p>
            <a:pPr marL="396000" indent="-395640">
              <a:lnSpc>
                <a:spcPct val="100000"/>
              </a:lnSpc>
              <a:spcBef>
                <a:spcPts val="400"/>
              </a:spcBef>
              <a:buBlip>
                <a:blip r:embed="rId1"/>
              </a:buBlip>
            </a:pPr>
            <a:r>
              <a:rPr b="1" lang="en-IN" sz="2000" spc="-1" strike="noStrike">
                <a:solidFill>
                  <a:srgbClr val="000000"/>
                </a:solidFill>
                <a:latin typeface="Calibri"/>
                <a:ea typeface="MS PGothic"/>
              </a:rPr>
              <a:t>Understand the requirements in depth, both from a product and process perspective</a:t>
            </a:r>
            <a:endParaRPr b="0" lang="en-IN" sz="2000" spc="-1" strike="noStrike">
              <a:latin typeface="Arial"/>
            </a:endParaRPr>
          </a:p>
          <a:p>
            <a:pPr>
              <a:lnSpc>
                <a:spcPct val="100000"/>
              </a:lnSpc>
              <a:spcBef>
                <a:spcPts val="99"/>
              </a:spcBef>
            </a:pPr>
            <a:endParaRPr b="0" lang="en-IN" sz="2000" spc="-1" strike="noStrike">
              <a:latin typeface="Arial"/>
            </a:endParaRPr>
          </a:p>
          <a:p>
            <a:pPr>
              <a:lnSpc>
                <a:spcPct val="100000"/>
              </a:lnSpc>
              <a:spcBef>
                <a:spcPts val="400"/>
              </a:spcBef>
            </a:pPr>
            <a:r>
              <a:rPr b="1" lang="en-IN" sz="2000" spc="-1" strike="noStrike">
                <a:solidFill>
                  <a:srgbClr val="000000"/>
                </a:solidFill>
                <a:latin typeface="Calibri"/>
                <a:ea typeface="MS PGothic"/>
              </a:rPr>
              <a:t>      </a:t>
            </a:r>
            <a:r>
              <a:rPr b="1" lang="en-IN" sz="2000" spc="-1" strike="noStrike">
                <a:solidFill>
                  <a:srgbClr val="0070c0"/>
                </a:solidFill>
                <a:latin typeface="Calibri"/>
                <a:ea typeface="MS PGothic"/>
              </a:rPr>
              <a:t>Requirement or Problem needs to be correctly internalized</a:t>
            </a:r>
            <a:endParaRPr b="0" lang="en-IN" sz="2000" spc="-1" strike="noStrike">
              <a:latin typeface="Arial"/>
            </a:endParaRPr>
          </a:p>
          <a:p>
            <a:pPr>
              <a:lnSpc>
                <a:spcPct val="100000"/>
              </a:lnSpc>
              <a:spcBef>
                <a:spcPts val="479"/>
              </a:spcBef>
            </a:pPr>
            <a:endParaRPr b="0" lang="en-IN" sz="2000" spc="-1" strike="noStrike">
              <a:latin typeface="Arial"/>
            </a:endParaRPr>
          </a:p>
        </p:txBody>
      </p:sp>
      <p:pic>
        <p:nvPicPr>
          <p:cNvPr id="1270" name="Picture 10" descr=""/>
          <p:cNvPicPr/>
          <p:nvPr/>
        </p:nvPicPr>
        <p:blipFill>
          <a:blip r:embed="rId2"/>
          <a:stretch/>
        </p:blipFill>
        <p:spPr>
          <a:xfrm>
            <a:off x="198720" y="3429000"/>
            <a:ext cx="2856960" cy="1927800"/>
          </a:xfrm>
          <a:prstGeom prst="rect">
            <a:avLst/>
          </a:prstGeom>
          <a:ln>
            <a:noFill/>
          </a:ln>
        </p:spPr>
      </p:pic>
      <p:sp>
        <p:nvSpPr>
          <p:cNvPr id="1271" name="CustomShape 4"/>
          <p:cNvSpPr/>
          <p:nvPr/>
        </p:nvSpPr>
        <p:spPr>
          <a:xfrm>
            <a:off x="912240" y="5302080"/>
            <a:ext cx="253152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Calibri"/>
              </a:rPr>
              <a:t>A Storm coming in </a:t>
            </a:r>
            <a:endParaRPr b="0" lang="en-IN" sz="1800" spc="-1" strike="noStrike">
              <a:latin typeface="Arial"/>
            </a:endParaRPr>
          </a:p>
        </p:txBody>
      </p:sp>
      <p:pic>
        <p:nvPicPr>
          <p:cNvPr id="1272" name="Picture 12" descr=""/>
          <p:cNvPicPr/>
          <p:nvPr/>
        </p:nvPicPr>
        <p:blipFill>
          <a:blip r:embed="rId3"/>
          <a:stretch/>
        </p:blipFill>
        <p:spPr>
          <a:xfrm>
            <a:off x="3369960" y="2614320"/>
            <a:ext cx="3296520" cy="1622160"/>
          </a:xfrm>
          <a:prstGeom prst="rect">
            <a:avLst/>
          </a:prstGeom>
          <a:ln>
            <a:noFill/>
          </a:ln>
        </p:spPr>
      </p:pic>
      <p:sp>
        <p:nvSpPr>
          <p:cNvPr id="1273" name="CustomShape 5"/>
          <p:cNvSpPr/>
          <p:nvPr/>
        </p:nvSpPr>
        <p:spPr>
          <a:xfrm>
            <a:off x="3267000" y="4239000"/>
            <a:ext cx="329652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Calibri"/>
              </a:rPr>
              <a:t>Could be a problem to a game</a:t>
            </a:r>
            <a:endParaRPr b="0" lang="en-IN" sz="1800" spc="-1" strike="noStrike">
              <a:latin typeface="Arial"/>
            </a:endParaRPr>
          </a:p>
        </p:txBody>
      </p:sp>
      <p:pic>
        <p:nvPicPr>
          <p:cNvPr id="1274" name="Picture 14" descr=""/>
          <p:cNvPicPr/>
          <p:nvPr/>
        </p:nvPicPr>
        <p:blipFill>
          <a:blip r:embed="rId4"/>
          <a:stretch/>
        </p:blipFill>
        <p:spPr>
          <a:xfrm>
            <a:off x="3348000" y="4613400"/>
            <a:ext cx="3308760" cy="1789920"/>
          </a:xfrm>
          <a:prstGeom prst="rect">
            <a:avLst/>
          </a:prstGeom>
          <a:ln>
            <a:noFill/>
          </a:ln>
        </p:spPr>
      </p:pic>
      <p:sp>
        <p:nvSpPr>
          <p:cNvPr id="1275" name="CustomShape 6"/>
          <p:cNvSpPr/>
          <p:nvPr/>
        </p:nvSpPr>
        <p:spPr>
          <a:xfrm>
            <a:off x="3267000" y="6403680"/>
            <a:ext cx="3776040" cy="6382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Calibri"/>
              </a:rPr>
              <a:t>Could be a blessing to a farmer</a:t>
            </a:r>
            <a:endParaRPr b="0" lang="en-IN" sz="1800" spc="-1" strike="noStrike">
              <a:latin typeface="Arial"/>
            </a:endParaRPr>
          </a:p>
        </p:txBody>
      </p:sp>
      <p:grpSp>
        <p:nvGrpSpPr>
          <p:cNvPr id="1276" name="Group 7"/>
          <p:cNvGrpSpPr/>
          <p:nvPr/>
        </p:nvGrpSpPr>
        <p:grpSpPr>
          <a:xfrm>
            <a:off x="5424120" y="18360"/>
            <a:ext cx="5439240" cy="844200"/>
            <a:chOff x="5424120" y="18360"/>
            <a:chExt cx="5439240" cy="844200"/>
          </a:xfrm>
        </p:grpSpPr>
        <p:sp>
          <p:nvSpPr>
            <p:cNvPr id="1277" name="CustomShape 8"/>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278" name="CustomShape 9"/>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279" name="CustomShape 10"/>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280" name="CustomShape 11"/>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281" name="CustomShape 12"/>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282" name="Line 13"/>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83" name="CustomShape 14"/>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84" name="CustomShape 15"/>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85" name="CustomShape 16"/>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86" name="Line 17"/>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287" name="CustomShape 18"/>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88" name="CustomShape 19"/>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89" name="CustomShape 20"/>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290" name="CustomShape 21"/>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291" name="CustomShape 22"/>
          <p:cNvSpPr/>
          <p:nvPr/>
        </p:nvSpPr>
        <p:spPr>
          <a:xfrm>
            <a:off x="7050240" y="16887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spTree>
  </p:cSld>
  <p:timing>
    <p:tnLst>
      <p:par>
        <p:cTn id="2000" dur="indefinite" restart="never" nodeType="tmRoot">
          <p:childTnLst>
            <p:seq>
              <p:cTn id="2001" dur="indefinite" nodeType="mainSeq">
                <p:childTnLst>
                  <p:par>
                    <p:cTn id="2002" fill="hold">
                      <p:stCondLst>
                        <p:cond delay="0"/>
                      </p:stCondLst>
                      <p:childTnLst>
                        <p:par>
                          <p:cTn id="2003" fill="hold">
                            <p:stCondLst>
                              <p:cond delay="0"/>
                            </p:stCondLst>
                            <p:childTnLst>
                              <p:par>
                                <p:cTn id="2004" nodeType="withEffect" fill="hold" presetClass="entr" presetID="1">
                                  <p:stCondLst>
                                    <p:cond delay="0"/>
                                  </p:stCondLst>
                                  <p:endCondLst>
                                    <p:cond delay="5000"/>
                                  </p:endCondLst>
                                  <p:childTnLst>
                                    <p:set>
                                      <p:cBhvr>
                                        <p:cTn id="2005" dur="1" fill="hold">
                                          <p:stCondLst>
                                            <p:cond delay="0"/>
                                          </p:stCondLst>
                                        </p:cTn>
                                        <p:tgtEl>
                                          <p:spTgt spid="1268">
                                            <p:txEl>
                                              <p:pRg st="0" end="0"/>
                                            </p:txEl>
                                          </p:spTgt>
                                        </p:tgtEl>
                                        <p:attrNameLst>
                                          <p:attrName>style.visibility</p:attrName>
                                        </p:attrNameLst>
                                      </p:cBhvr>
                                      <p:to>
                                        <p:strVal val="visible"/>
                                      </p:to>
                                    </p:set>
                                  </p:childTnLst>
                                </p:cTn>
                              </p:par>
                              <p:par>
                                <p:cTn id="2006" nodeType="withEffect" fill="hold" presetClass="entr" presetID="1">
                                  <p:stCondLst>
                                    <p:cond delay="0"/>
                                  </p:stCondLst>
                                  <p:childTnLst>
                                    <p:set>
                                      <p:cBhvr>
                                        <p:cTn id="2007" dur="1" fill="hold">
                                          <p:stCondLst>
                                            <p:cond delay="0"/>
                                          </p:stCondLst>
                                        </p:cTn>
                                        <p:tgtEl>
                                          <p:spTgt spid="1269">
                                            <p:txEl>
                                              <p:pRg st="2" end="2"/>
                                            </p:txEl>
                                          </p:spTgt>
                                        </p:tgtEl>
                                        <p:attrNameLst>
                                          <p:attrName>style.visibility</p:attrName>
                                        </p:attrNameLst>
                                      </p:cBhvr>
                                      <p:to>
                                        <p:strVal val="visible"/>
                                      </p:to>
                                    </p:set>
                                  </p:childTnLst>
                                </p:cTn>
                              </p:par>
                              <p:par>
                                <p:cTn id="2008" nodeType="withEffect" fill="hold" presetClass="entr" presetID="1">
                                  <p:stCondLst>
                                    <p:cond delay="0"/>
                                  </p:stCondLst>
                                  <p:childTnLst>
                                    <p:set>
                                      <p:cBhvr>
                                        <p:cTn id="2009" dur="1" fill="hold">
                                          <p:stCondLst>
                                            <p:cond delay="0"/>
                                          </p:stCondLst>
                                        </p:cTn>
                                        <p:tgtEl>
                                          <p:spTgt spid="1269">
                                            <p:txEl>
                                              <p:pRg st="0" end="0"/>
                                            </p:txEl>
                                          </p:spTgt>
                                        </p:tgtEl>
                                        <p:attrNameLst>
                                          <p:attrName>style.visibility</p:attrName>
                                        </p:attrNameLst>
                                      </p:cBhvr>
                                      <p:to>
                                        <p:strVal val="visible"/>
                                      </p:to>
                                    </p:set>
                                  </p:childTnLst>
                                </p:cTn>
                              </p:par>
                            </p:childTnLst>
                          </p:cTn>
                        </p:par>
                      </p:childTnLst>
                    </p:cTn>
                  </p:par>
                  <p:par>
                    <p:cTn id="2010" fill="hold">
                      <p:stCondLst>
                        <p:cond delay="indefinite"/>
                      </p:stCondLst>
                      <p:childTnLst>
                        <p:par>
                          <p:cTn id="2011" fill="hold">
                            <p:stCondLst>
                              <p:cond delay="0"/>
                            </p:stCondLst>
                            <p:childTnLst>
                              <p:par>
                                <p:cTn id="2012" nodeType="clickEffect" fill="hold" presetClass="entr" presetID="1">
                                  <p:stCondLst>
                                    <p:cond delay="0"/>
                                  </p:stCondLst>
                                  <p:childTnLst>
                                    <p:set>
                                      <p:cBhvr>
                                        <p:cTn id="2013" dur="1" fill="hold">
                                          <p:stCondLst>
                                            <p:cond delay="0"/>
                                          </p:stCondLst>
                                        </p:cTn>
                                        <p:tgtEl>
                                          <p:spTgt spid="1270"/>
                                        </p:tgtEl>
                                        <p:attrNameLst>
                                          <p:attrName>style.visibility</p:attrName>
                                        </p:attrNameLst>
                                      </p:cBhvr>
                                      <p:to>
                                        <p:strVal val="visible"/>
                                      </p:to>
                                    </p:set>
                                  </p:childTnLst>
                                </p:cTn>
                              </p:par>
                              <p:par>
                                <p:cTn id="2014" nodeType="withEffect" fill="hold" presetClass="entr" presetID="1">
                                  <p:stCondLst>
                                    <p:cond delay="0"/>
                                  </p:stCondLst>
                                  <p:childTnLst>
                                    <p:set>
                                      <p:cBhvr>
                                        <p:cTn id="2015" dur="1" fill="hold">
                                          <p:stCondLst>
                                            <p:cond delay="0"/>
                                          </p:stCondLst>
                                        </p:cTn>
                                        <p:tgtEl>
                                          <p:spTgt spid="1271"/>
                                        </p:tgtEl>
                                        <p:attrNameLst>
                                          <p:attrName>style.visibility</p:attrName>
                                        </p:attrNameLst>
                                      </p:cBhvr>
                                      <p:to>
                                        <p:strVal val="visible"/>
                                      </p:to>
                                    </p:set>
                                  </p:childTnLst>
                                </p:cTn>
                              </p:par>
                            </p:childTnLst>
                          </p:cTn>
                        </p:par>
                      </p:childTnLst>
                    </p:cTn>
                  </p:par>
                  <p:par>
                    <p:cTn id="2016" fill="hold">
                      <p:stCondLst>
                        <p:cond delay="indefinite"/>
                      </p:stCondLst>
                      <p:childTnLst>
                        <p:par>
                          <p:cTn id="2017" fill="hold">
                            <p:stCondLst>
                              <p:cond delay="0"/>
                            </p:stCondLst>
                            <p:childTnLst>
                              <p:par>
                                <p:cTn id="2018" nodeType="clickEffect" fill="hold" presetClass="entr" presetID="1">
                                  <p:stCondLst>
                                    <p:cond delay="0"/>
                                  </p:stCondLst>
                                  <p:childTnLst>
                                    <p:set>
                                      <p:cBhvr>
                                        <p:cTn id="2019" dur="1" fill="hold">
                                          <p:stCondLst>
                                            <p:cond delay="0"/>
                                          </p:stCondLst>
                                        </p:cTn>
                                        <p:tgtEl>
                                          <p:spTgt spid="1272"/>
                                        </p:tgtEl>
                                        <p:attrNameLst>
                                          <p:attrName>style.visibility</p:attrName>
                                        </p:attrNameLst>
                                      </p:cBhvr>
                                      <p:to>
                                        <p:strVal val="visible"/>
                                      </p:to>
                                    </p:set>
                                  </p:childTnLst>
                                </p:cTn>
                              </p:par>
                              <p:par>
                                <p:cTn id="2020" nodeType="withEffect" fill="hold" presetClass="entr" presetID="1">
                                  <p:stCondLst>
                                    <p:cond delay="0"/>
                                  </p:stCondLst>
                                  <p:childTnLst>
                                    <p:set>
                                      <p:cBhvr>
                                        <p:cTn id="2021" dur="1" fill="hold">
                                          <p:stCondLst>
                                            <p:cond delay="0"/>
                                          </p:stCondLst>
                                        </p:cTn>
                                        <p:tgtEl>
                                          <p:spTgt spid="1273"/>
                                        </p:tgtEl>
                                        <p:attrNameLst>
                                          <p:attrName>style.visibility</p:attrName>
                                        </p:attrNameLst>
                                      </p:cBhvr>
                                      <p:to>
                                        <p:strVal val="visible"/>
                                      </p:to>
                                    </p:set>
                                  </p:childTnLst>
                                </p:cTn>
                              </p:par>
                            </p:childTnLst>
                          </p:cTn>
                        </p:par>
                      </p:childTnLst>
                    </p:cTn>
                  </p:par>
                  <p:par>
                    <p:cTn id="2022" fill="hold">
                      <p:stCondLst>
                        <p:cond delay="indefinite"/>
                      </p:stCondLst>
                      <p:childTnLst>
                        <p:par>
                          <p:cTn id="2023" fill="hold">
                            <p:stCondLst>
                              <p:cond delay="0"/>
                            </p:stCondLst>
                            <p:childTnLst>
                              <p:par>
                                <p:cTn id="2024" nodeType="clickEffect" fill="hold" presetClass="entr" presetID="1">
                                  <p:stCondLst>
                                    <p:cond delay="0"/>
                                  </p:stCondLst>
                                  <p:childTnLst>
                                    <p:set>
                                      <p:cBhvr>
                                        <p:cTn id="2025" dur="1" fill="hold">
                                          <p:stCondLst>
                                            <p:cond delay="0"/>
                                          </p:stCondLst>
                                        </p:cTn>
                                        <p:tgtEl>
                                          <p:spTgt spid="1274"/>
                                        </p:tgtEl>
                                        <p:attrNameLst>
                                          <p:attrName>style.visibility</p:attrName>
                                        </p:attrNameLst>
                                      </p:cBhvr>
                                      <p:to>
                                        <p:strVal val="visible"/>
                                      </p:to>
                                    </p:set>
                                  </p:childTnLst>
                                </p:cTn>
                              </p:par>
                              <p:par>
                                <p:cTn id="2026" nodeType="withEffect" fill="hold" presetClass="entr" presetID="1">
                                  <p:stCondLst>
                                    <p:cond delay="0"/>
                                  </p:stCondLst>
                                  <p:childTnLst>
                                    <p:set>
                                      <p:cBhvr>
                                        <p:cTn id="2027" dur="1" fill="hold">
                                          <p:stCondLst>
                                            <p:cond delay="0"/>
                                          </p:stCondLst>
                                        </p:cTn>
                                        <p:tgtEl>
                                          <p:spTgt spid="127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95040" y="269280"/>
            <a:ext cx="6840360" cy="10389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Funda</a:t>
            </a:r>
            <a:r>
              <a:rPr b="1" lang="en-US" sz="2400" spc="-1" strike="noStrike">
                <a:solidFill>
                  <a:srgbClr val="ed7d31"/>
                </a:solidFill>
                <a:latin typeface="Calibri"/>
              </a:rPr>
              <a:t>mental </a:t>
            </a:r>
            <a:r>
              <a:rPr b="1" lang="en-US" sz="2400" spc="-1" strike="noStrike">
                <a:solidFill>
                  <a:srgbClr val="ed7d31"/>
                </a:solidFill>
                <a:latin typeface="Calibri"/>
              </a:rPr>
              <a:t>Drivers</a:t>
            </a:r>
            <a:endParaRPr b="0" lang="en-US" sz="2400" spc="-1" strike="noStrike">
              <a:solidFill>
                <a:srgbClr val="000000"/>
              </a:solidFill>
              <a:latin typeface="Calibri"/>
            </a:endParaRPr>
          </a:p>
        </p:txBody>
      </p:sp>
      <p:sp>
        <p:nvSpPr>
          <p:cNvPr id="276" name="TextShape 2"/>
          <p:cNvSpPr txBox="1"/>
          <p:nvPr/>
        </p:nvSpPr>
        <p:spPr>
          <a:xfrm>
            <a:off x="0" y="1170720"/>
            <a:ext cx="8038440" cy="5013360"/>
          </a:xfrm>
          <a:prstGeom prst="rect">
            <a:avLst/>
          </a:prstGeom>
          <a:noFill/>
          <a:ln>
            <a:noFill/>
          </a:ln>
        </p:spPr>
        <p:txBody>
          <a:bodyPr/>
          <a:p>
            <a:pPr marL="571680" indent="-456840">
              <a:lnSpc>
                <a:spcPct val="150000"/>
              </a:lnSpc>
              <a:spcBef>
                <a:spcPts val="1001"/>
              </a:spcBef>
              <a:spcAft>
                <a:spcPts val="601"/>
              </a:spcAft>
              <a:buClr>
                <a:srgbClr val="ed7d31"/>
              </a:buClr>
              <a:buFont typeface="Calibri Light"/>
              <a:buAutoNum type="arabicPeriod" startAt="2"/>
            </a:pPr>
            <a:r>
              <a:rPr b="1" lang="en-US" sz="2400" spc="-1" strike="noStrike">
                <a:solidFill>
                  <a:srgbClr val="ed7d31"/>
                </a:solidFill>
                <a:latin typeface="Calibri"/>
              </a:rPr>
              <a:t>Software is Expensive </a:t>
            </a:r>
            <a:endParaRPr b="0" lang="en-US" sz="2400" spc="-1" strike="noStrike">
              <a:solidFill>
                <a:srgbClr val="000000"/>
              </a:solidFill>
              <a:latin typeface="Calibri"/>
            </a:endParaRPr>
          </a:p>
          <a:p>
            <a:pPr lvl="1" marL="914400" indent="-365400" algn="just">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Software is labour intensive, Industrial-strength software is very expensive</a:t>
            </a:r>
            <a:endParaRPr b="0" lang="en-US" sz="2400" spc="-1" strike="noStrike">
              <a:solidFill>
                <a:srgbClr val="000000"/>
              </a:solidFill>
              <a:latin typeface="Calibri"/>
            </a:endParaRPr>
          </a:p>
          <a:p>
            <a:pPr lvl="1" marL="914400" indent="-365400" algn="just">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Each line of code can cost from $5 to $35 when calculated across the lifecycle could go as high as $400</a:t>
            </a:r>
            <a:endParaRPr b="0" lang="en-US" sz="2400" spc="-1" strike="noStrike">
              <a:solidFill>
                <a:srgbClr val="000000"/>
              </a:solidFill>
              <a:latin typeface="Calibri"/>
            </a:endParaRPr>
          </a:p>
          <a:p>
            <a:pPr lvl="1" marL="914400" indent="-365400" algn="just">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Software also has loads of Maintenance and Rework which costs money</a:t>
            </a:r>
            <a:endParaRPr b="0" lang="en-US" sz="2400" spc="-1" strike="noStrike">
              <a:solidFill>
                <a:srgbClr val="000000"/>
              </a:solidFill>
              <a:latin typeface="Calibri"/>
            </a:endParaRPr>
          </a:p>
          <a:p>
            <a:pPr lvl="2" marL="1280160" indent="-273960" algn="just">
              <a:lnSpc>
                <a:spcPct val="120000"/>
              </a:lnSpc>
              <a:spcBef>
                <a:spcPts val="400"/>
              </a:spcBef>
              <a:spcAft>
                <a:spcPts val="400"/>
              </a:spcAft>
              <a:buClr>
                <a:srgbClr val="000000"/>
              </a:buClr>
              <a:buFont typeface="Arial"/>
              <a:buChar char="•"/>
            </a:pPr>
            <a:r>
              <a:rPr b="0" lang="en-US" sz="2400" spc="-1" strike="noStrike">
                <a:solidFill>
                  <a:srgbClr val="000000"/>
                </a:solidFill>
                <a:latin typeface="Calibri"/>
              </a:rPr>
              <a:t>Maintenance could be corrective, adaptive or rework</a:t>
            </a:r>
            <a:endParaRPr b="0" lang="en-US" sz="2400" spc="-1" strike="noStrike">
              <a:solidFill>
                <a:srgbClr val="000000"/>
              </a:solidFill>
              <a:latin typeface="Calibri"/>
            </a:endParaRPr>
          </a:p>
          <a:p>
            <a:pPr lvl="2" marL="1280160" indent="-273960" algn="just">
              <a:lnSpc>
                <a:spcPct val="120000"/>
              </a:lnSpc>
              <a:spcBef>
                <a:spcPts val="400"/>
              </a:spcBef>
              <a:spcAft>
                <a:spcPts val="400"/>
              </a:spcAft>
              <a:buClr>
                <a:srgbClr val="000000"/>
              </a:buClr>
              <a:buFont typeface="Arial"/>
              <a:buChar char="•"/>
            </a:pPr>
            <a:r>
              <a:rPr b="0" lang="en-US" sz="2400" spc="-1" strike="noStrike">
                <a:solidFill>
                  <a:srgbClr val="000000"/>
                </a:solidFill>
                <a:latin typeface="Calibri"/>
              </a:rPr>
              <a:t>Includes cost of Hardware-Software-Maintenance</a:t>
            </a:r>
            <a:endParaRPr b="0" lang="en-US" sz="2400" spc="-1" strike="noStrike">
              <a:solidFill>
                <a:srgbClr val="000000"/>
              </a:solidFill>
              <a:latin typeface="Calibri"/>
            </a:endParaRPr>
          </a:p>
          <a:p>
            <a:pPr marL="311400">
              <a:lnSpc>
                <a:spcPts val="2299"/>
              </a:lnSpc>
              <a:spcBef>
                <a:spcPts val="1199"/>
              </a:spcBef>
              <a:spcAft>
                <a:spcPts val="601"/>
              </a:spcAft>
            </a:pPr>
            <a:endParaRPr b="0" lang="en-US" sz="2400" spc="-1" strike="noStrike">
              <a:solidFill>
                <a:srgbClr val="000000"/>
              </a:solidFill>
              <a:latin typeface="Calibri"/>
            </a:endParaRPr>
          </a:p>
        </p:txBody>
      </p:sp>
    </p:spTree>
  </p:cSld>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276">
                                            <p:txEl>
                                              <p:pRg st="0" end="0"/>
                                            </p:txEl>
                                          </p:spTgt>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276">
                                            <p:txEl>
                                              <p:pRg st="1" end="1"/>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276">
                                            <p:txEl>
                                              <p:pRg st="2" end="2"/>
                                            </p:txEl>
                                          </p:spTgt>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276">
                                            <p:txEl>
                                              <p:pRg st="3" end="3"/>
                                            </p:txEl>
                                          </p:spTgt>
                                        </p:tgtEl>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tgtEl>
                                          <p:spTgt spid="276">
                                            <p:txEl>
                                              <p:pRg st="4" end="4"/>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276">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293" name="CustomShape 2"/>
          <p:cNvSpPr/>
          <p:nvPr/>
        </p:nvSpPr>
        <p:spPr>
          <a:xfrm>
            <a:off x="198720" y="1268280"/>
            <a:ext cx="7223760" cy="5504400"/>
          </a:xfrm>
          <a:prstGeom prst="rect">
            <a:avLst/>
          </a:prstGeom>
          <a:noFill/>
          <a:ln>
            <a:noFill/>
          </a:ln>
        </p:spPr>
        <p:style>
          <a:lnRef idx="0"/>
          <a:fillRef idx="0"/>
          <a:effectRef idx="0"/>
          <a:fontRef idx="minor"/>
        </p:style>
      </p:sp>
      <p:sp>
        <p:nvSpPr>
          <p:cNvPr id="1294" name="CustomShape 3"/>
          <p:cNvSpPr/>
          <p:nvPr/>
        </p:nvSpPr>
        <p:spPr>
          <a:xfrm>
            <a:off x="37440" y="1226880"/>
            <a:ext cx="8551800" cy="5630760"/>
          </a:xfrm>
          <a:prstGeom prst="rect">
            <a:avLst/>
          </a:prstGeom>
          <a:noFill/>
          <a:ln>
            <a:noFill/>
          </a:ln>
        </p:spPr>
        <p:style>
          <a:lnRef idx="0"/>
          <a:fillRef idx="0"/>
          <a:effectRef idx="0"/>
          <a:fontRef idx="minor"/>
        </p:style>
        <p:txBody>
          <a:bodyPr/>
          <a:p>
            <a:pPr marL="274320" indent="-273960">
              <a:lnSpc>
                <a:spcPct val="100000"/>
              </a:lnSpc>
              <a:spcBef>
                <a:spcPts val="601"/>
              </a:spcBef>
              <a:buBlip>
                <a:blip r:embed="rId1"/>
              </a:buBlip>
            </a:pPr>
            <a:r>
              <a:rPr b="1" lang="en-IN" sz="2000" spc="-1" strike="noStrike">
                <a:solidFill>
                  <a:srgbClr val="000000"/>
                </a:solidFill>
                <a:latin typeface="Calibri"/>
                <a:ea typeface="MS PGothic"/>
              </a:rPr>
              <a:t>Classify and Organize the requirements into coherent clusters</a:t>
            </a:r>
            <a:endParaRPr b="0" lang="en-IN" sz="2000" spc="-1" strike="noStrike">
              <a:latin typeface="Arial"/>
            </a:endParaRPr>
          </a:p>
          <a:p>
            <a:pPr>
              <a:lnSpc>
                <a:spcPct val="100000"/>
              </a:lnSpc>
              <a:spcBef>
                <a:spcPts val="400"/>
              </a:spcBef>
            </a:pPr>
            <a:r>
              <a:rPr b="1" lang="en-IN" sz="2000" spc="-1" strike="noStrike">
                <a:solidFill>
                  <a:srgbClr val="000000"/>
                </a:solidFill>
                <a:latin typeface="Calibri"/>
                <a:ea typeface="MS PGothic"/>
              </a:rPr>
              <a:t>    </a:t>
            </a:r>
            <a:r>
              <a:rPr b="1" lang="en-IN" sz="2000" spc="-1" strike="noStrike">
                <a:solidFill>
                  <a:srgbClr val="0070c0"/>
                </a:solidFill>
                <a:latin typeface="Calibri"/>
                <a:ea typeface="MS PGothic"/>
              </a:rPr>
              <a:t>Functional, Non-Functional &amp; Domain requirements</a:t>
            </a:r>
            <a:endParaRPr b="0" lang="en-IN" sz="2000" spc="-1" strike="noStrike">
              <a:latin typeface="Arial"/>
            </a:endParaRPr>
          </a:p>
          <a:p>
            <a:pPr>
              <a:lnSpc>
                <a:spcPct val="100000"/>
              </a:lnSpc>
              <a:spcBef>
                <a:spcPts val="479"/>
              </a:spcBef>
            </a:pPr>
            <a:endParaRPr b="0" lang="en-IN" sz="2000" spc="-1" strike="noStrike">
              <a:latin typeface="Arial"/>
            </a:endParaRPr>
          </a:p>
        </p:txBody>
      </p:sp>
      <p:graphicFrame>
        <p:nvGraphicFramePr>
          <p:cNvPr id="1295" name="Table 4"/>
          <p:cNvGraphicFramePr/>
          <p:nvPr/>
        </p:nvGraphicFramePr>
        <p:xfrm>
          <a:off x="124560" y="2031480"/>
          <a:ext cx="6807240" cy="360000"/>
        </p:xfrm>
        <a:graphic>
          <a:graphicData uri="http://schemas.openxmlformats.org/drawingml/2006/table">
            <a:tbl>
              <a:tblPr/>
              <a:tblGrid>
                <a:gridCol w="3403440"/>
                <a:gridCol w="3403440"/>
              </a:tblGrid>
              <a:tr h="0">
                <a:tc>
                  <a:txBody>
                    <a:bodyPr/>
                    <a:p>
                      <a:pPr>
                        <a:lnSpc>
                          <a:spcPct val="100000"/>
                        </a:lnSpc>
                        <a:spcBef>
                          <a:spcPts val="360"/>
                        </a:spcBef>
                      </a:pPr>
                      <a:r>
                        <a:rPr b="1" lang="en-IN" sz="1800" spc="-1" strike="noStrike">
                          <a:solidFill>
                            <a:srgbClr val="c00000"/>
                          </a:solidFill>
                          <a:latin typeface="Calibri"/>
                          <a:ea typeface="MS PGothic"/>
                        </a:rPr>
                        <a:t>Functional Requirements</a:t>
                      </a:r>
                      <a:endParaRPr b="0" lang="en-IN" sz="1800" spc="-1" strike="noStrike">
                        <a:latin typeface="Arial"/>
                      </a:endParaRPr>
                    </a:p>
                    <a:p>
                      <a:pPr>
                        <a:lnSpc>
                          <a:spcPct val="100000"/>
                        </a:lnSpc>
                        <a:spcBef>
                          <a:spcPts val="320"/>
                        </a:spcBef>
                      </a:pPr>
                      <a:r>
                        <a:rPr b="0" lang="en-IN" sz="1600" spc="-1" strike="noStrike">
                          <a:solidFill>
                            <a:srgbClr val="000000"/>
                          </a:solidFill>
                          <a:latin typeface="Calibri"/>
                          <a:ea typeface="MS PGothic"/>
                        </a:rPr>
                        <a:t>Functionality or services, the system should provide with different inputs, and expression on how the system should behave in particular situations</a:t>
                      </a:r>
                      <a:endParaRPr b="0" lang="en-IN" sz="1600" spc="-1" strike="noStrike">
                        <a:latin typeface="Arial"/>
                      </a:endParaRPr>
                    </a:p>
                    <a:p>
                      <a:pPr lvl="1" marL="274320" indent="-179640">
                        <a:lnSpc>
                          <a:spcPct val="100000"/>
                        </a:lnSpc>
                        <a:spcBef>
                          <a:spcPts val="320"/>
                        </a:spcBef>
                        <a:buClr>
                          <a:srgbClr val="808080"/>
                        </a:buClr>
                        <a:buFont typeface="Symbol" charset="2"/>
                        <a:buChar char=""/>
                      </a:pPr>
                      <a:r>
                        <a:rPr b="0" lang="en-IN" sz="1600" spc="-1" strike="noStrike">
                          <a:solidFill>
                            <a:srgbClr val="000000"/>
                          </a:solidFill>
                          <a:latin typeface="Calibri"/>
                          <a:ea typeface="MS PGothic"/>
                        </a:rPr>
                        <a:t>Could be written as high-level statements</a:t>
                      </a:r>
                      <a:endParaRPr b="0" lang="en-IN" sz="1600" spc="-1" strike="noStrike">
                        <a:latin typeface="Arial"/>
                      </a:endParaRPr>
                    </a:p>
                    <a:p>
                      <a:pPr lvl="1" marL="274320" indent="-179640">
                        <a:lnSpc>
                          <a:spcPct val="100000"/>
                        </a:lnSpc>
                        <a:spcBef>
                          <a:spcPts val="320"/>
                        </a:spcBef>
                        <a:buClr>
                          <a:srgbClr val="808080"/>
                        </a:buClr>
                        <a:buFont typeface="Symbol" charset="2"/>
                        <a:buChar char=""/>
                      </a:pPr>
                      <a:r>
                        <a:rPr b="0" lang="en-IN" sz="1600" spc="-1" strike="noStrike">
                          <a:solidFill>
                            <a:srgbClr val="000000"/>
                          </a:solidFill>
                          <a:latin typeface="Calibri"/>
                          <a:ea typeface="MS PGothic"/>
                        </a:rPr>
                        <a:t>Can be verified</a:t>
                      </a:r>
                      <a:endParaRPr b="0" lang="en-IN" sz="1600" spc="-1" strike="noStrike">
                        <a:latin typeface="Arial"/>
                      </a:endParaRPr>
                    </a:p>
                    <a:p>
                      <a:pPr lvl="1" marL="274320" indent="-179640">
                        <a:lnSpc>
                          <a:spcPct val="100000"/>
                        </a:lnSpc>
                        <a:spcBef>
                          <a:spcPts val="320"/>
                        </a:spcBef>
                        <a:buClr>
                          <a:srgbClr val="808080"/>
                        </a:buClr>
                        <a:buFont typeface="Symbol" charset="2"/>
                        <a:buChar char=""/>
                      </a:pPr>
                      <a:r>
                        <a:rPr b="0" lang="en-IN" sz="1600" spc="-1" strike="noStrike">
                          <a:solidFill>
                            <a:srgbClr val="000000"/>
                          </a:solidFill>
                          <a:latin typeface="Calibri"/>
                          <a:ea typeface="MS PGothic"/>
                        </a:rPr>
                        <a:t>This also indicates states what the system should not do</a:t>
                      </a:r>
                      <a:endParaRPr b="0" lang="en-IN" sz="1600" spc="-1" strike="noStrike">
                        <a:latin typeface="Arial"/>
                      </a:endParaRPr>
                    </a:p>
                    <a:p>
                      <a:pPr>
                        <a:lnSpc>
                          <a:spcPct val="100000"/>
                        </a:lnSpc>
                        <a:spcBef>
                          <a:spcPts val="360"/>
                        </a:spcBef>
                      </a:pPr>
                      <a:r>
                        <a:rPr b="1" lang="en-IN" sz="1800" spc="-1" strike="noStrike">
                          <a:solidFill>
                            <a:srgbClr val="000000"/>
                          </a:solidFill>
                          <a:latin typeface="Calibri"/>
                          <a:ea typeface="MS PGothic"/>
                        </a:rPr>
                        <a:t>Example : </a:t>
                      </a:r>
                      <a:endParaRPr b="0" lang="en-IN" sz="1800" spc="-1" strike="noStrike">
                        <a:latin typeface="Arial"/>
                      </a:endParaRPr>
                    </a:p>
                    <a:p>
                      <a:pPr>
                        <a:lnSpc>
                          <a:spcPct val="100000"/>
                        </a:lnSpc>
                        <a:spcBef>
                          <a:spcPts val="320"/>
                        </a:spcBef>
                      </a:pPr>
                      <a:r>
                        <a:rPr b="0" lang="en-IN" sz="1600" spc="-1" strike="noStrike">
                          <a:solidFill>
                            <a:srgbClr val="000000"/>
                          </a:solidFill>
                          <a:latin typeface="Calibri"/>
                          <a:ea typeface="MS PGothic"/>
                        </a:rPr>
                        <a:t>System shall assign a unique tracking number to each shipment</a:t>
                      </a:r>
                      <a:endParaRPr b="0" lang="en-IN" sz="1600" spc="-1" strike="noStrike">
                        <a:latin typeface="Arial"/>
                      </a:endParaRPr>
                    </a:p>
                    <a:p>
                      <a:pPr>
                        <a:lnSpc>
                          <a:spcPct val="100000"/>
                        </a:lnSpc>
                        <a:spcBef>
                          <a:spcPts val="320"/>
                        </a:spcBef>
                      </a:pPr>
                      <a:endParaRPr b="0" lang="en-IN" sz="1600" spc="-1" strike="noStrike">
                        <a:latin typeface="Arial"/>
                      </a:endParaRPr>
                    </a:p>
                  </a:txBody>
                  <a:tcPr marL="91440" marR="91440">
                    <a:noFill/>
                  </a:tcPr>
                </a:tc>
                <a:tc>
                  <a:txBody>
                    <a:bodyPr/>
                    <a:p>
                      <a:pPr>
                        <a:lnSpc>
                          <a:spcPct val="100000"/>
                        </a:lnSpc>
                        <a:spcBef>
                          <a:spcPts val="320"/>
                        </a:spcBef>
                      </a:pPr>
                      <a:endParaRPr b="0" lang="en-IN" sz="1800" spc="-1" strike="noStrike">
                        <a:latin typeface="Arial"/>
                      </a:endParaRPr>
                    </a:p>
                    <a:p>
                      <a:pPr>
                        <a:lnSpc>
                          <a:spcPct val="100000"/>
                        </a:lnSpc>
                        <a:spcBef>
                          <a:spcPts val="360"/>
                        </a:spcBef>
                      </a:pPr>
                      <a:r>
                        <a:rPr b="1" lang="en-IN" sz="1800" spc="-1" strike="noStrike">
                          <a:solidFill>
                            <a:srgbClr val="c00000"/>
                          </a:solidFill>
                          <a:latin typeface="Calibri"/>
                          <a:ea typeface="MS PGothic"/>
                        </a:rPr>
                        <a:t>Non-Functional Requirements</a:t>
                      </a:r>
                      <a:endParaRPr b="0" lang="en-IN" sz="1800" spc="-1" strike="noStrike">
                        <a:latin typeface="Arial"/>
                      </a:endParaRPr>
                    </a:p>
                    <a:p>
                      <a:pPr>
                        <a:lnSpc>
                          <a:spcPct val="100000"/>
                        </a:lnSpc>
                        <a:spcBef>
                          <a:spcPts val="320"/>
                        </a:spcBef>
                      </a:pPr>
                      <a:r>
                        <a:rPr b="0" lang="en-IN" sz="1600" spc="-1" strike="noStrike">
                          <a:solidFill>
                            <a:srgbClr val="000000"/>
                          </a:solidFill>
                          <a:latin typeface="Calibri"/>
                          <a:ea typeface="MS PGothic"/>
                        </a:rPr>
                        <a:t>Constraints on the services or functions offered by the system such as timing constraints, constraints on the development process, standards etc.</a:t>
                      </a:r>
                      <a:endParaRPr b="0" lang="en-IN" sz="1600" spc="-1" strike="noStrike">
                        <a:latin typeface="Arial"/>
                      </a:endParaRPr>
                    </a:p>
                    <a:p>
                      <a:pPr lvl="1" marL="274320" indent="-179640">
                        <a:lnSpc>
                          <a:spcPct val="90000"/>
                        </a:lnSpc>
                        <a:spcBef>
                          <a:spcPts val="320"/>
                        </a:spcBef>
                        <a:buClr>
                          <a:srgbClr val="808080"/>
                        </a:buClr>
                        <a:buFont typeface="Symbol" charset="2"/>
                        <a:buChar char=""/>
                      </a:pPr>
                      <a:r>
                        <a:rPr b="0" lang="en-IN" sz="1600" spc="-1" strike="noStrike">
                          <a:solidFill>
                            <a:srgbClr val="000000"/>
                          </a:solidFill>
                          <a:latin typeface="Calibri"/>
                          <a:ea typeface="MS PGothic"/>
                        </a:rPr>
                        <a:t>Often applied to the system as a whole rather than individual features or services.</a:t>
                      </a:r>
                      <a:endParaRPr b="0" lang="en-IN" sz="1600" spc="-1" strike="noStrike">
                        <a:latin typeface="Arial"/>
                      </a:endParaRPr>
                    </a:p>
                    <a:p>
                      <a:pPr lvl="1" marL="274320" indent="-179640">
                        <a:lnSpc>
                          <a:spcPct val="90000"/>
                        </a:lnSpc>
                        <a:spcBef>
                          <a:spcPts val="320"/>
                        </a:spcBef>
                        <a:buClr>
                          <a:srgbClr val="808080"/>
                        </a:buClr>
                        <a:buFont typeface="Symbol" charset="2"/>
                        <a:buChar char=""/>
                      </a:pPr>
                      <a:r>
                        <a:rPr b="0" lang="en-IN" sz="1600" spc="-1" strike="noStrike">
                          <a:solidFill>
                            <a:srgbClr val="000000"/>
                          </a:solidFill>
                          <a:latin typeface="Calibri"/>
                          <a:ea typeface="MS PGothic"/>
                        </a:rPr>
                        <a:t>Specify the criteria that can be used to judge the operation of the system</a:t>
                      </a:r>
                      <a:endParaRPr b="0" lang="en-IN" sz="1600" spc="-1" strike="noStrike">
                        <a:latin typeface="Arial"/>
                      </a:endParaRPr>
                    </a:p>
                    <a:p>
                      <a:pPr>
                        <a:lnSpc>
                          <a:spcPct val="100000"/>
                        </a:lnSpc>
                        <a:spcBef>
                          <a:spcPts val="360"/>
                        </a:spcBef>
                      </a:pPr>
                      <a:r>
                        <a:rPr b="1" lang="en-IN" sz="1800" spc="-1" strike="noStrike">
                          <a:solidFill>
                            <a:srgbClr val="000000"/>
                          </a:solidFill>
                          <a:latin typeface="Calibri"/>
                          <a:ea typeface="MS PGothic"/>
                        </a:rPr>
                        <a:t>Example:  </a:t>
                      </a:r>
                      <a:endParaRPr b="0" lang="en-IN" sz="1800" spc="-1" strike="noStrike">
                        <a:latin typeface="Arial"/>
                      </a:endParaRPr>
                    </a:p>
                    <a:p>
                      <a:pPr>
                        <a:lnSpc>
                          <a:spcPct val="100000"/>
                        </a:lnSpc>
                        <a:spcBef>
                          <a:spcPts val="320"/>
                        </a:spcBef>
                      </a:pPr>
                      <a:r>
                        <a:rPr b="0" lang="en-IN" sz="1600" spc="-1" strike="noStrike">
                          <a:solidFill>
                            <a:srgbClr val="000000"/>
                          </a:solidFill>
                          <a:latin typeface="Calibri"/>
                          <a:ea typeface="MS PGothic"/>
                        </a:rPr>
                        <a:t>With 100 concurrent users a database record shall be fetched over the network in less than  3ms</a:t>
                      </a:r>
                      <a:endParaRPr b="0" lang="en-IN" sz="1600" spc="-1" strike="noStrike">
                        <a:latin typeface="Arial"/>
                      </a:endParaRPr>
                    </a:p>
                    <a:p>
                      <a:pPr>
                        <a:lnSpc>
                          <a:spcPct val="100000"/>
                        </a:lnSpc>
                        <a:spcBef>
                          <a:spcPts val="281"/>
                        </a:spcBef>
                      </a:pPr>
                      <a:endParaRPr b="0" lang="en-IN" sz="1600" spc="-1" strike="noStrike">
                        <a:latin typeface="Arial"/>
                      </a:endParaRPr>
                    </a:p>
                  </a:txBody>
                  <a:tcPr marL="91440" marR="91440">
                    <a:noFill/>
                  </a:tcPr>
                </a:tc>
              </a:tr>
            </a:tbl>
          </a:graphicData>
        </a:graphic>
      </p:graphicFrame>
      <p:sp>
        <p:nvSpPr>
          <p:cNvPr id="1296" name="CustomShape 5"/>
          <p:cNvSpPr/>
          <p:nvPr/>
        </p:nvSpPr>
        <p:spPr>
          <a:xfrm>
            <a:off x="101520" y="6199200"/>
            <a:ext cx="6830280" cy="608040"/>
          </a:xfrm>
          <a:prstGeom prst="rect">
            <a:avLst/>
          </a:prstGeom>
          <a:noFill/>
          <a:ln>
            <a:solidFill>
              <a:schemeClr val="tx1"/>
            </a:solidFill>
          </a:ln>
        </p:spPr>
        <p:style>
          <a:lnRef idx="0"/>
          <a:fillRef idx="0"/>
          <a:effectRef idx="0"/>
          <a:fontRef idx="minor"/>
        </p:style>
        <p:txBody>
          <a:bodyPr lIns="90000" rIns="90000" tIns="45000" bIns="45000"/>
          <a:p>
            <a:pPr>
              <a:lnSpc>
                <a:spcPct val="100000"/>
              </a:lnSpc>
            </a:pPr>
            <a:r>
              <a:rPr b="1" lang="en-IN" sz="1800" spc="-1" strike="noStrike">
                <a:solidFill>
                  <a:srgbClr val="c00000"/>
                </a:solidFill>
                <a:latin typeface="Calibri"/>
              </a:rPr>
              <a:t>Domain requirements </a:t>
            </a:r>
            <a:r>
              <a:rPr b="0" lang="en-IN" sz="1600" spc="-1" strike="noStrike">
                <a:solidFill>
                  <a:srgbClr val="000000"/>
                </a:solidFill>
                <a:latin typeface="Calibri"/>
              </a:rPr>
              <a:t>Constraints on the system from the domain of operation</a:t>
            </a:r>
            <a:endParaRPr b="0" lang="en-IN" sz="1600" spc="-1" strike="noStrike">
              <a:latin typeface="Arial"/>
            </a:endParaRPr>
          </a:p>
        </p:txBody>
      </p:sp>
      <p:grpSp>
        <p:nvGrpSpPr>
          <p:cNvPr id="1297" name="Group 6"/>
          <p:cNvGrpSpPr/>
          <p:nvPr/>
        </p:nvGrpSpPr>
        <p:grpSpPr>
          <a:xfrm>
            <a:off x="5424120" y="18360"/>
            <a:ext cx="5439240" cy="844200"/>
            <a:chOff x="5424120" y="18360"/>
            <a:chExt cx="5439240" cy="844200"/>
          </a:xfrm>
        </p:grpSpPr>
        <p:sp>
          <p:nvSpPr>
            <p:cNvPr id="1298" name="CustomShape 7"/>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299" name="CustomShape 8"/>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300" name="CustomShape 9"/>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301" name="CustomShape 10"/>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302" name="CustomShape 11"/>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303" name="Line 12"/>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04" name="CustomShape 13"/>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05" name="CustomShape 14"/>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06" name="CustomShape 15"/>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07" name="Line 16"/>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08" name="CustomShape 17"/>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09" name="CustomShape 18"/>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10" name="CustomShape 19"/>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11" name="CustomShape 20"/>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312" name="CustomShape 21"/>
          <p:cNvSpPr/>
          <p:nvPr/>
        </p:nvSpPr>
        <p:spPr>
          <a:xfrm>
            <a:off x="7050240" y="16887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spTree>
  </p:cSld>
  <p:timing>
    <p:tnLst>
      <p:par>
        <p:cTn id="2028" dur="indefinite" restart="never" nodeType="tmRoot">
          <p:childTnLst>
            <p:seq>
              <p:cTn id="2029" dur="indefinite" nodeType="mainSeq">
                <p:childTnLst>
                  <p:par>
                    <p:cTn id="2030" fill="hold">
                      <p:stCondLst>
                        <p:cond delay="0"/>
                      </p:stCondLst>
                      <p:childTnLst>
                        <p:par>
                          <p:cTn id="2031" fill="hold">
                            <p:stCondLst>
                              <p:cond delay="0"/>
                            </p:stCondLst>
                            <p:childTnLst>
                              <p:par>
                                <p:cTn id="2032" nodeType="withEffect" fill="hold" presetClass="entr" presetID="1">
                                  <p:stCondLst>
                                    <p:cond delay="0"/>
                                  </p:stCondLst>
                                  <p:endCondLst>
                                    <p:cond delay="5000"/>
                                  </p:endCondLst>
                                  <p:childTnLst>
                                    <p:set>
                                      <p:cBhvr>
                                        <p:cTn id="2033" dur="1" fill="hold">
                                          <p:stCondLst>
                                            <p:cond delay="0"/>
                                          </p:stCondLst>
                                        </p:cTn>
                                        <p:tgtEl>
                                          <p:spTgt spid="1293">
                                            <p:txEl>
                                              <p:pRg st="0" end="0"/>
                                            </p:txEl>
                                          </p:spTgt>
                                        </p:tgtEl>
                                        <p:attrNameLst>
                                          <p:attrName>style.visibility</p:attrName>
                                        </p:attrNameLst>
                                      </p:cBhvr>
                                      <p:to>
                                        <p:strVal val="visible"/>
                                      </p:to>
                                    </p:set>
                                  </p:childTnLst>
                                </p:cTn>
                              </p:par>
                              <p:par>
                                <p:cTn id="2034" nodeType="withEffect" fill="hold" presetClass="entr" presetID="1">
                                  <p:stCondLst>
                                    <p:cond delay="0"/>
                                  </p:stCondLst>
                                  <p:childTnLst>
                                    <p:set>
                                      <p:cBhvr>
                                        <p:cTn id="2035" dur="1" fill="hold">
                                          <p:stCondLst>
                                            <p:cond delay="0"/>
                                          </p:stCondLst>
                                        </p:cTn>
                                        <p:tgtEl>
                                          <p:spTgt spid="1294">
                                            <p:txEl>
                                              <p:pRg st="0" end="0"/>
                                            </p:txEl>
                                          </p:spTgt>
                                        </p:tgtEl>
                                        <p:attrNameLst>
                                          <p:attrName>style.visibility</p:attrName>
                                        </p:attrNameLst>
                                      </p:cBhvr>
                                      <p:to>
                                        <p:strVal val="visible"/>
                                      </p:to>
                                    </p:set>
                                  </p:childTnLst>
                                </p:cTn>
                              </p:par>
                              <p:par>
                                <p:cTn id="2036" nodeType="withEffect" fill="hold" presetClass="entr" presetID="1">
                                  <p:stCondLst>
                                    <p:cond delay="0"/>
                                  </p:stCondLst>
                                  <p:childTnLst>
                                    <p:set>
                                      <p:cBhvr>
                                        <p:cTn id="2037" dur="1" fill="hold">
                                          <p:stCondLst>
                                            <p:cond delay="0"/>
                                          </p:stCondLst>
                                        </p:cTn>
                                        <p:tgtEl>
                                          <p:spTgt spid="1294">
                                            <p:txEl>
                                              <p:pRg st="1" end="1"/>
                                            </p:txEl>
                                          </p:spTgt>
                                        </p:tgtEl>
                                        <p:attrNameLst>
                                          <p:attrName>style.visibility</p:attrName>
                                        </p:attrNameLst>
                                      </p:cBhvr>
                                      <p:to>
                                        <p:strVal val="visible"/>
                                      </p:to>
                                    </p:set>
                                  </p:childTnLst>
                                </p:cTn>
                              </p:par>
                              <p:par>
                                <p:cTn id="2038" nodeType="withEffect" fill="hold" presetClass="entr" presetID="1">
                                  <p:stCondLst>
                                    <p:cond delay="0"/>
                                  </p:stCondLst>
                                  <p:childTnLst>
                                    <p:set>
                                      <p:cBhvr>
                                        <p:cTn id="2039" dur="1" fill="hold">
                                          <p:stCondLst>
                                            <p:cond delay="0"/>
                                          </p:stCondLst>
                                        </p:cTn>
                                        <p:tgtEl>
                                          <p:spTgt spid="1295"/>
                                        </p:tgtEl>
                                        <p:attrNameLst>
                                          <p:attrName>style.visibility</p:attrName>
                                        </p:attrNameLst>
                                      </p:cBhvr>
                                      <p:to>
                                        <p:strVal val="visible"/>
                                      </p:to>
                                    </p:set>
                                  </p:childTnLst>
                                </p:cTn>
                              </p:par>
                              <p:par>
                                <p:cTn id="2040" nodeType="withEffect" fill="hold" presetClass="entr" presetID="1">
                                  <p:stCondLst>
                                    <p:cond delay="0"/>
                                  </p:stCondLst>
                                  <p:childTnLst>
                                    <p:set>
                                      <p:cBhvr>
                                        <p:cTn id="2041" dur="1" fill="hold">
                                          <p:stCondLst>
                                            <p:cond delay="0"/>
                                          </p:stCondLst>
                                        </p:cTn>
                                        <p:tgtEl>
                                          <p:spTgt spid="1295"/>
                                        </p:tgtEl>
                                        <p:attrNameLst>
                                          <p:attrName>style.visibility</p:attrName>
                                        </p:attrNameLst>
                                      </p:cBhvr>
                                      <p:to>
                                        <p:strVal val="visible"/>
                                      </p:to>
                                    </p:set>
                                  </p:childTnLst>
                                </p:cTn>
                              </p:par>
                              <p:par>
                                <p:cTn id="2042" nodeType="withEffect" fill="hold" presetClass="entr" presetID="1">
                                  <p:stCondLst>
                                    <p:cond delay="0"/>
                                  </p:stCondLst>
                                  <p:childTnLst>
                                    <p:set>
                                      <p:cBhvr>
                                        <p:cTn id="2043" dur="1" fill="hold">
                                          <p:stCondLst>
                                            <p:cond delay="0"/>
                                          </p:stCondLst>
                                        </p:cTn>
                                        <p:tgtEl>
                                          <p:spTgt spid="1295"/>
                                        </p:tgtEl>
                                        <p:attrNameLst>
                                          <p:attrName>style.visibility</p:attrName>
                                        </p:attrNameLst>
                                      </p:cBhvr>
                                      <p:to>
                                        <p:strVal val="visible"/>
                                      </p:to>
                                    </p:set>
                                  </p:childTnLst>
                                </p:cTn>
                              </p:par>
                            </p:childTnLst>
                          </p:cTn>
                        </p:par>
                      </p:childTnLst>
                    </p:cTn>
                  </p:par>
                  <p:par>
                    <p:cTn id="2044" fill="hold">
                      <p:stCondLst>
                        <p:cond delay="indefinite"/>
                      </p:stCondLst>
                      <p:childTnLst>
                        <p:par>
                          <p:cTn id="2045" fill="hold">
                            <p:stCondLst>
                              <p:cond delay="0"/>
                            </p:stCondLst>
                            <p:childTnLst>
                              <p:par>
                                <p:cTn id="2046" nodeType="clickEffect" fill="hold" presetClass="entr" presetID="1">
                                  <p:stCondLst>
                                    <p:cond delay="0"/>
                                  </p:stCondLst>
                                  <p:childTnLst>
                                    <p:set>
                                      <p:cBhvr>
                                        <p:cTn id="2047" dur="1" fill="hold">
                                          <p:stCondLst>
                                            <p:cond delay="0"/>
                                          </p:stCondLst>
                                        </p:cTn>
                                        <p:tgtEl>
                                          <p:spTgt spid="1295"/>
                                        </p:tgtEl>
                                        <p:attrNameLst>
                                          <p:attrName>style.visibility</p:attrName>
                                        </p:attrNameLst>
                                      </p:cBhvr>
                                      <p:to>
                                        <p:strVal val="visible"/>
                                      </p:to>
                                    </p:set>
                                  </p:childTnLst>
                                </p:cTn>
                              </p:par>
                              <p:par>
                                <p:cTn id="2048" nodeType="withEffect" fill="hold" presetClass="entr" presetID="1">
                                  <p:stCondLst>
                                    <p:cond delay="0"/>
                                  </p:stCondLst>
                                  <p:childTnLst>
                                    <p:set>
                                      <p:cBhvr>
                                        <p:cTn id="2049" dur="1" fill="hold">
                                          <p:stCondLst>
                                            <p:cond delay="0"/>
                                          </p:stCondLst>
                                        </p:cTn>
                                        <p:tgtEl>
                                          <p:spTgt spid="1295"/>
                                        </p:tgtEl>
                                        <p:attrNameLst>
                                          <p:attrName>style.visibility</p:attrName>
                                        </p:attrNameLst>
                                      </p:cBhvr>
                                      <p:to>
                                        <p:strVal val="visible"/>
                                      </p:to>
                                    </p:set>
                                  </p:childTnLst>
                                </p:cTn>
                              </p:par>
                              <p:par>
                                <p:cTn id="2050" nodeType="withEffect" fill="hold" presetClass="entr" presetID="1">
                                  <p:stCondLst>
                                    <p:cond delay="0"/>
                                  </p:stCondLst>
                                  <p:childTnLst>
                                    <p:set>
                                      <p:cBhvr>
                                        <p:cTn id="2051" dur="1" fill="hold">
                                          <p:stCondLst>
                                            <p:cond delay="0"/>
                                          </p:stCondLst>
                                        </p:cTn>
                                        <p:tgtEl>
                                          <p:spTgt spid="1295"/>
                                        </p:tgtEl>
                                        <p:attrNameLst>
                                          <p:attrName>style.visibility</p:attrName>
                                        </p:attrNameLst>
                                      </p:cBhvr>
                                      <p:to>
                                        <p:strVal val="visible"/>
                                      </p:to>
                                    </p:set>
                                  </p:childTnLst>
                                </p:cTn>
                              </p:par>
                              <p:par>
                                <p:cTn id="2052" nodeType="withEffect" fill="hold" presetClass="entr" presetID="1">
                                  <p:stCondLst>
                                    <p:cond delay="0"/>
                                  </p:stCondLst>
                                  <p:childTnLst>
                                    <p:set>
                                      <p:cBhvr>
                                        <p:cTn id="2053" dur="1" fill="hold">
                                          <p:stCondLst>
                                            <p:cond delay="0"/>
                                          </p:stCondLst>
                                        </p:cTn>
                                        <p:tgtEl>
                                          <p:spTgt spid="1295"/>
                                        </p:tgtEl>
                                        <p:attrNameLst>
                                          <p:attrName>style.visibility</p:attrName>
                                        </p:attrNameLst>
                                      </p:cBhvr>
                                      <p:to>
                                        <p:strVal val="visible"/>
                                      </p:to>
                                    </p:set>
                                  </p:childTnLst>
                                </p:cTn>
                              </p:par>
                              <p:par>
                                <p:cTn id="2054" nodeType="withEffect" fill="hold" presetClass="entr" presetID="1">
                                  <p:stCondLst>
                                    <p:cond delay="0"/>
                                  </p:stCondLst>
                                  <p:childTnLst>
                                    <p:set>
                                      <p:cBhvr>
                                        <p:cTn id="2055" dur="1" fill="hold">
                                          <p:stCondLst>
                                            <p:cond delay="0"/>
                                          </p:stCondLst>
                                        </p:cTn>
                                        <p:tgtEl>
                                          <p:spTgt spid="1295"/>
                                        </p:tgtEl>
                                        <p:attrNameLst>
                                          <p:attrName>style.visibility</p:attrName>
                                        </p:attrNameLst>
                                      </p:cBhvr>
                                      <p:to>
                                        <p:strVal val="visible"/>
                                      </p:to>
                                    </p:set>
                                  </p:childTnLst>
                                </p:cTn>
                              </p:par>
                              <p:par>
                                <p:cTn id="2056" nodeType="withEffect" fill="hold" presetClass="entr" presetID="1">
                                  <p:stCondLst>
                                    <p:cond delay="0"/>
                                  </p:stCondLst>
                                  <p:childTnLst>
                                    <p:set>
                                      <p:cBhvr>
                                        <p:cTn id="2057" dur="1" fill="hold">
                                          <p:stCondLst>
                                            <p:cond delay="0"/>
                                          </p:stCondLst>
                                        </p:cTn>
                                        <p:tgtEl>
                                          <p:spTgt spid="1295"/>
                                        </p:tgtEl>
                                        <p:attrNameLst>
                                          <p:attrName>style.visibility</p:attrName>
                                        </p:attrNameLst>
                                      </p:cBhvr>
                                      <p:to>
                                        <p:strVal val="visible"/>
                                      </p:to>
                                    </p:set>
                                  </p:childTnLst>
                                </p:cTn>
                              </p:par>
                            </p:childTnLst>
                          </p:cTn>
                        </p:par>
                      </p:childTnLst>
                    </p:cTn>
                  </p:par>
                  <p:par>
                    <p:cTn id="2058" fill="hold">
                      <p:stCondLst>
                        <p:cond delay="indefinite"/>
                      </p:stCondLst>
                      <p:childTnLst>
                        <p:par>
                          <p:cTn id="2059" fill="hold">
                            <p:stCondLst>
                              <p:cond delay="0"/>
                            </p:stCondLst>
                            <p:childTnLst>
                              <p:par>
                                <p:cTn id="2060" nodeType="clickEffect" fill="hold" presetClass="entr" presetID="1">
                                  <p:stCondLst>
                                    <p:cond delay="0"/>
                                  </p:stCondLst>
                                  <p:childTnLst>
                                    <p:set>
                                      <p:cBhvr>
                                        <p:cTn id="2061" dur="1" fill="hold">
                                          <p:stCondLst>
                                            <p:cond delay="0"/>
                                          </p:stCondLst>
                                        </p:cTn>
                                        <p:tgtEl>
                                          <p:spTgt spid="129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314" name="CustomShape 2"/>
          <p:cNvSpPr/>
          <p:nvPr/>
        </p:nvSpPr>
        <p:spPr>
          <a:xfrm>
            <a:off x="198720" y="1268280"/>
            <a:ext cx="7223760" cy="5504400"/>
          </a:xfrm>
          <a:prstGeom prst="rect">
            <a:avLst/>
          </a:prstGeom>
          <a:noFill/>
          <a:ln>
            <a:noFill/>
          </a:ln>
        </p:spPr>
        <p:style>
          <a:lnRef idx="0"/>
          <a:fillRef idx="0"/>
          <a:effectRef idx="0"/>
          <a:fontRef idx="minor"/>
        </p:style>
      </p:sp>
      <p:sp>
        <p:nvSpPr>
          <p:cNvPr id="1315" name="CustomShape 3"/>
          <p:cNvSpPr/>
          <p:nvPr/>
        </p:nvSpPr>
        <p:spPr>
          <a:xfrm>
            <a:off x="37440" y="1226880"/>
            <a:ext cx="9454320" cy="5630760"/>
          </a:xfrm>
          <a:prstGeom prst="rect">
            <a:avLst/>
          </a:prstGeom>
          <a:noFill/>
          <a:ln>
            <a:noFill/>
          </a:ln>
        </p:spPr>
        <p:style>
          <a:lnRef idx="0"/>
          <a:fillRef idx="0"/>
          <a:effectRef idx="0"/>
          <a:fontRef idx="minor"/>
        </p:style>
        <p:txBody>
          <a:bodyPr/>
          <a:p>
            <a:pPr marL="274320" indent="-273960">
              <a:lnSpc>
                <a:spcPct val="100000"/>
              </a:lnSpc>
              <a:spcBef>
                <a:spcPts val="601"/>
              </a:spcBef>
              <a:buBlip>
                <a:blip r:embed="rId1"/>
              </a:buBlip>
            </a:pPr>
            <a:r>
              <a:rPr b="1" lang="en-IN" sz="2000" spc="-1" strike="noStrike">
                <a:solidFill>
                  <a:srgbClr val="000000"/>
                </a:solidFill>
                <a:latin typeface="Calibri"/>
                <a:ea typeface="MS PGothic"/>
              </a:rPr>
              <a:t>Classify and Organize the requirements into coherent clusters (Cont.)</a:t>
            </a:r>
            <a:endParaRPr b="0" lang="en-IN" sz="2000" spc="-1" strike="noStrike">
              <a:latin typeface="Arial"/>
            </a:endParaRPr>
          </a:p>
          <a:p>
            <a:pPr>
              <a:lnSpc>
                <a:spcPct val="100000"/>
              </a:lnSpc>
              <a:spcBef>
                <a:spcPts val="400"/>
              </a:spcBef>
            </a:pPr>
            <a:r>
              <a:rPr b="1" lang="en-IN" sz="2000" spc="-1" strike="noStrike">
                <a:solidFill>
                  <a:srgbClr val="000000"/>
                </a:solidFill>
                <a:latin typeface="Calibri"/>
                <a:ea typeface="MS PGothic"/>
              </a:rPr>
              <a:t>    </a:t>
            </a:r>
            <a:r>
              <a:rPr b="1" lang="en-IN" sz="2000" spc="-1" strike="noStrike">
                <a:solidFill>
                  <a:srgbClr val="0070c0"/>
                </a:solidFill>
                <a:latin typeface="Calibri"/>
                <a:ea typeface="MS PGothic"/>
              </a:rPr>
              <a:t>System and User requirements</a:t>
            </a:r>
            <a:endParaRPr b="0" lang="en-IN" sz="2000" spc="-1" strike="noStrike">
              <a:latin typeface="Arial"/>
            </a:endParaRPr>
          </a:p>
          <a:p>
            <a:pPr>
              <a:lnSpc>
                <a:spcPct val="100000"/>
              </a:lnSpc>
              <a:spcBef>
                <a:spcPts val="479"/>
              </a:spcBef>
            </a:pPr>
            <a:endParaRPr b="0" lang="en-IN" sz="2000" spc="-1" strike="noStrike">
              <a:latin typeface="Arial"/>
            </a:endParaRPr>
          </a:p>
        </p:txBody>
      </p:sp>
      <p:graphicFrame>
        <p:nvGraphicFramePr>
          <p:cNvPr id="1316" name="Table 4"/>
          <p:cNvGraphicFramePr/>
          <p:nvPr/>
        </p:nvGraphicFramePr>
        <p:xfrm>
          <a:off x="226080" y="2161440"/>
          <a:ext cx="6705720" cy="360000"/>
        </p:xfrm>
        <a:graphic>
          <a:graphicData uri="http://schemas.openxmlformats.org/drawingml/2006/table">
            <a:tbl>
              <a:tblPr/>
              <a:tblGrid>
                <a:gridCol w="3352680"/>
                <a:gridCol w="3352680"/>
              </a:tblGrid>
              <a:tr h="0">
                <a:tc>
                  <a:txBody>
                    <a:bodyPr/>
                    <a:p>
                      <a:pPr>
                        <a:lnSpc>
                          <a:spcPct val="100000"/>
                        </a:lnSpc>
                        <a:spcBef>
                          <a:spcPts val="400"/>
                        </a:spcBef>
                      </a:pPr>
                      <a:r>
                        <a:rPr b="1" lang="en-IN" sz="2000" spc="-1" strike="noStrike">
                          <a:solidFill>
                            <a:srgbClr val="c00000"/>
                          </a:solidFill>
                          <a:latin typeface="Calibri"/>
                          <a:ea typeface="MS PGothic"/>
                        </a:rPr>
                        <a:t>User Requirements</a:t>
                      </a:r>
                      <a:endParaRPr b="0" lang="en-IN" sz="2000" spc="-1" strike="noStrike">
                        <a:latin typeface="Arial"/>
                      </a:endParaRPr>
                    </a:p>
                    <a:p>
                      <a:pPr algn="just">
                        <a:lnSpc>
                          <a:spcPct val="100000"/>
                        </a:lnSpc>
                        <a:spcBef>
                          <a:spcPts val="400"/>
                        </a:spcBef>
                      </a:pPr>
                      <a:r>
                        <a:rPr b="0" lang="en-IN" sz="2000" spc="-1" strike="noStrike">
                          <a:solidFill>
                            <a:srgbClr val="000000"/>
                          </a:solidFill>
                          <a:latin typeface="Calibri"/>
                          <a:ea typeface="MS PGothic"/>
                        </a:rPr>
                        <a:t>Statements in natural language plus informal context diagrams system/sub-system and their interconnections and operational constraints. Written for/by customers.</a:t>
                      </a:r>
                      <a:endParaRPr b="0" lang="en-IN" sz="2000" spc="-1" strike="noStrike">
                        <a:latin typeface="Arial"/>
                      </a:endParaRPr>
                    </a:p>
                    <a:p>
                      <a:pPr>
                        <a:lnSpc>
                          <a:spcPct val="100000"/>
                        </a:lnSpc>
                        <a:spcBef>
                          <a:spcPts val="400"/>
                        </a:spcBef>
                      </a:pPr>
                      <a:endParaRPr b="0" lang="en-IN" sz="2000" spc="-1" strike="noStrike">
                        <a:latin typeface="Arial"/>
                      </a:endParaRPr>
                    </a:p>
                    <a:p>
                      <a:pPr>
                        <a:lnSpc>
                          <a:spcPct val="100000"/>
                        </a:lnSpc>
                        <a:spcBef>
                          <a:spcPts val="400"/>
                        </a:spcBef>
                      </a:pPr>
                      <a:endParaRPr b="0" lang="en-IN" sz="2000" spc="-1" strike="noStrike">
                        <a:latin typeface="Arial"/>
                      </a:endParaRPr>
                    </a:p>
                    <a:p>
                      <a:pPr>
                        <a:lnSpc>
                          <a:spcPct val="100000"/>
                        </a:lnSpc>
                        <a:spcBef>
                          <a:spcPts val="400"/>
                        </a:spcBef>
                      </a:pPr>
                      <a:endParaRPr b="0" lang="en-IN" sz="2000" spc="-1" strike="noStrike">
                        <a:latin typeface="Arial"/>
                      </a:endParaRPr>
                    </a:p>
                    <a:p>
                      <a:pPr>
                        <a:lnSpc>
                          <a:spcPct val="100000"/>
                        </a:lnSpc>
                        <a:spcBef>
                          <a:spcPts val="400"/>
                        </a:spcBef>
                      </a:pPr>
                      <a:endParaRPr b="0" lang="en-IN" sz="2000" spc="-1" strike="noStrike">
                        <a:latin typeface="Arial"/>
                      </a:endParaRPr>
                    </a:p>
                  </a:txBody>
                  <a:tcPr marL="91440" marR="91440">
                    <a:noFill/>
                  </a:tcPr>
                </a:tc>
                <a:tc>
                  <a:txBody>
                    <a:bodyPr/>
                    <a:p>
                      <a:pPr>
                        <a:lnSpc>
                          <a:spcPct val="100000"/>
                        </a:lnSpc>
                        <a:spcBef>
                          <a:spcPts val="400"/>
                        </a:spcBef>
                      </a:pPr>
                      <a:endParaRPr b="0" lang="en-IN" sz="1800" spc="-1" strike="noStrike">
                        <a:latin typeface="Arial"/>
                      </a:endParaRPr>
                    </a:p>
                    <a:p>
                      <a:pPr>
                        <a:lnSpc>
                          <a:spcPct val="100000"/>
                        </a:lnSpc>
                        <a:spcBef>
                          <a:spcPts val="400"/>
                        </a:spcBef>
                      </a:pPr>
                      <a:r>
                        <a:rPr b="1" lang="en-IN" sz="2000" spc="-1" strike="noStrike">
                          <a:solidFill>
                            <a:srgbClr val="c00000"/>
                          </a:solidFill>
                          <a:latin typeface="Calibri"/>
                          <a:ea typeface="MS PGothic"/>
                        </a:rPr>
                        <a:t>System Requirements</a:t>
                      </a:r>
                      <a:endParaRPr b="0" lang="en-IN" sz="2000" spc="-1" strike="noStrike">
                        <a:latin typeface="Arial"/>
                      </a:endParaRPr>
                    </a:p>
                    <a:p>
                      <a:pPr>
                        <a:lnSpc>
                          <a:spcPct val="100000"/>
                        </a:lnSpc>
                        <a:spcBef>
                          <a:spcPts val="400"/>
                        </a:spcBef>
                      </a:pPr>
                      <a:r>
                        <a:rPr b="0" lang="en-IN" sz="2000" spc="-1" strike="noStrike">
                          <a:solidFill>
                            <a:srgbClr val="000000"/>
                          </a:solidFill>
                          <a:latin typeface="Calibri"/>
                          <a:ea typeface="MS PGothic"/>
                        </a:rPr>
                        <a:t>A structured document setting out detailed descriptions of the system’s functions, services and operational constraints. Defines what should be implemented so may be part of a contract between client and contractor.</a:t>
                      </a:r>
                      <a:endParaRPr b="0" lang="en-IN" sz="2000" spc="-1" strike="noStrike">
                        <a:latin typeface="Arial"/>
                      </a:endParaRPr>
                    </a:p>
                    <a:p>
                      <a:pPr>
                        <a:lnSpc>
                          <a:spcPct val="100000"/>
                        </a:lnSpc>
                        <a:spcBef>
                          <a:spcPts val="400"/>
                        </a:spcBef>
                      </a:pPr>
                      <a:r>
                        <a:rPr b="0" lang="en-IN" sz="2000" spc="-1" strike="noStrike">
                          <a:solidFill>
                            <a:srgbClr val="000000"/>
                          </a:solidFill>
                          <a:latin typeface="Calibri"/>
                          <a:ea typeface="MS PGothic"/>
                        </a:rPr>
                        <a:t>Also called Software requirements / Functional specifications</a:t>
                      </a:r>
                      <a:endParaRPr b="0" lang="en-IN" sz="2000" spc="-1" strike="noStrike">
                        <a:latin typeface="Arial"/>
                      </a:endParaRPr>
                    </a:p>
                    <a:p>
                      <a:pPr>
                        <a:lnSpc>
                          <a:spcPct val="100000"/>
                        </a:lnSpc>
                        <a:spcBef>
                          <a:spcPts val="320"/>
                        </a:spcBef>
                      </a:pPr>
                      <a:endParaRPr b="0" lang="en-IN" sz="2000" spc="-1" strike="noStrike">
                        <a:latin typeface="Arial"/>
                      </a:endParaRPr>
                    </a:p>
                  </a:txBody>
                  <a:tcPr marL="91440" marR="91440">
                    <a:noFill/>
                  </a:tcPr>
                </a:tc>
              </a:tr>
            </a:tbl>
          </a:graphicData>
        </a:graphic>
      </p:graphicFrame>
      <p:grpSp>
        <p:nvGrpSpPr>
          <p:cNvPr id="1317" name="Group 5"/>
          <p:cNvGrpSpPr/>
          <p:nvPr/>
        </p:nvGrpSpPr>
        <p:grpSpPr>
          <a:xfrm>
            <a:off x="5424120" y="18360"/>
            <a:ext cx="5439240" cy="844200"/>
            <a:chOff x="5424120" y="18360"/>
            <a:chExt cx="5439240" cy="844200"/>
          </a:xfrm>
        </p:grpSpPr>
        <p:sp>
          <p:nvSpPr>
            <p:cNvPr id="1318" name="CustomShape 6"/>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319" name="CustomShape 7"/>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320" name="CustomShape 8"/>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321" name="CustomShape 9"/>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322" name="CustomShape 10"/>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323" name="Line 11"/>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24" name="CustomShape 12"/>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25" name="CustomShape 13"/>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26" name="CustomShape 14"/>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27" name="Line 15"/>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28" name="CustomShape 16"/>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29" name="CustomShape 17"/>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30" name="CustomShape 18"/>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31" name="CustomShape 19"/>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332" name="CustomShape 20"/>
          <p:cNvSpPr/>
          <p:nvPr/>
        </p:nvSpPr>
        <p:spPr>
          <a:xfrm>
            <a:off x="7050240" y="16887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spTree>
  </p:cSld>
  <p:timing>
    <p:tnLst>
      <p:par>
        <p:cTn id="2062" dur="indefinite" restart="never" nodeType="tmRoot">
          <p:childTnLst>
            <p:seq>
              <p:cTn id="2063" dur="indefinite" nodeType="mainSeq">
                <p:childTnLst>
                  <p:par>
                    <p:cTn id="2064" fill="hold">
                      <p:stCondLst>
                        <p:cond delay="0"/>
                      </p:stCondLst>
                      <p:childTnLst>
                        <p:par>
                          <p:cTn id="2065" fill="hold">
                            <p:stCondLst>
                              <p:cond delay="0"/>
                            </p:stCondLst>
                            <p:childTnLst>
                              <p:par>
                                <p:cTn id="2066" nodeType="withEffect" fill="hold" presetClass="entr" presetID="1">
                                  <p:stCondLst>
                                    <p:cond delay="0"/>
                                  </p:stCondLst>
                                  <p:endCondLst>
                                    <p:cond delay="5000"/>
                                  </p:endCondLst>
                                  <p:childTnLst>
                                    <p:set>
                                      <p:cBhvr>
                                        <p:cTn id="2067" dur="1" fill="hold">
                                          <p:stCondLst>
                                            <p:cond delay="0"/>
                                          </p:stCondLst>
                                        </p:cTn>
                                        <p:tgtEl>
                                          <p:spTgt spid="1314">
                                            <p:txEl>
                                              <p:pRg st="0" end="0"/>
                                            </p:txEl>
                                          </p:spTgt>
                                        </p:tgtEl>
                                        <p:attrNameLst>
                                          <p:attrName>style.visibility</p:attrName>
                                        </p:attrNameLst>
                                      </p:cBhvr>
                                      <p:to>
                                        <p:strVal val="visible"/>
                                      </p:to>
                                    </p:set>
                                  </p:childTnLst>
                                </p:cTn>
                              </p:par>
                              <p:par>
                                <p:cTn id="2068" nodeType="withEffect" fill="hold" presetClass="entr" presetID="1">
                                  <p:stCondLst>
                                    <p:cond delay="0"/>
                                  </p:stCondLst>
                                  <p:childTnLst>
                                    <p:set>
                                      <p:cBhvr>
                                        <p:cTn id="2069" dur="1" fill="hold">
                                          <p:stCondLst>
                                            <p:cond delay="0"/>
                                          </p:stCondLst>
                                        </p:cTn>
                                        <p:tgtEl>
                                          <p:spTgt spid="1315">
                                            <p:txEl>
                                              <p:pRg st="0" end="0"/>
                                            </p:txEl>
                                          </p:spTgt>
                                        </p:tgtEl>
                                        <p:attrNameLst>
                                          <p:attrName>style.visibility</p:attrName>
                                        </p:attrNameLst>
                                      </p:cBhvr>
                                      <p:to>
                                        <p:strVal val="visible"/>
                                      </p:to>
                                    </p:set>
                                  </p:childTnLst>
                                </p:cTn>
                              </p:par>
                              <p:par>
                                <p:cTn id="2070" nodeType="withEffect" fill="hold" presetClass="entr" presetID="1">
                                  <p:stCondLst>
                                    <p:cond delay="0"/>
                                  </p:stCondLst>
                                  <p:childTnLst>
                                    <p:set>
                                      <p:cBhvr>
                                        <p:cTn id="2071" dur="1" fill="hold">
                                          <p:stCondLst>
                                            <p:cond delay="0"/>
                                          </p:stCondLst>
                                        </p:cTn>
                                        <p:tgtEl>
                                          <p:spTgt spid="1315">
                                            <p:txEl>
                                              <p:pRg st="1" end="1"/>
                                            </p:txEl>
                                          </p:spTgt>
                                        </p:tgtEl>
                                        <p:attrNameLst>
                                          <p:attrName>style.visibility</p:attrName>
                                        </p:attrNameLst>
                                      </p:cBhvr>
                                      <p:to>
                                        <p:strVal val="visible"/>
                                      </p:to>
                                    </p:set>
                                  </p:childTnLst>
                                </p:cTn>
                              </p:par>
                              <p:par>
                                <p:cTn id="2072" nodeType="withEffect" fill="hold" presetClass="entr" presetID="1">
                                  <p:stCondLst>
                                    <p:cond delay="0"/>
                                  </p:stCondLst>
                                  <p:childTnLst>
                                    <p:set>
                                      <p:cBhvr>
                                        <p:cTn id="2073" dur="1" fill="hold">
                                          <p:stCondLst>
                                            <p:cond delay="0"/>
                                          </p:stCondLst>
                                        </p:cTn>
                                        <p:tgtEl>
                                          <p:spTgt spid="1316"/>
                                        </p:tgtEl>
                                        <p:attrNameLst>
                                          <p:attrName>style.visibility</p:attrName>
                                        </p:attrNameLst>
                                      </p:cBhvr>
                                      <p:to>
                                        <p:strVal val="visible"/>
                                      </p:to>
                                    </p:set>
                                  </p:childTnLst>
                                </p:cTn>
                              </p:par>
                              <p:par>
                                <p:cTn id="2074" nodeType="withEffect" fill="hold" presetClass="entr" presetID="1">
                                  <p:stCondLst>
                                    <p:cond delay="0"/>
                                  </p:stCondLst>
                                  <p:childTnLst>
                                    <p:set>
                                      <p:cBhvr>
                                        <p:cTn id="2075" dur="1" fill="hold">
                                          <p:stCondLst>
                                            <p:cond delay="0"/>
                                          </p:stCondLst>
                                        </p:cTn>
                                        <p:tgtEl>
                                          <p:spTgt spid="1316"/>
                                        </p:tgtEl>
                                        <p:attrNameLst>
                                          <p:attrName>style.visibility</p:attrName>
                                        </p:attrNameLst>
                                      </p:cBhvr>
                                      <p:to>
                                        <p:strVal val="visible"/>
                                      </p:to>
                                    </p:set>
                                  </p:childTnLst>
                                </p:cTn>
                              </p:par>
                              <p:par>
                                <p:cTn id="2076" nodeType="withEffect" fill="hold" presetClass="entr" presetID="1">
                                  <p:stCondLst>
                                    <p:cond delay="0"/>
                                  </p:stCondLst>
                                  <p:childTnLst>
                                    <p:set>
                                      <p:cBhvr>
                                        <p:cTn id="2077" dur="1" fill="hold">
                                          <p:stCondLst>
                                            <p:cond delay="0"/>
                                          </p:stCondLst>
                                        </p:cTn>
                                        <p:tgtEl>
                                          <p:spTgt spid="1316"/>
                                        </p:tgtEl>
                                        <p:attrNameLst>
                                          <p:attrName>style.visibility</p:attrName>
                                        </p:attrNameLst>
                                      </p:cBhvr>
                                      <p:to>
                                        <p:strVal val="visible"/>
                                      </p:to>
                                    </p:set>
                                  </p:childTnLst>
                                </p:cTn>
                              </p:par>
                              <p:par>
                                <p:cTn id="2078" nodeType="withEffect" fill="hold" presetClass="entr" presetID="1">
                                  <p:stCondLst>
                                    <p:cond delay="0"/>
                                  </p:stCondLst>
                                  <p:childTnLst>
                                    <p:set>
                                      <p:cBhvr>
                                        <p:cTn id="2079"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334" name="CustomShape 2"/>
          <p:cNvSpPr/>
          <p:nvPr/>
        </p:nvSpPr>
        <p:spPr>
          <a:xfrm>
            <a:off x="198720" y="1268280"/>
            <a:ext cx="7223760" cy="5504400"/>
          </a:xfrm>
          <a:prstGeom prst="rect">
            <a:avLst/>
          </a:prstGeom>
          <a:noFill/>
          <a:ln>
            <a:noFill/>
          </a:ln>
        </p:spPr>
        <p:style>
          <a:lnRef idx="0"/>
          <a:fillRef idx="0"/>
          <a:effectRef idx="0"/>
          <a:fontRef idx="minor"/>
        </p:style>
      </p:sp>
      <p:sp>
        <p:nvSpPr>
          <p:cNvPr id="1335" name="CustomShape 3"/>
          <p:cNvSpPr/>
          <p:nvPr/>
        </p:nvSpPr>
        <p:spPr>
          <a:xfrm>
            <a:off x="-6480" y="1055880"/>
            <a:ext cx="711216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 the requirements</a:t>
            </a:r>
            <a:endParaRPr b="0" lang="en-IN" sz="2200" spc="-1" strike="noStrike">
              <a:latin typeface="Arial"/>
            </a:endParaRPr>
          </a:p>
          <a:p>
            <a:pPr>
              <a:lnSpc>
                <a:spcPct val="100000"/>
              </a:lnSpc>
              <a:spcBef>
                <a:spcPts val="601"/>
              </a:spcBef>
            </a:pPr>
            <a:endParaRPr b="0" lang="en-IN" sz="2200" spc="-1" strike="noStrike">
              <a:latin typeface="Arial"/>
            </a:endParaRPr>
          </a:p>
        </p:txBody>
      </p:sp>
      <p:grpSp>
        <p:nvGrpSpPr>
          <p:cNvPr id="1336" name="Group 4"/>
          <p:cNvGrpSpPr/>
          <p:nvPr/>
        </p:nvGrpSpPr>
        <p:grpSpPr>
          <a:xfrm>
            <a:off x="5424120" y="18360"/>
            <a:ext cx="5439240" cy="844200"/>
            <a:chOff x="5424120" y="18360"/>
            <a:chExt cx="5439240" cy="844200"/>
          </a:xfrm>
        </p:grpSpPr>
        <p:sp>
          <p:nvSpPr>
            <p:cNvPr id="1337"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338"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339"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340"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341"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342"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43"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44"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45"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46"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47"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48"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49"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50"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351" name="CustomShape 19"/>
          <p:cNvSpPr/>
          <p:nvPr/>
        </p:nvSpPr>
        <p:spPr>
          <a:xfrm>
            <a:off x="7050240" y="16887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pic>
        <p:nvPicPr>
          <p:cNvPr id="1352" name="Picture 24" descr=""/>
          <p:cNvPicPr/>
          <p:nvPr/>
        </p:nvPicPr>
        <p:blipFill>
          <a:blip r:embed="rId2"/>
          <a:stretch/>
        </p:blipFill>
        <p:spPr>
          <a:xfrm>
            <a:off x="244800" y="2928960"/>
            <a:ext cx="1836360" cy="1567800"/>
          </a:xfrm>
          <a:prstGeom prst="rect">
            <a:avLst/>
          </a:prstGeom>
          <a:ln>
            <a:noFill/>
          </a:ln>
        </p:spPr>
      </p:pic>
      <p:sp>
        <p:nvSpPr>
          <p:cNvPr id="1353" name="CustomShape 20"/>
          <p:cNvSpPr/>
          <p:nvPr/>
        </p:nvSpPr>
        <p:spPr>
          <a:xfrm>
            <a:off x="315720" y="2089440"/>
            <a:ext cx="535212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How would you represent a</a:t>
            </a:r>
            <a:endParaRPr b="0" lang="en-IN" sz="2000" spc="-1" strike="noStrike">
              <a:latin typeface="Arial"/>
            </a:endParaRPr>
          </a:p>
        </p:txBody>
      </p:sp>
      <p:graphicFrame>
        <p:nvGraphicFramePr>
          <p:cNvPr id="1354" name="Table 21"/>
          <p:cNvGraphicFramePr/>
          <p:nvPr/>
        </p:nvGraphicFramePr>
        <p:xfrm>
          <a:off x="690480" y="4858200"/>
          <a:ext cx="1485000" cy="1112040"/>
        </p:xfrm>
        <a:graphic>
          <a:graphicData uri="http://schemas.openxmlformats.org/drawingml/2006/table">
            <a:tbl>
              <a:tblPr/>
              <a:tblGrid>
                <a:gridCol w="1485000"/>
              </a:tblGrid>
              <a:tr h="366120">
                <a:tc>
                  <a:txBody>
                    <a:bodyPr/>
                    <a:p>
                      <a:pPr algn="ctr">
                        <a:lnSpc>
                          <a:spcPct val="100000"/>
                        </a:lnSpc>
                        <a:spcBef>
                          <a:spcPts val="601"/>
                        </a:spcBef>
                        <a:spcAft>
                          <a:spcPts val="601"/>
                        </a:spcAft>
                      </a:pPr>
                      <a:r>
                        <a:rPr b="1" lang="en-IN" sz="1800" spc="-1" strike="noStrike">
                          <a:solidFill>
                            <a:srgbClr val="ffffff"/>
                          </a:solidFill>
                          <a:latin typeface="Calibri"/>
                        </a:rPr>
                        <a:t>Briefcase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1067400">
                <a:tc>
                  <a:txBody>
                    <a:bodyPr/>
                    <a:p>
                      <a:pPr marL="285840" indent="-285480">
                        <a:lnSpc>
                          <a:spcPct val="100000"/>
                        </a:lnSpc>
                        <a:spcBef>
                          <a:spcPts val="601"/>
                        </a:spcBef>
                        <a:spcAft>
                          <a:spcPts val="601"/>
                        </a:spcAft>
                        <a:buClr>
                          <a:srgbClr val="000000"/>
                        </a:buClr>
                        <a:buFont typeface="StarSymbol"/>
                        <a:buChar char="-"/>
                      </a:pPr>
                      <a:r>
                        <a:rPr b="1" lang="en-IN" sz="1800" spc="-1" strike="noStrike">
                          <a:solidFill>
                            <a:srgbClr val="000000"/>
                          </a:solidFill>
                          <a:latin typeface="Calibri"/>
                        </a:rPr>
                        <a:t>Capacity</a:t>
                      </a:r>
                      <a:endParaRPr b="0" lang="en-IN" sz="1800" spc="-1" strike="noStrike">
                        <a:latin typeface="Arial"/>
                      </a:endParaRPr>
                    </a:p>
                    <a:p>
                      <a:pPr marL="285840" indent="-285480">
                        <a:lnSpc>
                          <a:spcPct val="100000"/>
                        </a:lnSpc>
                        <a:spcBef>
                          <a:spcPts val="601"/>
                        </a:spcBef>
                        <a:spcAft>
                          <a:spcPts val="601"/>
                        </a:spcAft>
                        <a:buClr>
                          <a:srgbClr val="000000"/>
                        </a:buClr>
                        <a:buFont typeface="StarSymbol"/>
                        <a:buChar char="-"/>
                      </a:pPr>
                      <a:r>
                        <a:rPr b="1" lang="en-IN" sz="1800" spc="-1" strike="noStrike">
                          <a:solidFill>
                            <a:srgbClr val="000000"/>
                          </a:solidFill>
                          <a:latin typeface="Calibri"/>
                        </a:rPr>
                        <a:t>Weight</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00"/>
                    </a:solidFill>
                  </a:tcPr>
                </a:tc>
              </a:tr>
              <a:tr h="793080">
                <a:tc>
                  <a:txBody>
                    <a:bodyPr/>
                    <a:p>
                      <a:pPr>
                        <a:lnSpc>
                          <a:spcPct val="100000"/>
                        </a:lnSpc>
                        <a:spcBef>
                          <a:spcPts val="601"/>
                        </a:spcBef>
                        <a:spcAft>
                          <a:spcPts val="601"/>
                        </a:spcAft>
                      </a:pPr>
                      <a:r>
                        <a:rPr b="1" lang="en-IN" sz="1800" spc="-1" strike="noStrike">
                          <a:solidFill>
                            <a:srgbClr val="000000"/>
                          </a:solidFill>
                          <a:latin typeface="Calibri"/>
                        </a:rPr>
                        <a:t>+ Open()</a:t>
                      </a:r>
                      <a:endParaRPr b="0" lang="en-IN" sz="1800" spc="-1" strike="noStrike">
                        <a:latin typeface="Arial"/>
                      </a:endParaRPr>
                    </a:p>
                    <a:p>
                      <a:pPr>
                        <a:lnSpc>
                          <a:spcPct val="100000"/>
                        </a:lnSpc>
                        <a:spcBef>
                          <a:spcPts val="601"/>
                        </a:spcBef>
                        <a:spcAft>
                          <a:spcPts val="601"/>
                        </a:spcAft>
                      </a:pPr>
                      <a:r>
                        <a:rPr b="1" lang="en-IN" sz="1800" spc="-1" strike="noStrike">
                          <a:solidFill>
                            <a:srgbClr val="000000"/>
                          </a:solidFill>
                          <a:latin typeface="Calibri"/>
                        </a:rPr>
                        <a:t>+ Close()</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5e0b4"/>
                    </a:solidFill>
                  </a:tcPr>
                </a:tc>
              </a:tr>
            </a:tbl>
          </a:graphicData>
        </a:graphic>
      </p:graphicFrame>
      <p:sp>
        <p:nvSpPr>
          <p:cNvPr id="1355" name="CustomShape 22"/>
          <p:cNvSpPr/>
          <p:nvPr/>
        </p:nvSpPr>
        <p:spPr>
          <a:xfrm flipH="1">
            <a:off x="152280" y="4460400"/>
            <a:ext cx="234828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Model of a Briefcase</a:t>
            </a:r>
            <a:endParaRPr b="0" lang="en-IN" sz="2000" spc="-1" strike="noStrike">
              <a:latin typeface="Arial"/>
            </a:endParaRPr>
          </a:p>
        </p:txBody>
      </p:sp>
      <p:sp>
        <p:nvSpPr>
          <p:cNvPr id="1356" name="CustomShape 23"/>
          <p:cNvSpPr/>
          <p:nvPr/>
        </p:nvSpPr>
        <p:spPr>
          <a:xfrm>
            <a:off x="65520" y="5468040"/>
            <a:ext cx="485640" cy="36180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357" name="CustomShape 24"/>
          <p:cNvSpPr/>
          <p:nvPr/>
        </p:nvSpPr>
        <p:spPr>
          <a:xfrm>
            <a:off x="515160" y="3507840"/>
            <a:ext cx="13791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Briefcase</a:t>
            </a:r>
            <a:endParaRPr b="0" lang="en-IN" sz="1800" spc="-1" strike="noStrike">
              <a:latin typeface="Arial"/>
            </a:endParaRPr>
          </a:p>
        </p:txBody>
      </p:sp>
      <p:sp>
        <p:nvSpPr>
          <p:cNvPr id="1358" name="CustomShape 25"/>
          <p:cNvSpPr/>
          <p:nvPr/>
        </p:nvSpPr>
        <p:spPr>
          <a:xfrm>
            <a:off x="315720" y="2369160"/>
            <a:ext cx="2022480" cy="42552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Briefcase</a:t>
            </a:r>
            <a:endParaRPr b="0" lang="en-IN" sz="2200" spc="-1" strike="noStrike">
              <a:latin typeface="Arial"/>
            </a:endParaRPr>
          </a:p>
        </p:txBody>
      </p:sp>
      <p:sp>
        <p:nvSpPr>
          <p:cNvPr id="1359" name="CustomShape 26"/>
          <p:cNvSpPr/>
          <p:nvPr/>
        </p:nvSpPr>
        <p:spPr>
          <a:xfrm>
            <a:off x="3620520" y="2365920"/>
            <a:ext cx="2299320" cy="75996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Online Shopping</a:t>
            </a:r>
            <a:endParaRPr b="0" lang="en-IN" sz="2200" spc="-1" strike="noStrike">
              <a:latin typeface="Arial"/>
            </a:endParaRPr>
          </a:p>
        </p:txBody>
      </p:sp>
      <p:pic>
        <p:nvPicPr>
          <p:cNvPr id="1360" name="Picture 32" descr=""/>
          <p:cNvPicPr/>
          <p:nvPr/>
        </p:nvPicPr>
        <p:blipFill>
          <a:blip r:embed="rId3"/>
          <a:stretch/>
        </p:blipFill>
        <p:spPr>
          <a:xfrm>
            <a:off x="3278880" y="2948760"/>
            <a:ext cx="3040200" cy="2483640"/>
          </a:xfrm>
          <a:prstGeom prst="rect">
            <a:avLst/>
          </a:prstGeom>
          <a:ln>
            <a:noFill/>
          </a:ln>
        </p:spPr>
      </p:pic>
      <p:sp>
        <p:nvSpPr>
          <p:cNvPr id="1361" name="CustomShape 27"/>
          <p:cNvSpPr/>
          <p:nvPr/>
        </p:nvSpPr>
        <p:spPr>
          <a:xfrm>
            <a:off x="378360" y="1390680"/>
            <a:ext cx="686376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70c0"/>
                </a:solidFill>
                <a:latin typeface="Calibri"/>
              </a:rPr>
              <a:t>A Model is a representation of a system in some form. A is a Model of B if A can be used to answer questions about B</a:t>
            </a:r>
            <a:endParaRPr b="0" lang="en-IN" sz="2000" spc="-1" strike="noStrike">
              <a:latin typeface="Arial"/>
            </a:endParaRPr>
          </a:p>
        </p:txBody>
      </p:sp>
      <p:sp>
        <p:nvSpPr>
          <p:cNvPr id="1362" name="CustomShape 28"/>
          <p:cNvSpPr/>
          <p:nvPr/>
        </p:nvSpPr>
        <p:spPr>
          <a:xfrm>
            <a:off x="2747160" y="5871600"/>
            <a:ext cx="355212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Other Examples of Models</a:t>
            </a:r>
            <a:endParaRPr b="0" lang="en-IN" sz="1800" spc="-1" strike="noStrike">
              <a:latin typeface="Arial"/>
            </a:endParaRPr>
          </a:p>
          <a:p>
            <a:pPr marL="285840" indent="-285480">
              <a:lnSpc>
                <a:spcPct val="100000"/>
              </a:lnSpc>
              <a:buClr>
                <a:srgbClr val="000000"/>
              </a:buClr>
              <a:buFont typeface="StarSymbol"/>
              <a:buChar char="-"/>
            </a:pPr>
            <a:r>
              <a:rPr b="1" lang="en-IN" sz="1800" spc="-1" strike="noStrike">
                <a:solidFill>
                  <a:srgbClr val="000000"/>
                </a:solidFill>
                <a:latin typeface="Calibri"/>
              </a:rPr>
              <a:t>Building Plan</a:t>
            </a:r>
            <a:endParaRPr b="0" lang="en-IN" sz="1800" spc="-1" strike="noStrike">
              <a:latin typeface="Arial"/>
            </a:endParaRPr>
          </a:p>
        </p:txBody>
      </p:sp>
    </p:spTree>
  </p:cSld>
  <p:timing>
    <p:tnLst>
      <p:par>
        <p:cTn id="2080" dur="indefinite" restart="never" nodeType="tmRoot">
          <p:childTnLst>
            <p:seq>
              <p:cTn id="2081" dur="indefinite" nodeType="mainSeq">
                <p:childTnLst>
                  <p:par>
                    <p:cTn id="2082" fill="hold">
                      <p:stCondLst>
                        <p:cond delay="0"/>
                      </p:stCondLst>
                      <p:childTnLst>
                        <p:par>
                          <p:cTn id="2083" fill="hold">
                            <p:stCondLst>
                              <p:cond delay="0"/>
                            </p:stCondLst>
                            <p:childTnLst>
                              <p:par>
                                <p:cTn id="2084" nodeType="withEffect" fill="hold" presetClass="entr" presetID="1">
                                  <p:stCondLst>
                                    <p:cond delay="0"/>
                                  </p:stCondLst>
                                  <p:endCondLst>
                                    <p:cond delay="5000"/>
                                  </p:endCondLst>
                                  <p:childTnLst>
                                    <p:set>
                                      <p:cBhvr>
                                        <p:cTn id="2085" dur="1" fill="hold">
                                          <p:stCondLst>
                                            <p:cond delay="0"/>
                                          </p:stCondLst>
                                        </p:cTn>
                                        <p:tgtEl>
                                          <p:spTgt spid="1334">
                                            <p:txEl>
                                              <p:pRg st="0" end="0"/>
                                            </p:txEl>
                                          </p:spTgt>
                                        </p:tgtEl>
                                        <p:attrNameLst>
                                          <p:attrName>style.visibility</p:attrName>
                                        </p:attrNameLst>
                                      </p:cBhvr>
                                      <p:to>
                                        <p:strVal val="visible"/>
                                      </p:to>
                                    </p:set>
                                  </p:childTnLst>
                                </p:cTn>
                              </p:par>
                              <p:par>
                                <p:cTn id="2086" nodeType="withEffect" fill="hold" presetClass="entr" presetID="1">
                                  <p:stCondLst>
                                    <p:cond delay="0"/>
                                  </p:stCondLst>
                                  <p:childTnLst>
                                    <p:set>
                                      <p:cBhvr>
                                        <p:cTn id="2087" dur="1" fill="hold">
                                          <p:stCondLst>
                                            <p:cond delay="0"/>
                                          </p:stCondLst>
                                        </p:cTn>
                                        <p:tgtEl>
                                          <p:spTgt spid="1335">
                                            <p:txEl>
                                              <p:pRg st="0" end="0"/>
                                            </p:txEl>
                                          </p:spTgt>
                                        </p:tgtEl>
                                        <p:attrNameLst>
                                          <p:attrName>style.visibility</p:attrName>
                                        </p:attrNameLst>
                                      </p:cBhvr>
                                      <p:to>
                                        <p:strVal val="visible"/>
                                      </p:to>
                                    </p:set>
                                  </p:childTnLst>
                                </p:cTn>
                              </p:par>
                            </p:childTnLst>
                          </p:cTn>
                        </p:par>
                      </p:childTnLst>
                    </p:cTn>
                  </p:par>
                  <p:par>
                    <p:cTn id="2088" fill="hold">
                      <p:stCondLst>
                        <p:cond delay="indefinite"/>
                      </p:stCondLst>
                      <p:childTnLst>
                        <p:par>
                          <p:cTn id="2089" fill="hold">
                            <p:stCondLst>
                              <p:cond delay="0"/>
                            </p:stCondLst>
                            <p:childTnLst>
                              <p:par>
                                <p:cTn id="2090" nodeType="clickEffect" fill="hold" presetClass="entr" presetID="1">
                                  <p:stCondLst>
                                    <p:cond delay="0"/>
                                  </p:stCondLst>
                                  <p:childTnLst>
                                    <p:set>
                                      <p:cBhvr>
                                        <p:cTn id="2091" dur="1" fill="hold">
                                          <p:stCondLst>
                                            <p:cond delay="0"/>
                                          </p:stCondLst>
                                        </p:cTn>
                                        <p:tgtEl>
                                          <p:spTgt spid="1361"/>
                                        </p:tgtEl>
                                        <p:attrNameLst>
                                          <p:attrName>style.visibility</p:attrName>
                                        </p:attrNameLst>
                                      </p:cBhvr>
                                      <p:to>
                                        <p:strVal val="visible"/>
                                      </p:to>
                                    </p:set>
                                  </p:childTnLst>
                                </p:cTn>
                              </p:par>
                            </p:childTnLst>
                          </p:cTn>
                        </p:par>
                      </p:childTnLst>
                    </p:cTn>
                  </p:par>
                  <p:par>
                    <p:cTn id="2092" fill="hold">
                      <p:stCondLst>
                        <p:cond delay="indefinite"/>
                      </p:stCondLst>
                      <p:childTnLst>
                        <p:par>
                          <p:cTn id="2093" fill="hold">
                            <p:stCondLst>
                              <p:cond delay="0"/>
                            </p:stCondLst>
                            <p:childTnLst>
                              <p:par>
                                <p:cTn id="2094" nodeType="clickEffect" fill="hold" presetClass="entr" presetID="1">
                                  <p:stCondLst>
                                    <p:cond delay="0"/>
                                  </p:stCondLst>
                                  <p:childTnLst>
                                    <p:set>
                                      <p:cBhvr>
                                        <p:cTn id="2095" dur="1" fill="hold">
                                          <p:stCondLst>
                                            <p:cond delay="0"/>
                                          </p:stCondLst>
                                        </p:cTn>
                                        <p:tgtEl>
                                          <p:spTgt spid="1353"/>
                                        </p:tgtEl>
                                        <p:attrNameLst>
                                          <p:attrName>style.visibility</p:attrName>
                                        </p:attrNameLst>
                                      </p:cBhvr>
                                      <p:to>
                                        <p:strVal val="visible"/>
                                      </p:to>
                                    </p:set>
                                  </p:childTnLst>
                                </p:cTn>
                              </p:par>
                              <p:par>
                                <p:cTn id="2096" nodeType="withEffect" fill="hold" presetClass="entr" presetID="1">
                                  <p:stCondLst>
                                    <p:cond delay="0"/>
                                  </p:stCondLst>
                                  <p:childTnLst>
                                    <p:set>
                                      <p:cBhvr>
                                        <p:cTn id="2097" dur="1" fill="hold">
                                          <p:stCondLst>
                                            <p:cond delay="0"/>
                                          </p:stCondLst>
                                        </p:cTn>
                                        <p:tgtEl>
                                          <p:spTgt spid="1358"/>
                                        </p:tgtEl>
                                        <p:attrNameLst>
                                          <p:attrName>style.visibility</p:attrName>
                                        </p:attrNameLst>
                                      </p:cBhvr>
                                      <p:to>
                                        <p:strVal val="visible"/>
                                      </p:to>
                                    </p:set>
                                  </p:childTnLst>
                                </p:cTn>
                              </p:par>
                              <p:par>
                                <p:cTn id="2098" nodeType="withEffect" fill="hold" presetClass="entr" presetID="1">
                                  <p:stCondLst>
                                    <p:cond delay="0"/>
                                  </p:stCondLst>
                                  <p:childTnLst>
                                    <p:set>
                                      <p:cBhvr>
                                        <p:cTn id="2099" dur="1" fill="hold">
                                          <p:stCondLst>
                                            <p:cond delay="0"/>
                                          </p:stCondLst>
                                        </p:cTn>
                                        <p:tgtEl>
                                          <p:spTgt spid="1357">
                                            <p:txEl>
                                              <p:pRg st="0" end="0"/>
                                            </p:txEl>
                                          </p:spTgt>
                                        </p:tgtEl>
                                        <p:attrNameLst>
                                          <p:attrName>style.visibility</p:attrName>
                                        </p:attrNameLst>
                                      </p:cBhvr>
                                      <p:to>
                                        <p:strVal val="visible"/>
                                      </p:to>
                                    </p:set>
                                  </p:childTnLst>
                                </p:cTn>
                              </p:par>
                            </p:childTnLst>
                          </p:cTn>
                        </p:par>
                      </p:childTnLst>
                    </p:cTn>
                  </p:par>
                  <p:par>
                    <p:cTn id="2100" fill="hold">
                      <p:stCondLst>
                        <p:cond delay="indefinite"/>
                      </p:stCondLst>
                      <p:childTnLst>
                        <p:par>
                          <p:cTn id="2101" fill="hold">
                            <p:stCondLst>
                              <p:cond delay="0"/>
                            </p:stCondLst>
                            <p:childTnLst>
                              <p:par>
                                <p:cTn id="2102" nodeType="clickEffect" fill="hold" presetClass="entr" presetID="1">
                                  <p:stCondLst>
                                    <p:cond delay="0"/>
                                  </p:stCondLst>
                                  <p:childTnLst>
                                    <p:set>
                                      <p:cBhvr>
                                        <p:cTn id="2103" dur="1" fill="hold">
                                          <p:stCondLst>
                                            <p:cond delay="0"/>
                                          </p:stCondLst>
                                        </p:cTn>
                                        <p:tgtEl>
                                          <p:spTgt spid="1352"/>
                                        </p:tgtEl>
                                        <p:attrNameLst>
                                          <p:attrName>style.visibility</p:attrName>
                                        </p:attrNameLst>
                                      </p:cBhvr>
                                      <p:to>
                                        <p:strVal val="visible"/>
                                      </p:to>
                                    </p:set>
                                  </p:childTnLst>
                                </p:cTn>
                              </p:par>
                            </p:childTnLst>
                          </p:cTn>
                        </p:par>
                      </p:childTnLst>
                    </p:cTn>
                  </p:par>
                  <p:par>
                    <p:cTn id="2104" fill="hold">
                      <p:stCondLst>
                        <p:cond delay="indefinite"/>
                      </p:stCondLst>
                      <p:childTnLst>
                        <p:par>
                          <p:cTn id="2105" fill="hold">
                            <p:stCondLst>
                              <p:cond delay="0"/>
                            </p:stCondLst>
                            <p:childTnLst>
                              <p:par>
                                <p:cTn id="2106" nodeType="clickEffect" fill="hold" presetClass="entr" presetID="1">
                                  <p:stCondLst>
                                    <p:cond delay="0"/>
                                  </p:stCondLst>
                                  <p:childTnLst>
                                    <p:set>
                                      <p:cBhvr>
                                        <p:cTn id="2107" dur="1" fill="hold">
                                          <p:stCondLst>
                                            <p:cond delay="0"/>
                                          </p:stCondLst>
                                        </p:cTn>
                                        <p:tgtEl>
                                          <p:spTgt spid="1359"/>
                                        </p:tgtEl>
                                        <p:attrNameLst>
                                          <p:attrName>style.visibility</p:attrName>
                                        </p:attrNameLst>
                                      </p:cBhvr>
                                      <p:to>
                                        <p:strVal val="visible"/>
                                      </p:to>
                                    </p:set>
                                  </p:childTnLst>
                                </p:cTn>
                              </p:par>
                            </p:childTnLst>
                          </p:cTn>
                        </p:par>
                      </p:childTnLst>
                    </p:cTn>
                  </p:par>
                  <p:par>
                    <p:cTn id="2108" fill="hold">
                      <p:stCondLst>
                        <p:cond delay="indefinite"/>
                      </p:stCondLst>
                      <p:childTnLst>
                        <p:par>
                          <p:cTn id="2109" fill="hold">
                            <p:stCondLst>
                              <p:cond delay="0"/>
                            </p:stCondLst>
                            <p:childTnLst>
                              <p:par>
                                <p:cTn id="2110" nodeType="clickEffect" fill="hold" presetClass="entr" presetID="1">
                                  <p:stCondLst>
                                    <p:cond delay="0"/>
                                  </p:stCondLst>
                                  <p:childTnLst>
                                    <p:set>
                                      <p:cBhvr>
                                        <p:cTn id="2111" dur="1" fill="hold">
                                          <p:stCondLst>
                                            <p:cond delay="0"/>
                                          </p:stCondLst>
                                        </p:cTn>
                                        <p:tgtEl>
                                          <p:spTgt spid="1360"/>
                                        </p:tgtEl>
                                        <p:attrNameLst>
                                          <p:attrName>style.visibility</p:attrName>
                                        </p:attrNameLst>
                                      </p:cBhvr>
                                      <p:to>
                                        <p:strVal val="visible"/>
                                      </p:to>
                                    </p:set>
                                  </p:childTnLst>
                                </p:cTn>
                              </p:par>
                            </p:childTnLst>
                          </p:cTn>
                        </p:par>
                      </p:childTnLst>
                    </p:cTn>
                  </p:par>
                  <p:par>
                    <p:cTn id="2112" fill="hold">
                      <p:stCondLst>
                        <p:cond delay="indefinite"/>
                      </p:stCondLst>
                      <p:childTnLst>
                        <p:par>
                          <p:cTn id="2113" fill="hold">
                            <p:stCondLst>
                              <p:cond delay="0"/>
                            </p:stCondLst>
                            <p:childTnLst>
                              <p:par>
                                <p:cTn id="2114" nodeType="clickEffect" fill="hold" presetClass="entr" presetID="1">
                                  <p:stCondLst>
                                    <p:cond delay="0"/>
                                  </p:stCondLst>
                                  <p:childTnLst>
                                    <p:set>
                                      <p:cBhvr>
                                        <p:cTn id="2115" dur="1" fill="hold">
                                          <p:stCondLst>
                                            <p:cond delay="0"/>
                                          </p:stCondLst>
                                        </p:cTn>
                                        <p:tgtEl>
                                          <p:spTgt spid="1354"/>
                                        </p:tgtEl>
                                        <p:attrNameLst>
                                          <p:attrName>style.visibility</p:attrName>
                                        </p:attrNameLst>
                                      </p:cBhvr>
                                      <p:to>
                                        <p:strVal val="visible"/>
                                      </p:to>
                                    </p:set>
                                  </p:childTnLst>
                                </p:cTn>
                              </p:par>
                              <p:par>
                                <p:cTn id="2116" nodeType="withEffect" fill="hold" presetClass="entr" presetID="1">
                                  <p:stCondLst>
                                    <p:cond delay="0"/>
                                  </p:stCondLst>
                                  <p:childTnLst>
                                    <p:set>
                                      <p:cBhvr>
                                        <p:cTn id="2117" dur="1" fill="hold">
                                          <p:stCondLst>
                                            <p:cond delay="0"/>
                                          </p:stCondLst>
                                        </p:cTn>
                                        <p:tgtEl>
                                          <p:spTgt spid="1355"/>
                                        </p:tgtEl>
                                        <p:attrNameLst>
                                          <p:attrName>style.visibility</p:attrName>
                                        </p:attrNameLst>
                                      </p:cBhvr>
                                      <p:to>
                                        <p:strVal val="visible"/>
                                      </p:to>
                                    </p:set>
                                  </p:childTnLst>
                                </p:cTn>
                              </p:par>
                              <p:par>
                                <p:cTn id="2118" nodeType="withEffect" fill="hold" presetClass="entr" presetID="1">
                                  <p:stCondLst>
                                    <p:cond delay="0"/>
                                  </p:stCondLst>
                                  <p:childTnLst>
                                    <p:set>
                                      <p:cBhvr>
                                        <p:cTn id="2119" dur="1" fill="hold">
                                          <p:stCondLst>
                                            <p:cond delay="0"/>
                                          </p:stCondLst>
                                        </p:cTn>
                                        <p:tgtEl>
                                          <p:spTgt spid="1356"/>
                                        </p:tgtEl>
                                        <p:attrNameLst>
                                          <p:attrName>style.visibility</p:attrName>
                                        </p:attrNameLst>
                                      </p:cBhvr>
                                      <p:to>
                                        <p:strVal val="visible"/>
                                      </p:to>
                                    </p:set>
                                  </p:childTnLst>
                                </p:cTn>
                              </p:par>
                            </p:childTnLst>
                          </p:cTn>
                        </p:par>
                      </p:childTnLst>
                    </p:cTn>
                  </p:par>
                  <p:par>
                    <p:cTn id="2120" fill="hold">
                      <p:stCondLst>
                        <p:cond delay="indefinite"/>
                      </p:stCondLst>
                      <p:childTnLst>
                        <p:par>
                          <p:cTn id="2121" fill="hold">
                            <p:stCondLst>
                              <p:cond delay="0"/>
                            </p:stCondLst>
                            <p:childTnLst>
                              <p:par>
                                <p:cTn id="2122" nodeType="clickEffect" fill="hold" presetClass="entr" presetID="1">
                                  <p:stCondLst>
                                    <p:cond delay="0"/>
                                  </p:stCondLst>
                                  <p:childTnLst>
                                    <p:set>
                                      <p:cBhvr>
                                        <p:cTn id="2123"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364" name="CustomShape 2"/>
          <p:cNvSpPr/>
          <p:nvPr/>
        </p:nvSpPr>
        <p:spPr>
          <a:xfrm>
            <a:off x="124560" y="1143360"/>
            <a:ext cx="1199952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Modelling Systems (Cont.)</a:t>
            </a:r>
            <a:endParaRPr b="0" lang="en-IN" sz="2200" spc="-1" strike="noStrike">
              <a:latin typeface="Arial"/>
            </a:endParaRPr>
          </a:p>
          <a:p>
            <a:pPr marL="399960">
              <a:lnSpc>
                <a:spcPct val="100000"/>
              </a:lnSpc>
              <a:spcBef>
                <a:spcPts val="439"/>
              </a:spcBef>
            </a:pPr>
            <a:r>
              <a:rPr b="1" lang="en-IN" sz="2200" spc="-1" strike="noStrike">
                <a:solidFill>
                  <a:srgbClr val="0070c0"/>
                </a:solidFill>
                <a:latin typeface="Calibri"/>
                <a:ea typeface="MS PGothic"/>
              </a:rPr>
              <a:t>Goals for the models (or why models) </a:t>
            </a:r>
            <a:endParaRPr b="0" lang="en-IN" sz="2200" spc="-1" strike="noStrike">
              <a:latin typeface="Arial"/>
            </a:endParaRPr>
          </a:p>
          <a:p>
            <a:pPr lvl="2" marL="743040" indent="-342720">
              <a:lnSpc>
                <a:spcPct val="100000"/>
              </a:lnSpc>
              <a:spcBef>
                <a:spcPts val="400"/>
              </a:spcBef>
              <a:buBlip>
                <a:blip r:embed="rId2"/>
              </a:buBlip>
            </a:pPr>
            <a:r>
              <a:rPr b="0" lang="en-IN" sz="2000" spc="-1" strike="noStrike">
                <a:solidFill>
                  <a:srgbClr val="000000"/>
                </a:solidFill>
                <a:latin typeface="Calibri"/>
                <a:ea typeface="MS PGothic"/>
              </a:rPr>
              <a:t>Understanding (existing) System</a:t>
            </a:r>
            <a:endParaRPr b="0" lang="en-IN" sz="2000" spc="-1" strike="noStrike">
              <a:latin typeface="Arial"/>
            </a:endParaRPr>
          </a:p>
          <a:p>
            <a:pPr lvl="3" marL="1116000" indent="-342720">
              <a:lnSpc>
                <a:spcPct val="100000"/>
              </a:lnSpc>
              <a:spcBef>
                <a:spcPts val="400"/>
              </a:spcBef>
              <a:buBlip>
                <a:blip r:embed="rId3"/>
              </a:buBlip>
            </a:pPr>
            <a:r>
              <a:rPr b="0" lang="en-IN" sz="2000" spc="-1" strike="noStrike">
                <a:solidFill>
                  <a:srgbClr val="000000"/>
                </a:solidFill>
                <a:latin typeface="Calibri"/>
                <a:ea typeface="MS PGothic"/>
              </a:rPr>
              <a:t>Analyzing and Validating the requirements in terms of visible requirements within the problem</a:t>
            </a:r>
            <a:endParaRPr b="0" lang="en-IN" sz="2000" spc="-1" strike="noStrike">
              <a:latin typeface="Arial"/>
            </a:endParaRPr>
          </a:p>
          <a:p>
            <a:pPr lvl="3" marL="1116000" indent="-342720">
              <a:lnSpc>
                <a:spcPct val="100000"/>
              </a:lnSpc>
              <a:spcBef>
                <a:spcPts val="400"/>
              </a:spcBef>
              <a:buBlip>
                <a:blip r:embed="rId4"/>
              </a:buBlip>
            </a:pPr>
            <a:r>
              <a:rPr b="0" lang="en-IN" sz="2000" spc="-1" strike="noStrike">
                <a:solidFill>
                  <a:srgbClr val="000000"/>
                </a:solidFill>
                <a:latin typeface="Calibri"/>
                <a:ea typeface="MS PGothic"/>
              </a:rPr>
              <a:t>Make modifications</a:t>
            </a:r>
            <a:endParaRPr b="0" lang="en-IN" sz="2000" spc="-1" strike="noStrike">
              <a:latin typeface="Arial"/>
            </a:endParaRPr>
          </a:p>
          <a:p>
            <a:pPr lvl="3" marL="1116000" indent="-342720">
              <a:lnSpc>
                <a:spcPct val="100000"/>
              </a:lnSpc>
              <a:spcBef>
                <a:spcPts val="400"/>
              </a:spcBef>
              <a:buBlip>
                <a:blip r:embed="rId5"/>
              </a:buBlip>
            </a:pPr>
            <a:r>
              <a:rPr b="0" lang="en-IN" sz="2000" spc="-1" strike="noStrike">
                <a:solidFill>
                  <a:srgbClr val="000000"/>
                </a:solidFill>
                <a:latin typeface="Calibri"/>
                <a:ea typeface="MS PGothic"/>
              </a:rPr>
              <a:t>Fix, Upgrade, Integrate</a:t>
            </a:r>
            <a:endParaRPr b="0" lang="en-IN" sz="2000" spc="-1" strike="noStrike">
              <a:latin typeface="Arial"/>
            </a:endParaRPr>
          </a:p>
          <a:p>
            <a:pPr lvl="2" marL="743040" indent="-342720">
              <a:lnSpc>
                <a:spcPct val="100000"/>
              </a:lnSpc>
              <a:spcBef>
                <a:spcPts val="400"/>
              </a:spcBef>
              <a:buBlip>
                <a:blip r:embed="rId6"/>
              </a:buBlip>
            </a:pPr>
            <a:r>
              <a:rPr b="0" lang="en-IN" sz="2000" spc="-1" strike="noStrike">
                <a:solidFill>
                  <a:srgbClr val="000000"/>
                </a:solidFill>
                <a:latin typeface="Calibri"/>
                <a:ea typeface="MS PGothic"/>
              </a:rPr>
              <a:t>Communicating the requirements in terms of who, what and interpreting it in the same way</a:t>
            </a:r>
            <a:endParaRPr b="0" lang="en-IN" sz="2000" spc="-1" strike="noStrike">
              <a:latin typeface="Arial"/>
            </a:endParaRPr>
          </a:p>
          <a:p>
            <a:pPr lvl="2" marL="743040" indent="-342720">
              <a:lnSpc>
                <a:spcPct val="100000"/>
              </a:lnSpc>
              <a:spcBef>
                <a:spcPts val="400"/>
              </a:spcBef>
              <a:buBlip>
                <a:blip r:embed="rId7"/>
              </a:buBlip>
            </a:pPr>
            <a:r>
              <a:rPr b="0" lang="en-IN" sz="2000" spc="-1" strike="noStrike">
                <a:solidFill>
                  <a:srgbClr val="000000"/>
                </a:solidFill>
                <a:latin typeface="Calibri"/>
                <a:ea typeface="MS PGothic"/>
              </a:rPr>
              <a:t>Should typically provide value to all stakeholders</a:t>
            </a:r>
            <a:endParaRPr b="0" lang="en-IN" sz="2000" spc="-1" strike="noStrike">
              <a:latin typeface="Arial"/>
            </a:endParaRPr>
          </a:p>
          <a:p>
            <a:pPr lvl="2" marL="743040" indent="-342720">
              <a:lnSpc>
                <a:spcPct val="100000"/>
              </a:lnSpc>
              <a:spcBef>
                <a:spcPts val="400"/>
              </a:spcBef>
              <a:buBlip>
                <a:blip r:embed="rId8"/>
              </a:buBlip>
            </a:pPr>
            <a:r>
              <a:rPr b="0" lang="en-IN" sz="2000" spc="-1" strike="noStrike">
                <a:solidFill>
                  <a:srgbClr val="000000"/>
                </a:solidFill>
                <a:latin typeface="Calibri"/>
                <a:ea typeface="MS PGothic"/>
              </a:rPr>
              <a:t>Should help predict system behavior</a:t>
            </a:r>
            <a:endParaRPr b="0" lang="en-IN" sz="2000" spc="-1" strike="noStrike">
              <a:latin typeface="Arial"/>
            </a:endParaRPr>
          </a:p>
          <a:p>
            <a:pPr lvl="3" marL="1200240" indent="-342720">
              <a:lnSpc>
                <a:spcPct val="100000"/>
              </a:lnSpc>
              <a:spcBef>
                <a:spcPts val="400"/>
              </a:spcBef>
              <a:buBlip>
                <a:blip r:embed="rId9"/>
              </a:buBlip>
            </a:pPr>
            <a:r>
              <a:rPr b="0" lang="en-IN" sz="2000" spc="-1" strike="noStrike">
                <a:solidFill>
                  <a:srgbClr val="000000"/>
                </a:solidFill>
                <a:latin typeface="Calibri"/>
                <a:ea typeface="MS PGothic"/>
              </a:rPr>
              <a:t>“</a:t>
            </a:r>
            <a:r>
              <a:rPr b="0" lang="en-IN" sz="2000" spc="-1" strike="noStrike">
                <a:solidFill>
                  <a:srgbClr val="000000"/>
                </a:solidFill>
                <a:latin typeface="Calibri"/>
                <a:ea typeface="MS PGothic"/>
              </a:rPr>
              <a:t>What if” analysis (financial models)</a:t>
            </a:r>
            <a:endParaRPr b="0" lang="en-IN" sz="2000" spc="-1" strike="noStrike">
              <a:latin typeface="Arial"/>
            </a:endParaRPr>
          </a:p>
          <a:p>
            <a:pPr lvl="3" marL="1200240" indent="-342720">
              <a:lnSpc>
                <a:spcPct val="100000"/>
              </a:lnSpc>
              <a:spcBef>
                <a:spcPts val="439"/>
              </a:spcBef>
              <a:buBlip>
                <a:blip r:embed="rId10"/>
              </a:buBlip>
            </a:pPr>
            <a:r>
              <a:rPr b="0" lang="en-IN" sz="2200" spc="-1" strike="noStrike">
                <a:solidFill>
                  <a:srgbClr val="000000"/>
                </a:solidFill>
                <a:latin typeface="Calibri"/>
                <a:ea typeface="MS PGothic"/>
              </a:rPr>
              <a:t>Test system</a:t>
            </a:r>
            <a:endParaRPr b="0" lang="en-IN" sz="2200" spc="-1" strike="noStrike">
              <a:latin typeface="Arial"/>
            </a:endParaRPr>
          </a:p>
          <a:p>
            <a:pPr lvl="4" marL="1657440" indent="-342720">
              <a:lnSpc>
                <a:spcPct val="100000"/>
              </a:lnSpc>
              <a:spcBef>
                <a:spcPts val="400"/>
              </a:spcBef>
              <a:buBlip>
                <a:blip r:embed="rId11"/>
              </a:buBlip>
            </a:pPr>
            <a:r>
              <a:rPr b="0" lang="en-IN" sz="2000" spc="-1" strike="noStrike">
                <a:solidFill>
                  <a:srgbClr val="000000"/>
                </a:solidFill>
                <a:latin typeface="Calibri"/>
                <a:ea typeface="MS PGothic"/>
              </a:rPr>
              <a:t>Performing tests when doing so on real systems are risky and expensive</a:t>
            </a:r>
            <a:endParaRPr b="0" lang="en-IN" sz="2000" spc="-1" strike="noStrike">
              <a:latin typeface="Arial"/>
            </a:endParaRPr>
          </a:p>
          <a:p>
            <a:pPr marL="1314360">
              <a:lnSpc>
                <a:spcPct val="100000"/>
              </a:lnSpc>
              <a:spcBef>
                <a:spcPts val="400"/>
              </a:spcBef>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Example: Test limits or breaking point</a:t>
            </a:r>
            <a:endParaRPr b="0" lang="en-IN" sz="2000" spc="-1" strike="noStrike">
              <a:latin typeface="Arial"/>
            </a:endParaRPr>
          </a:p>
          <a:p>
            <a:pPr lvl="2" marL="743040" indent="-342720">
              <a:lnSpc>
                <a:spcPct val="100000"/>
              </a:lnSpc>
              <a:spcBef>
                <a:spcPts val="400"/>
              </a:spcBef>
              <a:buBlip>
                <a:blip r:embed="rId12"/>
              </a:buBlip>
            </a:pPr>
            <a:r>
              <a:rPr b="0" lang="en-IN" sz="2000" spc="-1" strike="noStrike">
                <a:solidFill>
                  <a:srgbClr val="000000"/>
                </a:solidFill>
                <a:latin typeface="Calibri"/>
                <a:ea typeface="MS PGothic"/>
              </a:rPr>
              <a:t>Should be Simple</a:t>
            </a:r>
            <a:endParaRPr b="0" lang="en-IN" sz="2000" spc="-1" strike="noStrike">
              <a:latin typeface="Arial"/>
            </a:endParaRPr>
          </a:p>
        </p:txBody>
      </p:sp>
      <p:grpSp>
        <p:nvGrpSpPr>
          <p:cNvPr id="1365" name="Group 3"/>
          <p:cNvGrpSpPr/>
          <p:nvPr/>
        </p:nvGrpSpPr>
        <p:grpSpPr>
          <a:xfrm>
            <a:off x="5424120" y="18360"/>
            <a:ext cx="5439240" cy="844200"/>
            <a:chOff x="5424120" y="18360"/>
            <a:chExt cx="5439240" cy="844200"/>
          </a:xfrm>
        </p:grpSpPr>
        <p:sp>
          <p:nvSpPr>
            <p:cNvPr id="1366" name="CustomShape 4"/>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367" name="CustomShape 5"/>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368" name="CustomShape 6"/>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369" name="CustomShape 7"/>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370" name="CustomShape 8"/>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371" name="Line 9"/>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72" name="CustomShape 10"/>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3" name="CustomShape 11"/>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4" name="CustomShape 12"/>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5" name="Line 13"/>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76" name="CustomShape 14"/>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7" name="CustomShape 15"/>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8" name="CustomShape 16"/>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79" name="CustomShape 17"/>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2124" dur="indefinite" restart="never" nodeType="tmRoot">
          <p:childTnLst>
            <p:seq>
              <p:cTn id="2125" dur="indefinite" nodeType="mainSeq">
                <p:childTnLst>
                  <p:par>
                    <p:cTn id="2126" fill="hold">
                      <p:stCondLst>
                        <p:cond delay="0"/>
                      </p:stCondLst>
                      <p:childTnLst>
                        <p:par>
                          <p:cTn id="2127" fill="hold">
                            <p:stCondLst>
                              <p:cond delay="0"/>
                            </p:stCondLst>
                            <p:childTnLst>
                              <p:par>
                                <p:cTn id="2128" nodeType="withEffect" fill="hold" presetClass="entr" presetID="1">
                                  <p:stCondLst>
                                    <p:cond delay="0"/>
                                  </p:stCondLst>
                                  <p:childTnLst>
                                    <p:set>
                                      <p:cBhvr>
                                        <p:cTn id="2129" dur="1" fill="hold">
                                          <p:stCondLst>
                                            <p:cond delay="0"/>
                                          </p:stCondLst>
                                        </p:cTn>
                                        <p:tgtEl>
                                          <p:spTgt spid="1364">
                                            <p:txEl>
                                              <p:pRg st="0" end="0"/>
                                            </p:txEl>
                                          </p:spTgt>
                                        </p:tgtEl>
                                        <p:attrNameLst>
                                          <p:attrName>style.visibility</p:attrName>
                                        </p:attrNameLst>
                                      </p:cBhvr>
                                      <p:to>
                                        <p:strVal val="visible"/>
                                      </p:to>
                                    </p:set>
                                  </p:childTnLst>
                                </p:cTn>
                              </p:par>
                              <p:par>
                                <p:cTn id="2130" nodeType="withEffect" fill="hold" presetClass="entr" presetID="1">
                                  <p:stCondLst>
                                    <p:cond delay="0"/>
                                  </p:stCondLst>
                                  <p:childTnLst>
                                    <p:set>
                                      <p:cBhvr>
                                        <p:cTn id="2131" dur="1" fill="hold">
                                          <p:stCondLst>
                                            <p:cond delay="0"/>
                                          </p:stCondLst>
                                        </p:cTn>
                                        <p:tgtEl>
                                          <p:spTgt spid="1364">
                                            <p:txEl>
                                              <p:pRg st="1" end="1"/>
                                            </p:txEl>
                                          </p:spTgt>
                                        </p:tgtEl>
                                        <p:attrNameLst>
                                          <p:attrName>style.visibility</p:attrName>
                                        </p:attrNameLst>
                                      </p:cBhvr>
                                      <p:to>
                                        <p:strVal val="visible"/>
                                      </p:to>
                                    </p:set>
                                  </p:childTnLst>
                                </p:cTn>
                              </p:par>
                              <p:par>
                                <p:cTn id="2132" nodeType="withEffect" fill="hold" presetClass="entr" presetID="1">
                                  <p:stCondLst>
                                    <p:cond delay="0"/>
                                  </p:stCondLst>
                                  <p:childTnLst>
                                    <p:set>
                                      <p:cBhvr>
                                        <p:cTn id="2133" dur="1" fill="hold">
                                          <p:stCondLst>
                                            <p:cond delay="0"/>
                                          </p:stCondLst>
                                        </p:cTn>
                                        <p:tgtEl>
                                          <p:spTgt spid="1364">
                                            <p:txEl>
                                              <p:pRg st="2" end="2"/>
                                            </p:txEl>
                                          </p:spTgt>
                                        </p:tgtEl>
                                        <p:attrNameLst>
                                          <p:attrName>style.visibility</p:attrName>
                                        </p:attrNameLst>
                                      </p:cBhvr>
                                      <p:to>
                                        <p:strVal val="visible"/>
                                      </p:to>
                                    </p:set>
                                  </p:childTnLst>
                                </p:cTn>
                              </p:par>
                              <p:par>
                                <p:cTn id="2134" nodeType="withEffect" fill="hold" presetClass="entr" presetID="1">
                                  <p:stCondLst>
                                    <p:cond delay="0"/>
                                  </p:stCondLst>
                                  <p:childTnLst>
                                    <p:set>
                                      <p:cBhvr>
                                        <p:cTn id="2135" dur="1" fill="hold">
                                          <p:stCondLst>
                                            <p:cond delay="0"/>
                                          </p:stCondLst>
                                        </p:cTn>
                                        <p:tgtEl>
                                          <p:spTgt spid="1364">
                                            <p:txEl>
                                              <p:pRg st="3" end="3"/>
                                            </p:txEl>
                                          </p:spTgt>
                                        </p:tgtEl>
                                        <p:attrNameLst>
                                          <p:attrName>style.visibility</p:attrName>
                                        </p:attrNameLst>
                                      </p:cBhvr>
                                      <p:to>
                                        <p:strVal val="visible"/>
                                      </p:to>
                                    </p:set>
                                  </p:childTnLst>
                                </p:cTn>
                              </p:par>
                              <p:par>
                                <p:cTn id="2136" nodeType="withEffect" fill="hold" presetClass="entr" presetID="1">
                                  <p:stCondLst>
                                    <p:cond delay="0"/>
                                  </p:stCondLst>
                                  <p:childTnLst>
                                    <p:set>
                                      <p:cBhvr>
                                        <p:cTn id="2137" dur="1" fill="hold">
                                          <p:stCondLst>
                                            <p:cond delay="0"/>
                                          </p:stCondLst>
                                        </p:cTn>
                                        <p:tgtEl>
                                          <p:spTgt spid="1364">
                                            <p:txEl>
                                              <p:pRg st="4" end="4"/>
                                            </p:txEl>
                                          </p:spTgt>
                                        </p:tgtEl>
                                        <p:attrNameLst>
                                          <p:attrName>style.visibility</p:attrName>
                                        </p:attrNameLst>
                                      </p:cBhvr>
                                      <p:to>
                                        <p:strVal val="visible"/>
                                      </p:to>
                                    </p:set>
                                  </p:childTnLst>
                                </p:cTn>
                              </p:par>
                              <p:par>
                                <p:cTn id="2138" nodeType="withEffect" fill="hold" presetClass="entr" presetID="1">
                                  <p:stCondLst>
                                    <p:cond delay="0"/>
                                  </p:stCondLst>
                                  <p:childTnLst>
                                    <p:set>
                                      <p:cBhvr>
                                        <p:cTn id="2139" dur="1" fill="hold">
                                          <p:stCondLst>
                                            <p:cond delay="0"/>
                                          </p:stCondLst>
                                        </p:cTn>
                                        <p:tgtEl>
                                          <p:spTgt spid="1364">
                                            <p:txEl>
                                              <p:pRg st="5" end="5"/>
                                            </p:txEl>
                                          </p:spTgt>
                                        </p:tgtEl>
                                        <p:attrNameLst>
                                          <p:attrName>style.visibility</p:attrName>
                                        </p:attrNameLst>
                                      </p:cBhvr>
                                      <p:to>
                                        <p:strVal val="visible"/>
                                      </p:to>
                                    </p:set>
                                  </p:childTnLst>
                                </p:cTn>
                              </p:par>
                              <p:par>
                                <p:cTn id="2140" nodeType="withEffect" fill="hold" presetClass="entr" presetID="1">
                                  <p:stCondLst>
                                    <p:cond delay="0"/>
                                  </p:stCondLst>
                                  <p:childTnLst>
                                    <p:set>
                                      <p:cBhvr>
                                        <p:cTn id="2141" dur="1" fill="hold">
                                          <p:stCondLst>
                                            <p:cond delay="0"/>
                                          </p:stCondLst>
                                        </p:cTn>
                                        <p:tgtEl>
                                          <p:spTgt spid="1364">
                                            <p:txEl>
                                              <p:pRg st="6" end="6"/>
                                            </p:txEl>
                                          </p:spTgt>
                                        </p:tgtEl>
                                        <p:attrNameLst>
                                          <p:attrName>style.visibility</p:attrName>
                                        </p:attrNameLst>
                                      </p:cBhvr>
                                      <p:to>
                                        <p:strVal val="visible"/>
                                      </p:to>
                                    </p:set>
                                  </p:childTnLst>
                                </p:cTn>
                              </p:par>
                              <p:par>
                                <p:cTn id="2142" nodeType="withEffect" fill="hold" presetClass="entr" presetID="1">
                                  <p:stCondLst>
                                    <p:cond delay="0"/>
                                  </p:stCondLst>
                                  <p:childTnLst>
                                    <p:set>
                                      <p:cBhvr>
                                        <p:cTn id="2143" dur="1" fill="hold">
                                          <p:stCondLst>
                                            <p:cond delay="0"/>
                                          </p:stCondLst>
                                        </p:cTn>
                                        <p:tgtEl>
                                          <p:spTgt spid="1364">
                                            <p:txEl>
                                              <p:pRg st="7" end="7"/>
                                            </p:txEl>
                                          </p:spTgt>
                                        </p:tgtEl>
                                        <p:attrNameLst>
                                          <p:attrName>style.visibility</p:attrName>
                                        </p:attrNameLst>
                                      </p:cBhvr>
                                      <p:to>
                                        <p:strVal val="visible"/>
                                      </p:to>
                                    </p:set>
                                  </p:childTnLst>
                                </p:cTn>
                              </p:par>
                              <p:par>
                                <p:cTn id="2144" nodeType="withEffect" fill="hold" presetClass="entr" presetID="1">
                                  <p:stCondLst>
                                    <p:cond delay="0"/>
                                  </p:stCondLst>
                                  <p:childTnLst>
                                    <p:set>
                                      <p:cBhvr>
                                        <p:cTn id="2145" dur="1" fill="hold">
                                          <p:stCondLst>
                                            <p:cond delay="0"/>
                                          </p:stCondLst>
                                        </p:cTn>
                                        <p:tgtEl>
                                          <p:spTgt spid="1364">
                                            <p:txEl>
                                              <p:pRg st="8" end="8"/>
                                            </p:txEl>
                                          </p:spTgt>
                                        </p:tgtEl>
                                        <p:attrNameLst>
                                          <p:attrName>style.visibility</p:attrName>
                                        </p:attrNameLst>
                                      </p:cBhvr>
                                      <p:to>
                                        <p:strVal val="visible"/>
                                      </p:to>
                                    </p:set>
                                  </p:childTnLst>
                                </p:cTn>
                              </p:par>
                              <p:par>
                                <p:cTn id="2146" nodeType="withEffect" fill="hold" presetClass="entr" presetID="1">
                                  <p:stCondLst>
                                    <p:cond delay="0"/>
                                  </p:stCondLst>
                                  <p:childTnLst>
                                    <p:set>
                                      <p:cBhvr>
                                        <p:cTn id="2147" dur="1" fill="hold">
                                          <p:stCondLst>
                                            <p:cond delay="0"/>
                                          </p:stCondLst>
                                        </p:cTn>
                                        <p:tgtEl>
                                          <p:spTgt spid="1364">
                                            <p:txEl>
                                              <p:pRg st="9" end="9"/>
                                            </p:txEl>
                                          </p:spTgt>
                                        </p:tgtEl>
                                        <p:attrNameLst>
                                          <p:attrName>style.visibility</p:attrName>
                                        </p:attrNameLst>
                                      </p:cBhvr>
                                      <p:to>
                                        <p:strVal val="visible"/>
                                      </p:to>
                                    </p:set>
                                  </p:childTnLst>
                                </p:cTn>
                              </p:par>
                              <p:par>
                                <p:cTn id="2148" nodeType="withEffect" fill="hold" presetClass="entr" presetID="1">
                                  <p:stCondLst>
                                    <p:cond delay="0"/>
                                  </p:stCondLst>
                                  <p:childTnLst>
                                    <p:set>
                                      <p:cBhvr>
                                        <p:cTn id="2149" dur="1" fill="hold">
                                          <p:stCondLst>
                                            <p:cond delay="0"/>
                                          </p:stCondLst>
                                        </p:cTn>
                                        <p:tgtEl>
                                          <p:spTgt spid="1364">
                                            <p:txEl>
                                              <p:pRg st="10" end="10"/>
                                            </p:txEl>
                                          </p:spTgt>
                                        </p:tgtEl>
                                        <p:attrNameLst>
                                          <p:attrName>style.visibility</p:attrName>
                                        </p:attrNameLst>
                                      </p:cBhvr>
                                      <p:to>
                                        <p:strVal val="visible"/>
                                      </p:to>
                                    </p:set>
                                  </p:childTnLst>
                                </p:cTn>
                              </p:par>
                              <p:par>
                                <p:cTn id="2150" nodeType="withEffect" fill="hold" presetClass="entr" presetID="1">
                                  <p:stCondLst>
                                    <p:cond delay="0"/>
                                  </p:stCondLst>
                                  <p:childTnLst>
                                    <p:set>
                                      <p:cBhvr>
                                        <p:cTn id="2151" dur="1" fill="hold">
                                          <p:stCondLst>
                                            <p:cond delay="0"/>
                                          </p:stCondLst>
                                        </p:cTn>
                                        <p:tgtEl>
                                          <p:spTgt spid="1364">
                                            <p:txEl>
                                              <p:pRg st="11" end="11"/>
                                            </p:txEl>
                                          </p:spTgt>
                                        </p:tgtEl>
                                        <p:attrNameLst>
                                          <p:attrName>style.visibility</p:attrName>
                                        </p:attrNameLst>
                                      </p:cBhvr>
                                      <p:to>
                                        <p:strVal val="visible"/>
                                      </p:to>
                                    </p:set>
                                  </p:childTnLst>
                                </p:cTn>
                              </p:par>
                              <p:par>
                                <p:cTn id="2152" nodeType="withEffect" fill="hold" presetClass="entr" presetID="1">
                                  <p:stCondLst>
                                    <p:cond delay="0"/>
                                  </p:stCondLst>
                                  <p:childTnLst>
                                    <p:set>
                                      <p:cBhvr>
                                        <p:cTn id="2153" dur="1" fill="hold">
                                          <p:stCondLst>
                                            <p:cond delay="0"/>
                                          </p:stCondLst>
                                        </p:cTn>
                                        <p:tgtEl>
                                          <p:spTgt spid="1364">
                                            <p:txEl>
                                              <p:pRg st="12" end="12"/>
                                            </p:txEl>
                                          </p:spTgt>
                                        </p:tgtEl>
                                        <p:attrNameLst>
                                          <p:attrName>style.visibility</p:attrName>
                                        </p:attrNameLst>
                                      </p:cBhvr>
                                      <p:to>
                                        <p:strVal val="visible"/>
                                      </p:to>
                                    </p:set>
                                  </p:childTnLst>
                                </p:cTn>
                              </p:par>
                              <p:par>
                                <p:cTn id="2154" nodeType="withEffect" fill="hold" presetClass="entr" presetID="1">
                                  <p:stCondLst>
                                    <p:cond delay="0"/>
                                  </p:stCondLst>
                                  <p:childTnLst>
                                    <p:set>
                                      <p:cBhvr>
                                        <p:cTn id="2155" dur="1" fill="hold">
                                          <p:stCondLst>
                                            <p:cond delay="0"/>
                                          </p:stCondLst>
                                        </p:cTn>
                                        <p:tgtEl>
                                          <p:spTgt spid="1364">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381" name="CustomShape 2"/>
          <p:cNvSpPr/>
          <p:nvPr/>
        </p:nvSpPr>
        <p:spPr>
          <a:xfrm>
            <a:off x="124560" y="1143360"/>
            <a:ext cx="1199952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Modelling Systems (Cont.)</a:t>
            </a:r>
            <a:endParaRPr b="0" lang="en-IN" sz="2200" spc="-1" strike="noStrike">
              <a:latin typeface="Arial"/>
            </a:endParaRPr>
          </a:p>
          <a:p>
            <a:pPr marL="399960" algn="just">
              <a:lnSpc>
                <a:spcPct val="100000"/>
              </a:lnSpc>
              <a:spcBef>
                <a:spcPts val="1199"/>
              </a:spcBef>
            </a:pPr>
            <a:r>
              <a:rPr b="1" lang="en-IN" sz="2000" spc="-1" strike="noStrike">
                <a:solidFill>
                  <a:srgbClr val="0070c0"/>
                </a:solidFill>
                <a:latin typeface="Calibri"/>
                <a:ea typeface="MS PGothic"/>
              </a:rPr>
              <a:t>Structure Models</a:t>
            </a:r>
            <a:endParaRPr b="0" lang="en-IN" sz="2000" spc="-1" strike="noStrike">
              <a:latin typeface="Arial"/>
            </a:endParaRPr>
          </a:p>
          <a:p>
            <a:pPr lvl="2" marL="743040" indent="-342720" algn="just">
              <a:lnSpc>
                <a:spcPct val="100000"/>
              </a:lnSpc>
              <a:spcBef>
                <a:spcPts val="400"/>
              </a:spcBef>
              <a:buBlip>
                <a:blip r:embed="rId2"/>
              </a:buBlip>
            </a:pPr>
            <a:r>
              <a:rPr b="0" lang="en-IN" sz="2000" spc="-1" strike="noStrike">
                <a:solidFill>
                  <a:srgbClr val="000000"/>
                </a:solidFill>
                <a:latin typeface="Calibri"/>
                <a:ea typeface="MS PGothic"/>
              </a:rPr>
              <a:t>Captures static aspects of system</a:t>
            </a:r>
            <a:endParaRPr b="0" lang="en-IN" sz="2000" spc="-1" strike="noStrike">
              <a:latin typeface="Arial"/>
            </a:endParaRPr>
          </a:p>
          <a:p>
            <a:pPr lvl="2" marL="743040" indent="-342720" algn="just">
              <a:lnSpc>
                <a:spcPct val="100000"/>
              </a:lnSpc>
              <a:spcBef>
                <a:spcPts val="400"/>
              </a:spcBef>
              <a:buBlip>
                <a:blip r:embed="rId3"/>
              </a:buBlip>
            </a:pPr>
            <a:r>
              <a:rPr b="0" lang="en-IN" sz="2000" spc="-1" strike="noStrike">
                <a:solidFill>
                  <a:srgbClr val="000000"/>
                </a:solidFill>
                <a:latin typeface="Calibri"/>
                <a:ea typeface="MS PGothic"/>
              </a:rPr>
              <a:t>What entities exist in the system?</a:t>
            </a:r>
            <a:endParaRPr b="0" lang="en-IN" sz="2000" spc="-1" strike="noStrike">
              <a:latin typeface="Arial"/>
            </a:endParaRPr>
          </a:p>
          <a:p>
            <a:pPr lvl="2" marL="743040" indent="-342720" algn="just">
              <a:lnSpc>
                <a:spcPct val="100000"/>
              </a:lnSpc>
              <a:spcBef>
                <a:spcPts val="400"/>
              </a:spcBef>
              <a:buBlip>
                <a:blip r:embed="rId4"/>
              </a:buBlip>
            </a:pPr>
            <a:r>
              <a:rPr b="0" lang="en-IN" sz="2000" spc="-1" strike="noStrike">
                <a:solidFill>
                  <a:srgbClr val="000000"/>
                </a:solidFill>
                <a:latin typeface="Calibri"/>
                <a:ea typeface="MS PGothic"/>
              </a:rPr>
              <a:t>How are they related?</a:t>
            </a:r>
            <a:endParaRPr b="0" lang="en-IN" sz="2000" spc="-1" strike="noStrike">
              <a:latin typeface="Arial"/>
            </a:endParaRPr>
          </a:p>
          <a:p>
            <a:pPr marL="399960" algn="just">
              <a:lnSpc>
                <a:spcPct val="100000"/>
              </a:lnSpc>
              <a:spcBef>
                <a:spcPts val="400"/>
              </a:spcBef>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Example: Organization Chart</a:t>
            </a:r>
            <a:endParaRPr b="0" lang="en-IN" sz="2000" spc="-1" strike="noStrike">
              <a:latin typeface="Arial"/>
            </a:endParaRPr>
          </a:p>
          <a:p>
            <a:pPr marL="399960" algn="just">
              <a:lnSpc>
                <a:spcPct val="100000"/>
              </a:lnSpc>
              <a:spcBef>
                <a:spcPts val="1199"/>
              </a:spcBef>
            </a:pPr>
            <a:r>
              <a:rPr b="1" lang="en-IN" sz="2000" spc="-1" strike="noStrike">
                <a:solidFill>
                  <a:srgbClr val="0070c0"/>
                </a:solidFill>
                <a:latin typeface="Calibri"/>
                <a:ea typeface="MS PGothic"/>
              </a:rPr>
              <a:t>Behaviour Models</a:t>
            </a:r>
            <a:endParaRPr b="0" lang="en-IN" sz="2000" spc="-1" strike="noStrike">
              <a:latin typeface="Arial"/>
            </a:endParaRPr>
          </a:p>
          <a:p>
            <a:pPr lvl="2" marL="743040" indent="-342720" algn="just">
              <a:lnSpc>
                <a:spcPct val="100000"/>
              </a:lnSpc>
              <a:spcBef>
                <a:spcPts val="400"/>
              </a:spcBef>
              <a:buBlip>
                <a:blip r:embed="rId5"/>
              </a:buBlip>
            </a:pPr>
            <a:r>
              <a:rPr b="0" lang="en-IN" sz="2000" spc="-1" strike="noStrike">
                <a:solidFill>
                  <a:srgbClr val="000000"/>
                </a:solidFill>
                <a:latin typeface="Calibri"/>
                <a:ea typeface="MS PGothic"/>
              </a:rPr>
              <a:t>Captures dynamic aspects of the system</a:t>
            </a:r>
            <a:endParaRPr b="0" lang="en-IN" sz="2000" spc="-1" strike="noStrike">
              <a:latin typeface="Arial"/>
            </a:endParaRPr>
          </a:p>
          <a:p>
            <a:pPr lvl="2" marL="743040" indent="-342720" algn="just">
              <a:lnSpc>
                <a:spcPct val="100000"/>
              </a:lnSpc>
              <a:spcBef>
                <a:spcPts val="400"/>
              </a:spcBef>
              <a:buBlip>
                <a:blip r:embed="rId6"/>
              </a:buBlip>
            </a:pPr>
            <a:r>
              <a:rPr b="0" lang="en-IN" sz="2000" spc="-1" strike="noStrike">
                <a:solidFill>
                  <a:srgbClr val="000000"/>
                </a:solidFill>
                <a:latin typeface="Calibri"/>
                <a:ea typeface="MS PGothic"/>
              </a:rPr>
              <a:t>How do the entities interact in response to a stimulus?</a:t>
            </a:r>
            <a:endParaRPr b="0" lang="en-IN" sz="2000" spc="-1" strike="noStrike">
              <a:latin typeface="Arial"/>
            </a:endParaRPr>
          </a:p>
          <a:p>
            <a:pPr marL="399960" algn="just">
              <a:lnSpc>
                <a:spcPct val="100000"/>
              </a:lnSpc>
              <a:spcBef>
                <a:spcPts val="400"/>
              </a:spcBef>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Example: Process</a:t>
            </a:r>
            <a:endParaRPr b="0" lang="en-IN" sz="2000" spc="-1" strike="noStrike">
              <a:latin typeface="Arial"/>
            </a:endParaRPr>
          </a:p>
          <a:p>
            <a:pPr marL="399960">
              <a:lnSpc>
                <a:spcPct val="100000"/>
              </a:lnSpc>
              <a:spcBef>
                <a:spcPts val="400"/>
              </a:spcBef>
            </a:pPr>
            <a:endParaRPr b="0" lang="en-IN" sz="2000" spc="-1" strike="noStrike">
              <a:latin typeface="Arial"/>
            </a:endParaRPr>
          </a:p>
        </p:txBody>
      </p:sp>
      <p:grpSp>
        <p:nvGrpSpPr>
          <p:cNvPr id="1382" name="Group 3"/>
          <p:cNvGrpSpPr/>
          <p:nvPr/>
        </p:nvGrpSpPr>
        <p:grpSpPr>
          <a:xfrm>
            <a:off x="5424120" y="18360"/>
            <a:ext cx="5439240" cy="844200"/>
            <a:chOff x="5424120" y="18360"/>
            <a:chExt cx="5439240" cy="844200"/>
          </a:xfrm>
        </p:grpSpPr>
        <p:sp>
          <p:nvSpPr>
            <p:cNvPr id="1383" name="CustomShape 4"/>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384" name="CustomShape 5"/>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385" name="CustomShape 6"/>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386" name="CustomShape 7"/>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387" name="CustomShape 8"/>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388" name="Line 9"/>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89" name="CustomShape 10"/>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0" name="CustomShape 11"/>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1" name="CustomShape 12"/>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2" name="Line 13"/>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393" name="CustomShape 14"/>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4" name="CustomShape 15"/>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5" name="CustomShape 16"/>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396" name="CustomShape 17"/>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397" name="CustomShape 18"/>
          <p:cNvSpPr/>
          <p:nvPr/>
        </p:nvSpPr>
        <p:spPr>
          <a:xfrm>
            <a:off x="81360" y="5076360"/>
            <a:ext cx="11748960" cy="1431000"/>
          </a:xfrm>
          <a:prstGeom prst="rect">
            <a:avLst/>
          </a:prstGeom>
          <a:noFill/>
          <a:ln>
            <a:noFill/>
          </a:ln>
        </p:spPr>
        <p:style>
          <a:lnRef idx="0"/>
          <a:fillRef idx="0"/>
          <a:effectRef idx="0"/>
          <a:fontRef idx="minor"/>
        </p:style>
        <p:txBody>
          <a:bodyPr lIns="90000" rIns="90000" tIns="45000" bIns="45000"/>
          <a:p>
            <a:pPr marL="399960">
              <a:lnSpc>
                <a:spcPct val="100000"/>
              </a:lnSpc>
              <a:spcBef>
                <a:spcPts val="601"/>
              </a:spcBef>
            </a:pPr>
            <a:r>
              <a:rPr b="0" lang="en-IN" sz="2000" spc="-1" strike="noStrike">
                <a:solidFill>
                  <a:srgbClr val="000000"/>
                </a:solidFill>
                <a:latin typeface="Calibri"/>
              </a:rPr>
              <a:t>Models could </a:t>
            </a:r>
            <a:r>
              <a:rPr b="1" lang="en-IN" sz="2000" spc="-1" strike="noStrike">
                <a:solidFill>
                  <a:srgbClr val="0070c0"/>
                </a:solidFill>
                <a:latin typeface="Calibri"/>
              </a:rPr>
              <a:t>Informal</a:t>
            </a:r>
            <a:r>
              <a:rPr b="0" lang="en-IN" sz="2000" spc="-1" strike="noStrike">
                <a:solidFill>
                  <a:srgbClr val="000000"/>
                </a:solidFill>
                <a:latin typeface="Calibri"/>
              </a:rPr>
              <a:t> e.g. Prose or could </a:t>
            </a:r>
            <a:r>
              <a:rPr b="1" lang="en-IN" sz="2000" spc="-1" strike="noStrike">
                <a:solidFill>
                  <a:srgbClr val="0070c0"/>
                </a:solidFill>
                <a:latin typeface="Calibri"/>
              </a:rPr>
              <a:t>Simple Procedural </a:t>
            </a:r>
            <a:r>
              <a:rPr b="0" lang="en-IN" sz="2000" spc="-1" strike="noStrike">
                <a:solidFill>
                  <a:srgbClr val="000000"/>
                </a:solidFill>
                <a:latin typeface="Calibri"/>
              </a:rPr>
              <a:t>e.g. Flowcharts or Pseudo Code or could be </a:t>
            </a:r>
            <a:r>
              <a:rPr b="1" lang="en-IN" sz="2000" spc="-1" strike="noStrike">
                <a:solidFill>
                  <a:srgbClr val="0070c0"/>
                </a:solidFill>
                <a:latin typeface="Calibri"/>
              </a:rPr>
              <a:t>formal static models </a:t>
            </a:r>
            <a:r>
              <a:rPr b="0" lang="en-IN" sz="2000" spc="-1" strike="noStrike">
                <a:solidFill>
                  <a:srgbClr val="000000"/>
                </a:solidFill>
                <a:latin typeface="Calibri"/>
              </a:rPr>
              <a:t>like ER diagrams </a:t>
            </a:r>
            <a:r>
              <a:rPr b="1" lang="en-IN" sz="2000" spc="-1" strike="noStrike">
                <a:solidFill>
                  <a:srgbClr val="0070c0"/>
                </a:solidFill>
                <a:latin typeface="Calibri"/>
              </a:rPr>
              <a:t>or dynamic models.</a:t>
            </a:r>
            <a:endParaRPr b="0" lang="en-IN" sz="2000" spc="-1" strike="noStrike">
              <a:latin typeface="Arial"/>
            </a:endParaRPr>
          </a:p>
          <a:p>
            <a:pPr>
              <a:lnSpc>
                <a:spcPct val="100000"/>
              </a:lnSpc>
              <a:spcBef>
                <a:spcPts val="1199"/>
              </a:spcBef>
            </a:pPr>
            <a:endParaRPr b="0" lang="en-IN" sz="2000" spc="-1" strike="noStrike">
              <a:latin typeface="Arial"/>
            </a:endParaRPr>
          </a:p>
        </p:txBody>
      </p:sp>
      <p:sp>
        <p:nvSpPr>
          <p:cNvPr id="1398" name="CustomShape 19"/>
          <p:cNvSpPr/>
          <p:nvPr/>
        </p:nvSpPr>
        <p:spPr>
          <a:xfrm>
            <a:off x="6468840" y="1458720"/>
            <a:ext cx="2481480" cy="1368360"/>
          </a:xfrm>
          <a:prstGeom prst="cloudCallout">
            <a:avLst>
              <a:gd name="adj1" fmla="val -20833"/>
              <a:gd name="adj2" fmla="val 625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PROBLEM</a:t>
            </a:r>
            <a:endParaRPr b="0" lang="en-IN" sz="1800" spc="-1" strike="noStrike">
              <a:latin typeface="Arial"/>
            </a:endParaRPr>
          </a:p>
        </p:txBody>
      </p:sp>
      <p:sp>
        <p:nvSpPr>
          <p:cNvPr id="1399" name="CustomShape 20"/>
          <p:cNvSpPr/>
          <p:nvPr/>
        </p:nvSpPr>
        <p:spPr>
          <a:xfrm>
            <a:off x="6501600" y="3681000"/>
            <a:ext cx="2151720" cy="9165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Analysis Model</a:t>
            </a:r>
            <a:endParaRPr b="0" lang="en-IN" sz="1800" spc="-1" strike="noStrike">
              <a:latin typeface="Arial"/>
            </a:endParaRPr>
          </a:p>
        </p:txBody>
      </p:sp>
      <p:sp>
        <p:nvSpPr>
          <p:cNvPr id="1400" name="CustomShape 21"/>
          <p:cNvSpPr/>
          <p:nvPr/>
        </p:nvSpPr>
        <p:spPr>
          <a:xfrm>
            <a:off x="9894960" y="3681000"/>
            <a:ext cx="2151720" cy="9165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Analysis Model</a:t>
            </a:r>
            <a:endParaRPr b="0" lang="en-IN" sz="1800" spc="-1" strike="noStrike">
              <a:latin typeface="Arial"/>
            </a:endParaRPr>
          </a:p>
        </p:txBody>
      </p:sp>
      <p:sp>
        <p:nvSpPr>
          <p:cNvPr id="1401" name="CustomShape 22"/>
          <p:cNvSpPr/>
          <p:nvPr/>
        </p:nvSpPr>
        <p:spPr>
          <a:xfrm>
            <a:off x="9973800" y="1622520"/>
            <a:ext cx="1779840" cy="9165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Solution</a:t>
            </a:r>
            <a:endParaRPr b="0" lang="en-IN" sz="1800" spc="-1" strike="noStrike">
              <a:latin typeface="Arial"/>
            </a:endParaRPr>
          </a:p>
        </p:txBody>
      </p:sp>
      <p:sp>
        <p:nvSpPr>
          <p:cNvPr id="1402" name="Line 23"/>
          <p:cNvSpPr/>
          <p:nvPr/>
        </p:nvSpPr>
        <p:spPr>
          <a:xfrm flipH="1">
            <a:off x="9262800" y="1374480"/>
            <a:ext cx="12960" cy="3764880"/>
          </a:xfrm>
          <a:prstGeom prst="line">
            <a:avLst/>
          </a:prstGeom>
          <a:ln w="38160">
            <a:custDash>
              <a:ds d="400000" sp="300000"/>
            </a:custDash>
          </a:ln>
        </p:spPr>
        <p:style>
          <a:lnRef idx="3">
            <a:schemeClr val="dk1"/>
          </a:lnRef>
          <a:fillRef idx="0">
            <a:schemeClr val="dk1"/>
          </a:fillRef>
          <a:effectRef idx="2">
            <a:schemeClr val="dk1"/>
          </a:effectRef>
          <a:fontRef idx="minor"/>
        </p:style>
      </p:sp>
      <p:sp>
        <p:nvSpPr>
          <p:cNvPr id="1403" name="CustomShape 24"/>
          <p:cNvSpPr/>
          <p:nvPr/>
        </p:nvSpPr>
        <p:spPr>
          <a:xfrm>
            <a:off x="5495040" y="4752000"/>
            <a:ext cx="77342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c00000"/>
                </a:solidFill>
                <a:latin typeface="Calibri"/>
              </a:rPr>
              <a:t>Problem Space                                     Solution Space</a:t>
            </a:r>
            <a:endParaRPr b="0" lang="en-IN" sz="2000" spc="-1" strike="noStrike">
              <a:latin typeface="Arial"/>
            </a:endParaRPr>
          </a:p>
        </p:txBody>
      </p:sp>
      <p:sp>
        <p:nvSpPr>
          <p:cNvPr id="1404" name="CustomShape 25"/>
          <p:cNvSpPr/>
          <p:nvPr/>
        </p:nvSpPr>
        <p:spPr>
          <a:xfrm>
            <a:off x="7577640" y="2827440"/>
            <a:ext cx="360" cy="85320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sp>
        <p:nvSpPr>
          <p:cNvPr id="1405" name="CustomShape 26"/>
          <p:cNvSpPr/>
          <p:nvPr/>
        </p:nvSpPr>
        <p:spPr>
          <a:xfrm>
            <a:off x="6800400" y="2638080"/>
            <a:ext cx="758160" cy="791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timing>
    <p:tnLst>
      <p:par>
        <p:cTn id="2156" dur="indefinite" restart="never" nodeType="tmRoot">
          <p:childTnLst>
            <p:seq>
              <p:cTn id="2157" dur="indefinite" nodeType="mainSeq">
                <p:childTnLst>
                  <p:par>
                    <p:cTn id="2158" fill="hold">
                      <p:stCondLst>
                        <p:cond delay="0"/>
                      </p:stCondLst>
                      <p:childTnLst>
                        <p:par>
                          <p:cTn id="2159" fill="hold">
                            <p:stCondLst>
                              <p:cond delay="0"/>
                            </p:stCondLst>
                            <p:childTnLst>
                              <p:par>
                                <p:cTn id="2160" nodeType="withEffect" fill="hold" presetClass="entr" presetID="1">
                                  <p:stCondLst>
                                    <p:cond delay="0"/>
                                  </p:stCondLst>
                                  <p:childTnLst>
                                    <p:set>
                                      <p:cBhvr>
                                        <p:cTn id="2161" dur="1" fill="hold">
                                          <p:stCondLst>
                                            <p:cond delay="0"/>
                                          </p:stCondLst>
                                        </p:cTn>
                                        <p:tgtEl>
                                          <p:spTgt spid="1381">
                                            <p:txEl>
                                              <p:pRg st="0" end="0"/>
                                            </p:txEl>
                                          </p:spTgt>
                                        </p:tgtEl>
                                        <p:attrNameLst>
                                          <p:attrName>style.visibility</p:attrName>
                                        </p:attrNameLst>
                                      </p:cBhvr>
                                      <p:to>
                                        <p:strVal val="visible"/>
                                      </p:to>
                                    </p:set>
                                  </p:childTnLst>
                                </p:cTn>
                              </p:par>
                            </p:childTnLst>
                          </p:cTn>
                        </p:par>
                      </p:childTnLst>
                    </p:cTn>
                  </p:par>
                  <p:par>
                    <p:cTn id="2162" fill="hold">
                      <p:stCondLst>
                        <p:cond delay="indefinite"/>
                      </p:stCondLst>
                      <p:childTnLst>
                        <p:par>
                          <p:cTn id="2163" fill="hold">
                            <p:stCondLst>
                              <p:cond delay="0"/>
                            </p:stCondLst>
                            <p:childTnLst>
                              <p:par>
                                <p:cTn id="2164" nodeType="clickEffect" fill="hold" presetClass="entr" presetID="1">
                                  <p:stCondLst>
                                    <p:cond delay="0"/>
                                  </p:stCondLst>
                                  <p:childTnLst>
                                    <p:set>
                                      <p:cBhvr>
                                        <p:cTn id="2165" dur="1" fill="hold">
                                          <p:stCondLst>
                                            <p:cond delay="0"/>
                                          </p:stCondLst>
                                        </p:cTn>
                                        <p:tgtEl>
                                          <p:spTgt spid="1381">
                                            <p:txEl>
                                              <p:pRg st="1" end="1"/>
                                            </p:txEl>
                                          </p:spTgt>
                                        </p:tgtEl>
                                        <p:attrNameLst>
                                          <p:attrName>style.visibility</p:attrName>
                                        </p:attrNameLst>
                                      </p:cBhvr>
                                      <p:to>
                                        <p:strVal val="visible"/>
                                      </p:to>
                                    </p:set>
                                  </p:childTnLst>
                                </p:cTn>
                              </p:par>
                              <p:par>
                                <p:cTn id="2166" nodeType="withEffect" fill="hold" presetClass="entr" presetID="1">
                                  <p:stCondLst>
                                    <p:cond delay="0"/>
                                  </p:stCondLst>
                                  <p:childTnLst>
                                    <p:set>
                                      <p:cBhvr>
                                        <p:cTn id="2167" dur="1" fill="hold">
                                          <p:stCondLst>
                                            <p:cond delay="0"/>
                                          </p:stCondLst>
                                        </p:cTn>
                                        <p:tgtEl>
                                          <p:spTgt spid="1381">
                                            <p:txEl>
                                              <p:pRg st="2" end="2"/>
                                            </p:txEl>
                                          </p:spTgt>
                                        </p:tgtEl>
                                        <p:attrNameLst>
                                          <p:attrName>style.visibility</p:attrName>
                                        </p:attrNameLst>
                                      </p:cBhvr>
                                      <p:to>
                                        <p:strVal val="visible"/>
                                      </p:to>
                                    </p:set>
                                  </p:childTnLst>
                                </p:cTn>
                              </p:par>
                              <p:par>
                                <p:cTn id="2168" nodeType="withEffect" fill="hold" presetClass="entr" presetID="1">
                                  <p:stCondLst>
                                    <p:cond delay="0"/>
                                  </p:stCondLst>
                                  <p:childTnLst>
                                    <p:set>
                                      <p:cBhvr>
                                        <p:cTn id="2169" dur="1" fill="hold">
                                          <p:stCondLst>
                                            <p:cond delay="0"/>
                                          </p:stCondLst>
                                        </p:cTn>
                                        <p:tgtEl>
                                          <p:spTgt spid="1381">
                                            <p:txEl>
                                              <p:pRg st="3" end="3"/>
                                            </p:txEl>
                                          </p:spTgt>
                                        </p:tgtEl>
                                        <p:attrNameLst>
                                          <p:attrName>style.visibility</p:attrName>
                                        </p:attrNameLst>
                                      </p:cBhvr>
                                      <p:to>
                                        <p:strVal val="visible"/>
                                      </p:to>
                                    </p:set>
                                  </p:childTnLst>
                                </p:cTn>
                              </p:par>
                              <p:par>
                                <p:cTn id="2170" nodeType="withEffect" fill="hold" presetClass="entr" presetID="1">
                                  <p:stCondLst>
                                    <p:cond delay="0"/>
                                  </p:stCondLst>
                                  <p:childTnLst>
                                    <p:set>
                                      <p:cBhvr>
                                        <p:cTn id="2171" dur="1" fill="hold">
                                          <p:stCondLst>
                                            <p:cond delay="0"/>
                                          </p:stCondLst>
                                        </p:cTn>
                                        <p:tgtEl>
                                          <p:spTgt spid="1381">
                                            <p:txEl>
                                              <p:pRg st="4" end="4"/>
                                            </p:txEl>
                                          </p:spTgt>
                                        </p:tgtEl>
                                        <p:attrNameLst>
                                          <p:attrName>style.visibility</p:attrName>
                                        </p:attrNameLst>
                                      </p:cBhvr>
                                      <p:to>
                                        <p:strVal val="visible"/>
                                      </p:to>
                                    </p:set>
                                  </p:childTnLst>
                                </p:cTn>
                              </p:par>
                              <p:par>
                                <p:cTn id="2172" nodeType="withEffect" fill="hold" presetClass="entr" presetID="1">
                                  <p:stCondLst>
                                    <p:cond delay="0"/>
                                  </p:stCondLst>
                                  <p:childTnLst>
                                    <p:set>
                                      <p:cBhvr>
                                        <p:cTn id="2173" dur="1" fill="hold">
                                          <p:stCondLst>
                                            <p:cond delay="0"/>
                                          </p:stCondLst>
                                        </p:cTn>
                                        <p:tgtEl>
                                          <p:spTgt spid="1381">
                                            <p:txEl>
                                              <p:pRg st="5" end="5"/>
                                            </p:txEl>
                                          </p:spTgt>
                                        </p:tgtEl>
                                        <p:attrNameLst>
                                          <p:attrName>style.visibility</p:attrName>
                                        </p:attrNameLst>
                                      </p:cBhvr>
                                      <p:to>
                                        <p:strVal val="visible"/>
                                      </p:to>
                                    </p:set>
                                  </p:childTnLst>
                                </p:cTn>
                              </p:par>
                            </p:childTnLst>
                          </p:cTn>
                        </p:par>
                      </p:childTnLst>
                    </p:cTn>
                  </p:par>
                  <p:par>
                    <p:cTn id="2174" fill="hold">
                      <p:stCondLst>
                        <p:cond delay="indefinite"/>
                      </p:stCondLst>
                      <p:childTnLst>
                        <p:par>
                          <p:cTn id="2175" fill="hold">
                            <p:stCondLst>
                              <p:cond delay="0"/>
                            </p:stCondLst>
                            <p:childTnLst>
                              <p:par>
                                <p:cTn id="2176" nodeType="clickEffect" fill="hold" presetClass="entr" presetID="1">
                                  <p:stCondLst>
                                    <p:cond delay="0"/>
                                  </p:stCondLst>
                                  <p:childTnLst>
                                    <p:set>
                                      <p:cBhvr>
                                        <p:cTn id="2177" dur="1" fill="hold">
                                          <p:stCondLst>
                                            <p:cond delay="0"/>
                                          </p:stCondLst>
                                        </p:cTn>
                                        <p:tgtEl>
                                          <p:spTgt spid="1381">
                                            <p:txEl>
                                              <p:pRg st="6" end="6"/>
                                            </p:txEl>
                                          </p:spTgt>
                                        </p:tgtEl>
                                        <p:attrNameLst>
                                          <p:attrName>style.visibility</p:attrName>
                                        </p:attrNameLst>
                                      </p:cBhvr>
                                      <p:to>
                                        <p:strVal val="visible"/>
                                      </p:to>
                                    </p:set>
                                  </p:childTnLst>
                                </p:cTn>
                              </p:par>
                              <p:par>
                                <p:cTn id="2178" nodeType="withEffect" fill="hold" presetClass="entr" presetID="1">
                                  <p:stCondLst>
                                    <p:cond delay="0"/>
                                  </p:stCondLst>
                                  <p:childTnLst>
                                    <p:set>
                                      <p:cBhvr>
                                        <p:cTn id="2179" dur="1" fill="hold">
                                          <p:stCondLst>
                                            <p:cond delay="0"/>
                                          </p:stCondLst>
                                        </p:cTn>
                                        <p:tgtEl>
                                          <p:spTgt spid="1381">
                                            <p:txEl>
                                              <p:pRg st="7" end="7"/>
                                            </p:txEl>
                                          </p:spTgt>
                                        </p:tgtEl>
                                        <p:attrNameLst>
                                          <p:attrName>style.visibility</p:attrName>
                                        </p:attrNameLst>
                                      </p:cBhvr>
                                      <p:to>
                                        <p:strVal val="visible"/>
                                      </p:to>
                                    </p:set>
                                  </p:childTnLst>
                                </p:cTn>
                              </p:par>
                              <p:par>
                                <p:cTn id="2180" nodeType="withEffect" fill="hold" presetClass="entr" presetID="1">
                                  <p:stCondLst>
                                    <p:cond delay="0"/>
                                  </p:stCondLst>
                                  <p:childTnLst>
                                    <p:set>
                                      <p:cBhvr>
                                        <p:cTn id="2181" dur="1" fill="hold">
                                          <p:stCondLst>
                                            <p:cond delay="0"/>
                                          </p:stCondLst>
                                        </p:cTn>
                                        <p:tgtEl>
                                          <p:spTgt spid="1381">
                                            <p:txEl>
                                              <p:pRg st="8" end="8"/>
                                            </p:txEl>
                                          </p:spTgt>
                                        </p:tgtEl>
                                        <p:attrNameLst>
                                          <p:attrName>style.visibility</p:attrName>
                                        </p:attrNameLst>
                                      </p:cBhvr>
                                      <p:to>
                                        <p:strVal val="visible"/>
                                      </p:to>
                                    </p:set>
                                  </p:childTnLst>
                                </p:cTn>
                              </p:par>
                              <p:par>
                                <p:cTn id="2182" nodeType="withEffect" fill="hold" presetClass="entr" presetID="1">
                                  <p:stCondLst>
                                    <p:cond delay="0"/>
                                  </p:stCondLst>
                                  <p:childTnLst>
                                    <p:set>
                                      <p:cBhvr>
                                        <p:cTn id="2183" dur="1" fill="hold">
                                          <p:stCondLst>
                                            <p:cond delay="0"/>
                                          </p:stCondLst>
                                        </p:cTn>
                                        <p:tgtEl>
                                          <p:spTgt spid="1381">
                                            <p:txEl>
                                              <p:pRg st="9" end="9"/>
                                            </p:txEl>
                                          </p:spTgt>
                                        </p:tgtEl>
                                        <p:attrNameLst>
                                          <p:attrName>style.visibility</p:attrName>
                                        </p:attrNameLst>
                                      </p:cBhvr>
                                      <p:to>
                                        <p:strVal val="visible"/>
                                      </p:to>
                                    </p:set>
                                  </p:childTnLst>
                                </p:cTn>
                              </p:par>
                            </p:childTnLst>
                          </p:cTn>
                        </p:par>
                      </p:childTnLst>
                    </p:cTn>
                  </p:par>
                  <p:par>
                    <p:cTn id="2184" fill="hold">
                      <p:stCondLst>
                        <p:cond delay="indefinite"/>
                      </p:stCondLst>
                      <p:childTnLst>
                        <p:par>
                          <p:cTn id="2185" fill="hold">
                            <p:stCondLst>
                              <p:cond delay="0"/>
                            </p:stCondLst>
                            <p:childTnLst>
                              <p:par>
                                <p:cTn id="2186" nodeType="clickEffect" fill="hold" presetClass="entr" presetID="1">
                                  <p:stCondLst>
                                    <p:cond delay="0"/>
                                  </p:stCondLst>
                                  <p:childTnLst>
                                    <p:set>
                                      <p:cBhvr>
                                        <p:cTn id="2187" dur="1" fill="hold">
                                          <p:stCondLst>
                                            <p:cond delay="0"/>
                                          </p:stCondLst>
                                        </p:cTn>
                                        <p:tgtEl>
                                          <p:spTgt spid="1398"/>
                                        </p:tgtEl>
                                        <p:attrNameLst>
                                          <p:attrName>style.visibility</p:attrName>
                                        </p:attrNameLst>
                                      </p:cBhvr>
                                      <p:to>
                                        <p:strVal val="visible"/>
                                      </p:to>
                                    </p:set>
                                  </p:childTnLst>
                                </p:cTn>
                              </p:par>
                              <p:par>
                                <p:cTn id="2188" nodeType="withEffect" fill="hold" presetClass="entr" presetID="1">
                                  <p:stCondLst>
                                    <p:cond delay="0"/>
                                  </p:stCondLst>
                                  <p:childTnLst>
                                    <p:set>
                                      <p:cBhvr>
                                        <p:cTn id="2189" dur="1" fill="hold">
                                          <p:stCondLst>
                                            <p:cond delay="0"/>
                                          </p:stCondLst>
                                        </p:cTn>
                                        <p:tgtEl>
                                          <p:spTgt spid="1399"/>
                                        </p:tgtEl>
                                        <p:attrNameLst>
                                          <p:attrName>style.visibility</p:attrName>
                                        </p:attrNameLst>
                                      </p:cBhvr>
                                      <p:to>
                                        <p:strVal val="visible"/>
                                      </p:to>
                                    </p:set>
                                  </p:childTnLst>
                                </p:cTn>
                              </p:par>
                              <p:par>
                                <p:cTn id="2190" nodeType="withEffect" fill="hold" presetClass="entr" presetID="1">
                                  <p:stCondLst>
                                    <p:cond delay="0"/>
                                  </p:stCondLst>
                                  <p:childTnLst>
                                    <p:set>
                                      <p:cBhvr>
                                        <p:cTn id="2191" dur="1" fill="hold">
                                          <p:stCondLst>
                                            <p:cond delay="0"/>
                                          </p:stCondLst>
                                        </p:cTn>
                                        <p:tgtEl>
                                          <p:spTgt spid="1400"/>
                                        </p:tgtEl>
                                        <p:attrNameLst>
                                          <p:attrName>style.visibility</p:attrName>
                                        </p:attrNameLst>
                                      </p:cBhvr>
                                      <p:to>
                                        <p:strVal val="visible"/>
                                      </p:to>
                                    </p:set>
                                  </p:childTnLst>
                                </p:cTn>
                              </p:par>
                              <p:par>
                                <p:cTn id="2192" nodeType="withEffect" fill="hold" presetClass="entr" presetID="1">
                                  <p:stCondLst>
                                    <p:cond delay="0"/>
                                  </p:stCondLst>
                                  <p:childTnLst>
                                    <p:set>
                                      <p:cBhvr>
                                        <p:cTn id="2193" dur="1" fill="hold">
                                          <p:stCondLst>
                                            <p:cond delay="0"/>
                                          </p:stCondLst>
                                        </p:cTn>
                                        <p:tgtEl>
                                          <p:spTgt spid="1401"/>
                                        </p:tgtEl>
                                        <p:attrNameLst>
                                          <p:attrName>style.visibility</p:attrName>
                                        </p:attrNameLst>
                                      </p:cBhvr>
                                      <p:to>
                                        <p:strVal val="visible"/>
                                      </p:to>
                                    </p:set>
                                  </p:childTnLst>
                                </p:cTn>
                              </p:par>
                              <p:par>
                                <p:cTn id="2194" nodeType="withEffect" fill="hold" presetClass="entr" presetID="1">
                                  <p:stCondLst>
                                    <p:cond delay="0"/>
                                  </p:stCondLst>
                                  <p:childTnLst>
                                    <p:set>
                                      <p:cBhvr>
                                        <p:cTn id="2195" dur="1" fill="hold">
                                          <p:stCondLst>
                                            <p:cond delay="0"/>
                                          </p:stCondLst>
                                        </p:cTn>
                                        <p:tgtEl>
                                          <p:spTgt spid="1402"/>
                                        </p:tgtEl>
                                        <p:attrNameLst>
                                          <p:attrName>style.visibility</p:attrName>
                                        </p:attrNameLst>
                                      </p:cBhvr>
                                      <p:to>
                                        <p:strVal val="visible"/>
                                      </p:to>
                                    </p:set>
                                  </p:childTnLst>
                                </p:cTn>
                              </p:par>
                              <p:par>
                                <p:cTn id="2196" nodeType="withEffect" fill="hold" presetClass="entr" presetID="1">
                                  <p:stCondLst>
                                    <p:cond delay="0"/>
                                  </p:stCondLst>
                                  <p:childTnLst>
                                    <p:set>
                                      <p:cBhvr>
                                        <p:cTn id="2197" dur="1" fill="hold">
                                          <p:stCondLst>
                                            <p:cond delay="0"/>
                                          </p:stCondLst>
                                        </p:cTn>
                                        <p:tgtEl>
                                          <p:spTgt spid="1403"/>
                                        </p:tgtEl>
                                        <p:attrNameLst>
                                          <p:attrName>style.visibility</p:attrName>
                                        </p:attrNameLst>
                                      </p:cBhvr>
                                      <p:to>
                                        <p:strVal val="visible"/>
                                      </p:to>
                                    </p:set>
                                  </p:childTnLst>
                                </p:cTn>
                              </p:par>
                              <p:par>
                                <p:cTn id="2198" nodeType="withEffect" fill="hold" presetClass="entr" presetID="1">
                                  <p:stCondLst>
                                    <p:cond delay="0"/>
                                  </p:stCondLst>
                                  <p:childTnLst>
                                    <p:set>
                                      <p:cBhvr>
                                        <p:cTn id="2199" dur="1" fill="hold">
                                          <p:stCondLst>
                                            <p:cond delay="0"/>
                                          </p:stCondLst>
                                        </p:cTn>
                                        <p:tgtEl>
                                          <p:spTgt spid="1404"/>
                                        </p:tgtEl>
                                        <p:attrNameLst>
                                          <p:attrName>style.visibility</p:attrName>
                                        </p:attrNameLst>
                                      </p:cBhvr>
                                      <p:to>
                                        <p:strVal val="visible"/>
                                      </p:to>
                                    </p:set>
                                  </p:childTnLst>
                                </p:cTn>
                              </p:par>
                              <p:par>
                                <p:cTn id="2200" nodeType="withEffect" fill="hold" presetClass="entr" presetID="1">
                                  <p:stCondLst>
                                    <p:cond delay="0"/>
                                  </p:stCondLst>
                                  <p:childTnLst>
                                    <p:set>
                                      <p:cBhvr>
                                        <p:cTn id="2201" dur="1" fill="hold">
                                          <p:stCondLst>
                                            <p:cond delay="0"/>
                                          </p:stCondLst>
                                        </p:cTn>
                                        <p:tgtEl>
                                          <p:spTgt spid="1405"/>
                                        </p:tgtEl>
                                        <p:attrNameLst>
                                          <p:attrName>style.visibility</p:attrName>
                                        </p:attrNameLst>
                                      </p:cBhvr>
                                      <p:to>
                                        <p:strVal val="visible"/>
                                      </p:to>
                                    </p:set>
                                  </p:childTnLst>
                                </p:cTn>
                              </p:par>
                            </p:childTnLst>
                          </p:cTn>
                        </p:par>
                      </p:childTnLst>
                    </p:cTn>
                  </p:par>
                  <p:par>
                    <p:cTn id="2202" fill="hold">
                      <p:stCondLst>
                        <p:cond delay="indefinite"/>
                      </p:stCondLst>
                      <p:childTnLst>
                        <p:par>
                          <p:cTn id="2203" fill="hold">
                            <p:stCondLst>
                              <p:cond delay="0"/>
                            </p:stCondLst>
                            <p:childTnLst>
                              <p:par>
                                <p:cTn id="2204" nodeType="clickEffect" fill="hold" presetClass="entr" presetID="1">
                                  <p:stCondLst>
                                    <p:cond delay="0"/>
                                  </p:stCondLst>
                                  <p:childTnLst>
                                    <p:set>
                                      <p:cBhvr>
                                        <p:cTn id="2205" dur="1" fill="hold">
                                          <p:stCondLst>
                                            <p:cond delay="0"/>
                                          </p:stCondLst>
                                        </p:cTn>
                                        <p:tgtEl>
                                          <p:spTgt spid="139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407" name="CustomShape 2"/>
          <p:cNvSpPr/>
          <p:nvPr/>
        </p:nvSpPr>
        <p:spPr>
          <a:xfrm>
            <a:off x="124560" y="1143360"/>
            <a:ext cx="1199952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Modelling Systems (Cont.)</a:t>
            </a:r>
            <a:endParaRPr b="0" lang="en-IN" sz="2200" spc="-1" strike="noStrike">
              <a:latin typeface="Arial"/>
            </a:endParaRPr>
          </a:p>
          <a:p>
            <a:pPr marL="399960" algn="just">
              <a:lnSpc>
                <a:spcPct val="100000"/>
              </a:lnSpc>
              <a:spcBef>
                <a:spcPts val="1199"/>
              </a:spcBef>
            </a:pPr>
            <a:r>
              <a:rPr b="1" lang="en-IN" sz="2000" spc="-1" strike="noStrike">
                <a:solidFill>
                  <a:srgbClr val="0070c0"/>
                </a:solidFill>
                <a:latin typeface="Calibri"/>
                <a:ea typeface="MS PGothic"/>
              </a:rPr>
              <a:t>Some Simple Models</a:t>
            </a:r>
            <a:endParaRPr b="0" lang="en-IN" sz="2000" spc="-1" strike="noStrike">
              <a:latin typeface="Arial"/>
            </a:endParaRPr>
          </a:p>
          <a:p>
            <a:pPr marL="399960">
              <a:lnSpc>
                <a:spcPct val="100000"/>
              </a:lnSpc>
              <a:spcBef>
                <a:spcPts val="400"/>
              </a:spcBef>
            </a:pPr>
            <a:endParaRPr b="0" lang="en-IN" sz="2000" spc="-1" strike="noStrike">
              <a:latin typeface="Arial"/>
            </a:endParaRPr>
          </a:p>
        </p:txBody>
      </p:sp>
      <p:grpSp>
        <p:nvGrpSpPr>
          <p:cNvPr id="1408" name="Group 3"/>
          <p:cNvGrpSpPr/>
          <p:nvPr/>
        </p:nvGrpSpPr>
        <p:grpSpPr>
          <a:xfrm>
            <a:off x="5424120" y="18360"/>
            <a:ext cx="5439240" cy="844200"/>
            <a:chOff x="5424120" y="18360"/>
            <a:chExt cx="5439240" cy="844200"/>
          </a:xfrm>
        </p:grpSpPr>
        <p:sp>
          <p:nvSpPr>
            <p:cNvPr id="1409" name="CustomShape 4"/>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410" name="CustomShape 5"/>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411" name="CustomShape 6"/>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412" name="CustomShape 7"/>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413" name="CustomShape 8"/>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414" name="Line 9"/>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15" name="CustomShape 10"/>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16" name="CustomShape 11"/>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17" name="CustomShape 12"/>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18" name="Line 13"/>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19" name="CustomShape 14"/>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20" name="CustomShape 15"/>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21" name="CustomShape 16"/>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22" name="CustomShape 17"/>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grpSp>
        <p:nvGrpSpPr>
          <p:cNvPr id="1423" name="Group 18"/>
          <p:cNvGrpSpPr/>
          <p:nvPr/>
        </p:nvGrpSpPr>
        <p:grpSpPr>
          <a:xfrm>
            <a:off x="4129920" y="2150280"/>
            <a:ext cx="7269120" cy="1506960"/>
            <a:chOff x="4129920" y="2150280"/>
            <a:chExt cx="7269120" cy="1506960"/>
          </a:xfrm>
        </p:grpSpPr>
        <p:sp>
          <p:nvSpPr>
            <p:cNvPr id="1424" name="CustomShape 19"/>
            <p:cNvSpPr/>
            <p:nvPr/>
          </p:nvSpPr>
          <p:spPr>
            <a:xfrm>
              <a:off x="8915400" y="2150280"/>
              <a:ext cx="2483640" cy="756720"/>
            </a:xfrm>
            <a:prstGeom prst="rect">
              <a:avLst/>
            </a:prstGeom>
            <a:solidFill>
              <a:schemeClr val="bg2">
                <a:lumMod val="90000"/>
              </a:schemeClr>
            </a:solidFill>
            <a:ln>
              <a:solidFill>
                <a:schemeClr val="tx1"/>
              </a:solidFill>
            </a:ln>
          </p:spPr>
          <p:style>
            <a:lnRef idx="0"/>
            <a:fillRef idx="0"/>
            <a:effectRef idx="0"/>
            <a:fontRef idx="minor"/>
          </p:style>
          <p:txBody>
            <a:bodyPr lIns="90000" rIns="90000" tIns="45000" bIns="45000" anchor="ctr"/>
            <a:p>
              <a:pPr algn="ctr">
                <a:lnSpc>
                  <a:spcPct val="100000"/>
                </a:lnSpc>
              </a:pPr>
              <a:r>
                <a:rPr b="1" lang="en-IN" sz="3200" spc="-1" strike="noStrike">
                  <a:solidFill>
                    <a:srgbClr val="000000"/>
                  </a:solidFill>
                  <a:latin typeface="Calibri"/>
                </a:rPr>
                <a:t>Web Server</a:t>
              </a:r>
              <a:endParaRPr b="0" lang="en-IN" sz="3200" spc="-1" strike="noStrike">
                <a:latin typeface="Arial"/>
              </a:endParaRPr>
            </a:p>
          </p:txBody>
        </p:sp>
        <p:sp>
          <p:nvSpPr>
            <p:cNvPr id="1425" name="CustomShape 20"/>
            <p:cNvSpPr/>
            <p:nvPr/>
          </p:nvSpPr>
          <p:spPr>
            <a:xfrm>
              <a:off x="4129920" y="2153880"/>
              <a:ext cx="1965600" cy="893880"/>
            </a:xfrm>
            <a:prstGeom prst="rect">
              <a:avLst/>
            </a:prstGeom>
            <a:solidFill>
              <a:schemeClr val="bg2">
                <a:lumMod val="90000"/>
              </a:schemeClr>
            </a:solidFill>
            <a:ln>
              <a:solidFill>
                <a:schemeClr val="tx1"/>
              </a:solidFill>
            </a:ln>
          </p:spPr>
          <p:style>
            <a:lnRef idx="0"/>
            <a:fillRef idx="0"/>
            <a:effectRef idx="0"/>
            <a:fontRef idx="minor"/>
          </p:style>
          <p:txBody>
            <a:bodyPr lIns="90000" rIns="90000" tIns="45000" bIns="45000" anchor="ctr"/>
            <a:p>
              <a:pPr algn="ctr">
                <a:lnSpc>
                  <a:spcPct val="100000"/>
                </a:lnSpc>
              </a:pPr>
              <a:r>
                <a:rPr b="1" lang="en-IN" sz="3200" spc="-1" strike="noStrike">
                  <a:solidFill>
                    <a:srgbClr val="000000"/>
                  </a:solidFill>
                  <a:latin typeface="Calibri"/>
                </a:rPr>
                <a:t>Browser</a:t>
              </a:r>
              <a:endParaRPr b="0" lang="en-IN" sz="3200" spc="-1" strike="noStrike">
                <a:latin typeface="Arial"/>
              </a:endParaRPr>
            </a:p>
          </p:txBody>
        </p:sp>
        <p:grpSp>
          <p:nvGrpSpPr>
            <p:cNvPr id="1426" name="Group 21"/>
            <p:cNvGrpSpPr/>
            <p:nvPr/>
          </p:nvGrpSpPr>
          <p:grpSpPr>
            <a:xfrm>
              <a:off x="6096240" y="2667600"/>
              <a:ext cx="2819160" cy="989640"/>
              <a:chOff x="6096240" y="2667600"/>
              <a:chExt cx="2819160" cy="989640"/>
            </a:xfrm>
          </p:grpSpPr>
          <p:sp>
            <p:nvSpPr>
              <p:cNvPr id="1427" name="CustomShape 22"/>
              <p:cNvSpPr/>
              <p:nvPr/>
            </p:nvSpPr>
            <p:spPr>
              <a:xfrm rot="10800000">
                <a:off x="6096240" y="2667600"/>
                <a:ext cx="2819160" cy="1080"/>
              </a:xfrm>
              <a:custGeom>
                <a:avLst/>
                <a:gdLst/>
                <a:ahLst/>
                <a:rect l="l" t="t" r="r" b="b"/>
                <a:pathLst>
                  <a:path w="21600" h="21600">
                    <a:moveTo>
                      <a:pt x="0" y="0"/>
                    </a:moveTo>
                    <a:lnTo>
                      <a:pt x="21600" y="21600"/>
                    </a:lnTo>
                  </a:path>
                </a:pathLst>
              </a:custGeom>
              <a:noFill/>
              <a:ln w="5076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28" name="CustomShape 23"/>
              <p:cNvSpPr/>
              <p:nvPr/>
            </p:nvSpPr>
            <p:spPr>
              <a:xfrm>
                <a:off x="6172200" y="2743200"/>
                <a:ext cx="2666520" cy="9140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2400" spc="-1" strike="noStrike">
                    <a:solidFill>
                      <a:srgbClr val="000000"/>
                    </a:solidFill>
                    <a:latin typeface="Calibri"/>
                  </a:rPr>
                  <a:t>HTTP Response</a:t>
                </a:r>
                <a:endParaRPr b="0" lang="en-IN" sz="2400" spc="-1" strike="noStrike">
                  <a:latin typeface="Arial"/>
                </a:endParaRPr>
              </a:p>
            </p:txBody>
          </p:sp>
        </p:grpSp>
      </p:grpSp>
      <p:sp>
        <p:nvSpPr>
          <p:cNvPr id="1429" name="CustomShape 24"/>
          <p:cNvSpPr/>
          <p:nvPr/>
        </p:nvSpPr>
        <p:spPr>
          <a:xfrm>
            <a:off x="626760" y="3377160"/>
            <a:ext cx="11497320" cy="1151640"/>
          </a:xfrm>
          <a:prstGeom prst="rect">
            <a:avLst/>
          </a:prstGeom>
          <a:noFill/>
          <a:ln>
            <a:noFill/>
          </a:ln>
        </p:spPr>
        <p:style>
          <a:lnRef idx="0"/>
          <a:fillRef idx="0"/>
          <a:effectRef idx="0"/>
          <a:fontRef idx="minor"/>
        </p:style>
        <p:txBody>
          <a:bodyPr lIns="36000" rIns="36000" tIns="36000" bIns="36000"/>
          <a:p>
            <a:pPr>
              <a:lnSpc>
                <a:spcPct val="100000"/>
              </a:lnSpc>
            </a:pPr>
            <a:r>
              <a:rPr b="0" lang="en-IN" sz="2000" spc="-1" strike="noStrike">
                <a:solidFill>
                  <a:srgbClr val="000000"/>
                </a:solidFill>
                <a:latin typeface="Calibri"/>
              </a:rPr>
              <a:t>HTTP is an Application Layer Protocol (Defined in RFC 2616 of IETF)</a:t>
            </a:r>
            <a:endParaRPr b="0" lang="en-IN" sz="2000" spc="-1" strike="noStrike">
              <a:latin typeface="Arial"/>
            </a:endParaRPr>
          </a:p>
          <a:p>
            <a:pPr>
              <a:lnSpc>
                <a:spcPct val="100000"/>
              </a:lnSpc>
            </a:pPr>
            <a:r>
              <a:rPr b="0" lang="en-IN" sz="2000" spc="-1" strike="noStrike">
                <a:solidFill>
                  <a:srgbClr val="000000"/>
                </a:solidFill>
                <a:latin typeface="Calibri"/>
              </a:rPr>
              <a:t>Specifies </a:t>
            </a:r>
            <a:r>
              <a:rPr b="0" i="1" lang="en-IN" sz="2000" spc="-1" strike="noStrike">
                <a:solidFill>
                  <a:srgbClr val="000000"/>
                </a:solidFill>
                <a:latin typeface="Calibri"/>
              </a:rPr>
              <a:t>what</a:t>
            </a:r>
            <a:r>
              <a:rPr b="0" lang="en-IN" sz="2000" spc="-1" strike="noStrike">
                <a:solidFill>
                  <a:srgbClr val="000000"/>
                </a:solidFill>
                <a:latin typeface="Calibri"/>
              </a:rPr>
              <a:t> messages are exchanged between Client and Server (but not </a:t>
            </a:r>
            <a:r>
              <a:rPr b="0" i="1" lang="en-IN" sz="2000" spc="-1" strike="noStrike">
                <a:solidFill>
                  <a:srgbClr val="000000"/>
                </a:solidFill>
                <a:latin typeface="Calibri"/>
              </a:rPr>
              <a:t>how</a:t>
            </a:r>
            <a:r>
              <a:rPr b="0" lang="en-IN" sz="2000" spc="-1" strike="noStrike">
                <a:solidFill>
                  <a:srgbClr val="000000"/>
                </a:solidFill>
                <a:latin typeface="Calibri"/>
              </a:rPr>
              <a:t> they are transported)</a:t>
            </a:r>
            <a:endParaRPr b="0" lang="en-IN" sz="2000" spc="-1" strike="noStrike">
              <a:latin typeface="Arial"/>
            </a:endParaRPr>
          </a:p>
        </p:txBody>
      </p:sp>
      <p:sp>
        <p:nvSpPr>
          <p:cNvPr id="1430" name="CustomShape 25"/>
          <p:cNvSpPr/>
          <p:nvPr/>
        </p:nvSpPr>
        <p:spPr>
          <a:xfrm>
            <a:off x="2316600" y="4175640"/>
            <a:ext cx="1276920" cy="2101680"/>
          </a:xfrm>
          <a:prstGeom prst="rect">
            <a:avLst/>
          </a:prstGeom>
          <a:solidFill>
            <a:schemeClr val="bg2">
              <a:lumMod val="90000"/>
            </a:schemeClr>
          </a:solidFill>
          <a:ln>
            <a:solidFill>
              <a:schemeClr val="tx1"/>
            </a:solidFill>
          </a:ln>
        </p:spPr>
        <p:style>
          <a:lnRef idx="0"/>
          <a:fillRef idx="0"/>
          <a:effectRef idx="0"/>
          <a:fontRef idx="minor"/>
        </p:style>
        <p:txBody>
          <a:bodyPr lIns="90000" rIns="90000" tIns="45000" bIns="45000" anchor="ctr"/>
          <a:p>
            <a:pPr algn="ctr">
              <a:lnSpc>
                <a:spcPct val="100000"/>
              </a:lnSpc>
            </a:pPr>
            <a:r>
              <a:rPr b="1" lang="en-IN" sz="3200" spc="-1" strike="noStrike">
                <a:solidFill>
                  <a:srgbClr val="000000"/>
                </a:solidFill>
                <a:latin typeface="Calibri"/>
              </a:rPr>
              <a:t>Web Server</a:t>
            </a:r>
            <a:endParaRPr b="0" lang="en-IN" sz="3200" spc="-1" strike="noStrike">
              <a:latin typeface="Arial"/>
            </a:endParaRPr>
          </a:p>
        </p:txBody>
      </p:sp>
      <p:grpSp>
        <p:nvGrpSpPr>
          <p:cNvPr id="1431" name="Group 26"/>
          <p:cNvGrpSpPr/>
          <p:nvPr/>
        </p:nvGrpSpPr>
        <p:grpSpPr>
          <a:xfrm>
            <a:off x="3606480" y="4536720"/>
            <a:ext cx="5790960" cy="761760"/>
            <a:chOff x="3606480" y="4536720"/>
            <a:chExt cx="5790960" cy="761760"/>
          </a:xfrm>
        </p:grpSpPr>
        <p:sp>
          <p:nvSpPr>
            <p:cNvPr id="1432" name="CustomShape 27"/>
            <p:cNvSpPr/>
            <p:nvPr/>
          </p:nvSpPr>
          <p:spPr>
            <a:xfrm>
              <a:off x="3606480" y="5222520"/>
              <a:ext cx="5790960" cy="1080"/>
            </a:xfrm>
            <a:custGeom>
              <a:avLst/>
              <a:gdLst/>
              <a:ahLst/>
              <a:rect l="l" t="t" r="r" b="b"/>
              <a:pathLst>
                <a:path w="21600" h="21600">
                  <a:moveTo>
                    <a:pt x="0" y="0"/>
                  </a:moveTo>
                  <a:lnTo>
                    <a:pt x="21600" y="21600"/>
                  </a:lnTo>
                </a:path>
              </a:pathLst>
            </a:custGeom>
            <a:noFill/>
            <a:ln w="50760">
              <a:solidFill>
                <a:schemeClr val="tx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433" name="CustomShape 28"/>
            <p:cNvSpPr/>
            <p:nvPr/>
          </p:nvSpPr>
          <p:spPr>
            <a:xfrm>
              <a:off x="3606480" y="4536720"/>
              <a:ext cx="5790960" cy="761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2400" spc="-1" strike="noStrike">
                  <a:solidFill>
                    <a:srgbClr val="000000"/>
                  </a:solidFill>
                  <a:latin typeface="Calibri"/>
                </a:rPr>
                <a:t>API</a:t>
              </a:r>
              <a:endParaRPr b="0" lang="en-IN" sz="2400" spc="-1" strike="noStrike">
                <a:latin typeface="Arial"/>
              </a:endParaRPr>
            </a:p>
          </p:txBody>
        </p:sp>
      </p:grpSp>
      <p:grpSp>
        <p:nvGrpSpPr>
          <p:cNvPr id="1434" name="Group 29"/>
          <p:cNvGrpSpPr/>
          <p:nvPr/>
        </p:nvGrpSpPr>
        <p:grpSpPr>
          <a:xfrm>
            <a:off x="3632760" y="5146200"/>
            <a:ext cx="5790960" cy="763200"/>
            <a:chOff x="3632760" y="5146200"/>
            <a:chExt cx="5790960" cy="763200"/>
          </a:xfrm>
        </p:grpSpPr>
        <p:sp>
          <p:nvSpPr>
            <p:cNvPr id="1435" name="CustomShape 30"/>
            <p:cNvSpPr/>
            <p:nvPr/>
          </p:nvSpPr>
          <p:spPr>
            <a:xfrm>
              <a:off x="3632760" y="5908320"/>
              <a:ext cx="5790960" cy="1080"/>
            </a:xfrm>
            <a:custGeom>
              <a:avLst/>
              <a:gdLst/>
              <a:ahLst/>
              <a:rect l="l" t="t" r="r" b="b"/>
              <a:pathLst>
                <a:path w="21600" h="21600">
                  <a:moveTo>
                    <a:pt x="0" y="0"/>
                  </a:moveTo>
                  <a:lnTo>
                    <a:pt x="21600" y="21600"/>
                  </a:lnTo>
                </a:path>
              </a:pathLst>
            </a:custGeom>
            <a:noFill/>
            <a:ln w="50760">
              <a:solidFill>
                <a:schemeClr val="tx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436" name="CustomShape 31"/>
            <p:cNvSpPr/>
            <p:nvPr/>
          </p:nvSpPr>
          <p:spPr>
            <a:xfrm>
              <a:off x="3847320" y="5146200"/>
              <a:ext cx="5576400" cy="761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2400" spc="-1" strike="noStrike">
                  <a:solidFill>
                    <a:srgbClr val="000000"/>
                  </a:solidFill>
                  <a:latin typeface="Calibri"/>
                </a:rPr>
                <a:t>TCP</a:t>
              </a:r>
              <a:endParaRPr b="0" lang="en-IN" sz="2400" spc="-1" strike="noStrike">
                <a:latin typeface="Arial"/>
              </a:endParaRPr>
            </a:p>
          </p:txBody>
        </p:sp>
      </p:grpSp>
      <p:sp>
        <p:nvSpPr>
          <p:cNvPr id="1437" name="CustomShape 32"/>
          <p:cNvSpPr/>
          <p:nvPr/>
        </p:nvSpPr>
        <p:spPr>
          <a:xfrm rot="16200000">
            <a:off x="8814240" y="4746600"/>
            <a:ext cx="2131560" cy="990360"/>
          </a:xfrm>
          <a:prstGeom prst="rect">
            <a:avLst/>
          </a:prstGeom>
          <a:solidFill>
            <a:schemeClr val="bg2">
              <a:lumMod val="90000"/>
            </a:schemeClr>
          </a:solidFill>
          <a:ln>
            <a:solidFill>
              <a:schemeClr val="tx1"/>
            </a:solidFill>
          </a:ln>
        </p:spPr>
        <p:style>
          <a:lnRef idx="0"/>
          <a:fillRef idx="0"/>
          <a:effectRef idx="0"/>
          <a:fontRef idx="minor"/>
        </p:style>
        <p:txBody>
          <a:bodyPr lIns="90000" rIns="90000" tIns="45000" bIns="45000" anchor="ctr"/>
          <a:p>
            <a:pPr algn="ctr">
              <a:lnSpc>
                <a:spcPct val="100000"/>
              </a:lnSpc>
            </a:pPr>
            <a:r>
              <a:rPr b="1" lang="en-IN" sz="2800" spc="-1" strike="noStrike">
                <a:solidFill>
                  <a:srgbClr val="000000"/>
                </a:solidFill>
                <a:latin typeface="Calibri"/>
              </a:rPr>
              <a:t>Applications, Databases</a:t>
            </a:r>
            <a:endParaRPr b="0" lang="en-IN" sz="2800" spc="-1" strike="noStrike">
              <a:latin typeface="Arial"/>
            </a:endParaRPr>
          </a:p>
        </p:txBody>
      </p:sp>
      <p:sp>
        <p:nvSpPr>
          <p:cNvPr id="1438" name="CustomShape 33"/>
          <p:cNvSpPr/>
          <p:nvPr/>
        </p:nvSpPr>
        <p:spPr>
          <a:xfrm>
            <a:off x="-97920" y="6416640"/>
            <a:ext cx="11497320" cy="638280"/>
          </a:xfrm>
          <a:prstGeom prst="rect">
            <a:avLst/>
          </a:prstGeom>
          <a:noFill/>
          <a:ln>
            <a:noFill/>
          </a:ln>
        </p:spPr>
        <p:style>
          <a:lnRef idx="0"/>
          <a:fillRef idx="0"/>
          <a:effectRef idx="0"/>
          <a:fontRef idx="minor"/>
        </p:style>
        <p:txBody>
          <a:bodyPr lIns="90000" rIns="90000" tIns="45000" bIns="45000"/>
          <a:p>
            <a:pPr marL="399960">
              <a:lnSpc>
                <a:spcPct val="100000"/>
              </a:lnSpc>
              <a:spcBef>
                <a:spcPts val="601"/>
              </a:spcBef>
            </a:pPr>
            <a:r>
              <a:rPr b="1" i="1" lang="en-IN" sz="1800" spc="-1" strike="noStrike">
                <a:solidFill>
                  <a:srgbClr val="7030a0"/>
                </a:solidFill>
                <a:latin typeface="Calibri"/>
              </a:rPr>
              <a:t>They could be UML based models like Use Case models (we will discuss this in more detail next class)</a:t>
            </a:r>
            <a:endParaRPr b="0" lang="en-IN" sz="1800" spc="-1" strike="noStrike">
              <a:latin typeface="Arial"/>
            </a:endParaRPr>
          </a:p>
        </p:txBody>
      </p:sp>
    </p:spTree>
  </p:cSld>
  <p:timing>
    <p:tnLst>
      <p:par>
        <p:cTn id="2206" dur="indefinite" restart="never" nodeType="tmRoot">
          <p:childTnLst>
            <p:seq>
              <p:cTn id="2207" dur="indefinite" nodeType="mainSeq">
                <p:childTnLst>
                  <p:par>
                    <p:cTn id="2208" fill="hold">
                      <p:stCondLst>
                        <p:cond delay="0"/>
                      </p:stCondLst>
                      <p:childTnLst>
                        <p:par>
                          <p:cTn id="2209" fill="hold">
                            <p:stCondLst>
                              <p:cond delay="0"/>
                            </p:stCondLst>
                            <p:childTnLst>
                              <p:par>
                                <p:cTn id="2210" nodeType="withEffect" fill="hold" presetClass="entr" presetID="1">
                                  <p:stCondLst>
                                    <p:cond delay="0"/>
                                  </p:stCondLst>
                                  <p:childTnLst>
                                    <p:set>
                                      <p:cBhvr>
                                        <p:cTn id="2211" dur="1" fill="hold">
                                          <p:stCondLst>
                                            <p:cond delay="0"/>
                                          </p:stCondLst>
                                        </p:cTn>
                                        <p:tgtEl>
                                          <p:spTgt spid="1407">
                                            <p:txEl>
                                              <p:pRg st="0" end="0"/>
                                            </p:txEl>
                                          </p:spTgt>
                                        </p:tgtEl>
                                        <p:attrNameLst>
                                          <p:attrName>style.visibility</p:attrName>
                                        </p:attrNameLst>
                                      </p:cBhvr>
                                      <p:to>
                                        <p:strVal val="visible"/>
                                      </p:to>
                                    </p:set>
                                  </p:childTnLst>
                                </p:cTn>
                              </p:par>
                            </p:childTnLst>
                          </p:cTn>
                        </p:par>
                      </p:childTnLst>
                    </p:cTn>
                  </p:par>
                  <p:par>
                    <p:cTn id="2212" fill="hold">
                      <p:stCondLst>
                        <p:cond delay="indefinite"/>
                      </p:stCondLst>
                      <p:childTnLst>
                        <p:par>
                          <p:cTn id="2213" fill="hold">
                            <p:stCondLst>
                              <p:cond delay="0"/>
                            </p:stCondLst>
                            <p:childTnLst>
                              <p:par>
                                <p:cTn id="2214" nodeType="clickEffect" fill="hold" presetClass="entr" presetID="1">
                                  <p:stCondLst>
                                    <p:cond delay="0"/>
                                  </p:stCondLst>
                                  <p:childTnLst>
                                    <p:set>
                                      <p:cBhvr>
                                        <p:cTn id="2215" dur="1" fill="hold">
                                          <p:stCondLst>
                                            <p:cond delay="0"/>
                                          </p:stCondLst>
                                        </p:cTn>
                                        <p:tgtEl>
                                          <p:spTgt spid="1407">
                                            <p:txEl>
                                              <p:pRg st="1" end="1"/>
                                            </p:txEl>
                                          </p:spTgt>
                                        </p:tgtEl>
                                        <p:attrNameLst>
                                          <p:attrName>style.visibility</p:attrName>
                                        </p:attrNameLst>
                                      </p:cBhvr>
                                      <p:to>
                                        <p:strVal val="visible"/>
                                      </p:to>
                                    </p:set>
                                  </p:childTnLst>
                                </p:cTn>
                              </p:par>
                              <p:par>
                                <p:cTn id="2216" nodeType="withEffect" fill="hold" presetClass="entr" presetID="1">
                                  <p:stCondLst>
                                    <p:cond delay="0"/>
                                  </p:stCondLst>
                                  <p:childTnLst>
                                    <p:set>
                                      <p:cBhvr>
                                        <p:cTn id="2217" dur="1" fill="hold">
                                          <p:stCondLst>
                                            <p:cond delay="0"/>
                                          </p:stCondLst>
                                        </p:cTn>
                                        <p:tgtEl>
                                          <p:spTgt spid="1423"/>
                                        </p:tgtEl>
                                        <p:attrNameLst>
                                          <p:attrName>style.visibility</p:attrName>
                                        </p:attrNameLst>
                                      </p:cBhvr>
                                      <p:to>
                                        <p:strVal val="visible"/>
                                      </p:to>
                                    </p:set>
                                  </p:childTnLst>
                                </p:cTn>
                              </p:par>
                              <p:par>
                                <p:cTn id="2218" nodeType="withEffect" fill="hold" presetClass="entr" presetID="1">
                                  <p:stCondLst>
                                    <p:cond delay="0"/>
                                  </p:stCondLst>
                                  <p:childTnLst>
                                    <p:set>
                                      <p:cBhvr>
                                        <p:cTn id="2219" dur="1" fill="hold">
                                          <p:stCondLst>
                                            <p:cond delay="0"/>
                                          </p:stCondLst>
                                        </p:cTn>
                                        <p:tgtEl>
                                          <p:spTgt spid="1429"/>
                                        </p:tgtEl>
                                        <p:attrNameLst>
                                          <p:attrName>style.visibility</p:attrName>
                                        </p:attrNameLst>
                                      </p:cBhvr>
                                      <p:to>
                                        <p:strVal val="visible"/>
                                      </p:to>
                                    </p:set>
                                  </p:childTnLst>
                                </p:cTn>
                              </p:par>
                            </p:childTnLst>
                          </p:cTn>
                        </p:par>
                      </p:childTnLst>
                    </p:cTn>
                  </p:par>
                  <p:par>
                    <p:cTn id="2220" fill="hold">
                      <p:stCondLst>
                        <p:cond delay="indefinite"/>
                      </p:stCondLst>
                      <p:childTnLst>
                        <p:par>
                          <p:cTn id="2221" fill="hold">
                            <p:stCondLst>
                              <p:cond delay="0"/>
                            </p:stCondLst>
                            <p:childTnLst>
                              <p:par>
                                <p:cTn id="2222" nodeType="clickEffect" fill="hold" presetClass="entr" presetID="1">
                                  <p:stCondLst>
                                    <p:cond delay="0"/>
                                  </p:stCondLst>
                                  <p:childTnLst>
                                    <p:set>
                                      <p:cBhvr>
                                        <p:cTn id="2223" dur="1" fill="hold">
                                          <p:stCondLst>
                                            <p:cond delay="0"/>
                                          </p:stCondLst>
                                        </p:cTn>
                                        <p:tgtEl>
                                          <p:spTgt spid="1430"/>
                                        </p:tgtEl>
                                        <p:attrNameLst>
                                          <p:attrName>style.visibility</p:attrName>
                                        </p:attrNameLst>
                                      </p:cBhvr>
                                      <p:to>
                                        <p:strVal val="visible"/>
                                      </p:to>
                                    </p:set>
                                  </p:childTnLst>
                                </p:cTn>
                              </p:par>
                              <p:par>
                                <p:cTn id="2224" nodeType="withEffect" fill="hold" presetClass="entr" presetID="1">
                                  <p:stCondLst>
                                    <p:cond delay="0"/>
                                  </p:stCondLst>
                                  <p:childTnLst>
                                    <p:set>
                                      <p:cBhvr>
                                        <p:cTn id="2225" dur="1" fill="hold">
                                          <p:stCondLst>
                                            <p:cond delay="0"/>
                                          </p:stCondLst>
                                        </p:cTn>
                                        <p:tgtEl>
                                          <p:spTgt spid="1431"/>
                                        </p:tgtEl>
                                        <p:attrNameLst>
                                          <p:attrName>style.visibility</p:attrName>
                                        </p:attrNameLst>
                                      </p:cBhvr>
                                      <p:to>
                                        <p:strVal val="visible"/>
                                      </p:to>
                                    </p:set>
                                  </p:childTnLst>
                                </p:cTn>
                              </p:par>
                              <p:par>
                                <p:cTn id="2226" nodeType="withEffect" fill="hold" presetClass="entr" presetID="1">
                                  <p:stCondLst>
                                    <p:cond delay="0"/>
                                  </p:stCondLst>
                                  <p:childTnLst>
                                    <p:set>
                                      <p:cBhvr>
                                        <p:cTn id="2227" dur="1" fill="hold">
                                          <p:stCondLst>
                                            <p:cond delay="0"/>
                                          </p:stCondLst>
                                        </p:cTn>
                                        <p:tgtEl>
                                          <p:spTgt spid="1434"/>
                                        </p:tgtEl>
                                        <p:attrNameLst>
                                          <p:attrName>style.visibility</p:attrName>
                                        </p:attrNameLst>
                                      </p:cBhvr>
                                      <p:to>
                                        <p:strVal val="visible"/>
                                      </p:to>
                                    </p:set>
                                  </p:childTnLst>
                                </p:cTn>
                              </p:par>
                              <p:par>
                                <p:cTn id="2228" nodeType="withEffect" fill="hold" presetClass="entr" presetID="1">
                                  <p:stCondLst>
                                    <p:cond delay="0"/>
                                  </p:stCondLst>
                                  <p:childTnLst>
                                    <p:set>
                                      <p:cBhvr>
                                        <p:cTn id="2229" dur="1" fill="hold">
                                          <p:stCondLst>
                                            <p:cond delay="0"/>
                                          </p:stCondLst>
                                        </p:cTn>
                                        <p:tgtEl>
                                          <p:spTgt spid="1437"/>
                                        </p:tgtEl>
                                        <p:attrNameLst>
                                          <p:attrName>style.visibility</p:attrName>
                                        </p:attrNameLst>
                                      </p:cBhvr>
                                      <p:to>
                                        <p:strVal val="visible"/>
                                      </p:to>
                                    </p:set>
                                  </p:childTnLst>
                                </p:cTn>
                              </p:par>
                            </p:childTnLst>
                          </p:cTn>
                        </p:par>
                      </p:childTnLst>
                    </p:cTn>
                  </p:par>
                  <p:par>
                    <p:cTn id="2230" fill="hold">
                      <p:stCondLst>
                        <p:cond delay="indefinite"/>
                      </p:stCondLst>
                      <p:childTnLst>
                        <p:par>
                          <p:cTn id="2231" fill="hold">
                            <p:stCondLst>
                              <p:cond delay="0"/>
                            </p:stCondLst>
                            <p:childTnLst>
                              <p:par>
                                <p:cTn id="2232" nodeType="clickEffect" fill="hold" presetClass="entr" presetID="1">
                                  <p:stCondLst>
                                    <p:cond delay="0"/>
                                  </p:stCondLst>
                                  <p:childTnLst>
                                    <p:set>
                                      <p:cBhvr>
                                        <p:cTn id="2233" dur="1" fill="hold">
                                          <p:stCondLst>
                                            <p:cond delay="0"/>
                                          </p:stCondLst>
                                        </p:cTn>
                                        <p:tgtEl>
                                          <p:spTgt spid="143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3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a:t>
            </a:r>
            <a:r>
              <a:rPr b="1" lang="en-US" sz="2400" spc="-1" strike="noStrike">
                <a:solidFill>
                  <a:srgbClr val="ed7d31"/>
                </a:solidFill>
                <a:latin typeface="Calibri"/>
              </a:rPr>
              <a:t>ts Analysis </a:t>
            </a:r>
            <a:r>
              <a:rPr b="1" lang="en-US" sz="2400" spc="-1" strike="noStrike">
                <a:solidFill>
                  <a:srgbClr val="ed7d31"/>
                </a:solidFill>
                <a:latin typeface="Calibri"/>
              </a:rPr>
              <a:t>process</a:t>
            </a:r>
            <a:endParaRPr b="0" lang="en-US" sz="2400" spc="-1" strike="noStrike">
              <a:solidFill>
                <a:srgbClr val="000000"/>
              </a:solidFill>
              <a:latin typeface="Calibri"/>
            </a:endParaRPr>
          </a:p>
        </p:txBody>
      </p:sp>
      <p:sp>
        <p:nvSpPr>
          <p:cNvPr id="1440" name="CustomShape 2"/>
          <p:cNvSpPr/>
          <p:nvPr/>
        </p:nvSpPr>
        <p:spPr>
          <a:xfrm>
            <a:off x="198720" y="1268280"/>
            <a:ext cx="7223760" cy="5504400"/>
          </a:xfrm>
          <a:prstGeom prst="rect">
            <a:avLst/>
          </a:prstGeom>
          <a:noFill/>
          <a:ln>
            <a:noFill/>
          </a:ln>
        </p:spPr>
        <p:style>
          <a:lnRef idx="0"/>
          <a:fillRef idx="0"/>
          <a:effectRef idx="0"/>
          <a:fontRef idx="minor"/>
        </p:style>
      </p:sp>
      <p:sp>
        <p:nvSpPr>
          <p:cNvPr id="1441" name="CustomShape 3"/>
          <p:cNvSpPr/>
          <p:nvPr/>
        </p:nvSpPr>
        <p:spPr>
          <a:xfrm>
            <a:off x="-6480" y="1055880"/>
            <a:ext cx="1199952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 the requirements (Cont.)</a:t>
            </a: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algn="just">
              <a:lnSpc>
                <a:spcPct val="100000"/>
              </a:lnSpc>
              <a:spcBef>
                <a:spcPts val="400"/>
              </a:spcBef>
            </a:pPr>
            <a:endParaRPr b="0" lang="en-IN" sz="2200" spc="-1" strike="noStrike">
              <a:latin typeface="Arial"/>
            </a:endParaRPr>
          </a:p>
          <a:p>
            <a:pPr marL="399960">
              <a:lnSpc>
                <a:spcPct val="100000"/>
              </a:lnSpc>
              <a:spcBef>
                <a:spcPts val="601"/>
              </a:spcBef>
            </a:pPr>
            <a:r>
              <a:rPr b="0" lang="en-IN" sz="2000" spc="-1" strike="noStrike">
                <a:solidFill>
                  <a:srgbClr val="000000"/>
                </a:solidFill>
                <a:latin typeface="Calibri"/>
                <a:ea typeface="MS PGothic"/>
              </a:rPr>
              <a:t>Models could </a:t>
            </a:r>
            <a:r>
              <a:rPr b="1" lang="en-IN" sz="2000" spc="-1" strike="noStrike">
                <a:solidFill>
                  <a:srgbClr val="0070c0"/>
                </a:solidFill>
                <a:latin typeface="Calibri"/>
                <a:ea typeface="MS PGothic"/>
              </a:rPr>
              <a:t>Informal</a:t>
            </a:r>
            <a:r>
              <a:rPr b="0" lang="en-IN" sz="2000" spc="-1" strike="noStrike">
                <a:solidFill>
                  <a:srgbClr val="000000"/>
                </a:solidFill>
                <a:latin typeface="Calibri"/>
                <a:ea typeface="MS PGothic"/>
              </a:rPr>
              <a:t> e.g. Prose or could </a:t>
            </a:r>
            <a:r>
              <a:rPr b="1" lang="en-IN" sz="2000" spc="-1" strike="noStrike">
                <a:solidFill>
                  <a:srgbClr val="0070c0"/>
                </a:solidFill>
                <a:latin typeface="Calibri"/>
                <a:ea typeface="MS PGothic"/>
              </a:rPr>
              <a:t>Simple Procedural </a:t>
            </a:r>
            <a:r>
              <a:rPr b="0" lang="en-IN" sz="2000" spc="-1" strike="noStrike">
                <a:solidFill>
                  <a:srgbClr val="000000"/>
                </a:solidFill>
                <a:latin typeface="Calibri"/>
                <a:ea typeface="MS PGothic"/>
              </a:rPr>
              <a:t>e.g. Flowcharts or Pseudo Code or could be </a:t>
            </a:r>
            <a:r>
              <a:rPr b="1" lang="en-IN" sz="2000" spc="-1" strike="noStrike">
                <a:solidFill>
                  <a:srgbClr val="0070c0"/>
                </a:solidFill>
                <a:latin typeface="Calibri"/>
                <a:ea typeface="MS PGothic"/>
              </a:rPr>
              <a:t>formal static models </a:t>
            </a:r>
            <a:r>
              <a:rPr b="0" lang="en-IN" sz="2000" spc="-1" strike="noStrike">
                <a:solidFill>
                  <a:srgbClr val="000000"/>
                </a:solidFill>
                <a:latin typeface="Calibri"/>
                <a:ea typeface="MS PGothic"/>
              </a:rPr>
              <a:t>like ER diagrams </a:t>
            </a:r>
            <a:r>
              <a:rPr b="1" lang="en-IN" sz="2000" spc="-1" strike="noStrike">
                <a:solidFill>
                  <a:srgbClr val="0070c0"/>
                </a:solidFill>
                <a:latin typeface="Calibri"/>
                <a:ea typeface="MS PGothic"/>
              </a:rPr>
              <a:t>or dynamic models.</a:t>
            </a:r>
            <a:endParaRPr b="0" lang="en-IN" sz="2000" spc="-1" strike="noStrike">
              <a:latin typeface="Arial"/>
            </a:endParaRPr>
          </a:p>
          <a:p>
            <a:pPr marL="399960">
              <a:lnSpc>
                <a:spcPct val="100000"/>
              </a:lnSpc>
              <a:spcBef>
                <a:spcPts val="601"/>
              </a:spcBef>
            </a:pPr>
            <a:r>
              <a:rPr b="1" i="1" lang="en-IN" sz="2000" spc="-1" strike="noStrike">
                <a:solidFill>
                  <a:srgbClr val="7030a0"/>
                </a:solidFill>
                <a:latin typeface="Calibri"/>
                <a:ea typeface="MS PGothic"/>
              </a:rPr>
              <a:t>They could be UML based models like Use Case models (we will discuss this in more detail next class)</a:t>
            </a:r>
            <a:endParaRPr b="0" lang="en-IN" sz="2000" spc="-1" strike="noStrike">
              <a:latin typeface="Arial"/>
            </a:endParaRPr>
          </a:p>
          <a:p>
            <a:pPr>
              <a:lnSpc>
                <a:spcPct val="100000"/>
              </a:lnSpc>
              <a:spcBef>
                <a:spcPts val="1199"/>
              </a:spcBef>
            </a:pPr>
            <a:endParaRPr b="0" lang="en-IN" sz="2000" spc="-1" strike="noStrike">
              <a:latin typeface="Arial"/>
            </a:endParaRPr>
          </a:p>
          <a:p>
            <a:pPr>
              <a:lnSpc>
                <a:spcPct val="100000"/>
              </a:lnSpc>
              <a:spcBef>
                <a:spcPts val="601"/>
              </a:spcBef>
            </a:pPr>
            <a:endParaRPr b="0" lang="en-IN" sz="2000" spc="-1" strike="noStrike">
              <a:latin typeface="Arial"/>
            </a:endParaRPr>
          </a:p>
        </p:txBody>
      </p:sp>
      <p:grpSp>
        <p:nvGrpSpPr>
          <p:cNvPr id="1442" name="Group 4"/>
          <p:cNvGrpSpPr/>
          <p:nvPr/>
        </p:nvGrpSpPr>
        <p:grpSpPr>
          <a:xfrm>
            <a:off x="5424120" y="18360"/>
            <a:ext cx="5439240" cy="844200"/>
            <a:chOff x="5424120" y="18360"/>
            <a:chExt cx="5439240" cy="844200"/>
          </a:xfrm>
        </p:grpSpPr>
        <p:sp>
          <p:nvSpPr>
            <p:cNvPr id="1443"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444"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445"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446"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447"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448"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49"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0"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1"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2"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53"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4"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5"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56"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457" name="CustomShape 19"/>
          <p:cNvSpPr/>
          <p:nvPr/>
        </p:nvSpPr>
        <p:spPr>
          <a:xfrm>
            <a:off x="761400" y="1483560"/>
            <a:ext cx="2481480" cy="1368360"/>
          </a:xfrm>
          <a:prstGeom prst="cloudCallout">
            <a:avLst>
              <a:gd name="adj1" fmla="val -20833"/>
              <a:gd name="adj2" fmla="val 625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PROBLEM</a:t>
            </a:r>
            <a:endParaRPr b="0" lang="en-IN" sz="1800" spc="-1" strike="noStrike">
              <a:latin typeface="Arial"/>
            </a:endParaRPr>
          </a:p>
        </p:txBody>
      </p:sp>
      <p:sp>
        <p:nvSpPr>
          <p:cNvPr id="1458" name="CustomShape 20"/>
          <p:cNvSpPr/>
          <p:nvPr/>
        </p:nvSpPr>
        <p:spPr>
          <a:xfrm>
            <a:off x="794520" y="3705840"/>
            <a:ext cx="2151720" cy="9165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Analysis Model</a:t>
            </a:r>
            <a:endParaRPr b="0" lang="en-IN" sz="1800" spc="-1" strike="noStrike">
              <a:latin typeface="Arial"/>
            </a:endParaRPr>
          </a:p>
        </p:txBody>
      </p:sp>
      <p:sp>
        <p:nvSpPr>
          <p:cNvPr id="1459" name="CustomShape 21"/>
          <p:cNvSpPr/>
          <p:nvPr/>
        </p:nvSpPr>
        <p:spPr>
          <a:xfrm>
            <a:off x="4187880" y="3705840"/>
            <a:ext cx="2151720" cy="9165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Analysis Model</a:t>
            </a:r>
            <a:endParaRPr b="0" lang="en-IN" sz="1800" spc="-1" strike="noStrike">
              <a:latin typeface="Arial"/>
            </a:endParaRPr>
          </a:p>
        </p:txBody>
      </p:sp>
      <p:sp>
        <p:nvSpPr>
          <p:cNvPr id="1460" name="CustomShape 22"/>
          <p:cNvSpPr/>
          <p:nvPr/>
        </p:nvSpPr>
        <p:spPr>
          <a:xfrm>
            <a:off x="4266360" y="1647360"/>
            <a:ext cx="1779840" cy="9165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Solution</a:t>
            </a:r>
            <a:endParaRPr b="0" lang="en-IN" sz="1800" spc="-1" strike="noStrike">
              <a:latin typeface="Arial"/>
            </a:endParaRPr>
          </a:p>
        </p:txBody>
      </p:sp>
      <p:sp>
        <p:nvSpPr>
          <p:cNvPr id="1461" name="Line 23"/>
          <p:cNvSpPr/>
          <p:nvPr/>
        </p:nvSpPr>
        <p:spPr>
          <a:xfrm flipH="1">
            <a:off x="3555360" y="1399680"/>
            <a:ext cx="13320" cy="3764520"/>
          </a:xfrm>
          <a:prstGeom prst="line">
            <a:avLst/>
          </a:prstGeom>
          <a:ln w="38160">
            <a:custDash>
              <a:ds d="400000" sp="300000"/>
            </a:custDash>
          </a:ln>
        </p:spPr>
        <p:style>
          <a:lnRef idx="3">
            <a:schemeClr val="dk1"/>
          </a:lnRef>
          <a:fillRef idx="0">
            <a:schemeClr val="dk1"/>
          </a:fillRef>
          <a:effectRef idx="2">
            <a:schemeClr val="dk1"/>
          </a:effectRef>
          <a:fontRef idx="minor"/>
        </p:style>
      </p:sp>
      <p:sp>
        <p:nvSpPr>
          <p:cNvPr id="1462" name="CustomShape 24"/>
          <p:cNvSpPr/>
          <p:nvPr/>
        </p:nvSpPr>
        <p:spPr>
          <a:xfrm>
            <a:off x="-212400" y="4777200"/>
            <a:ext cx="77342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c00000"/>
                </a:solidFill>
                <a:latin typeface="Calibri"/>
              </a:rPr>
              <a:t>Problem Space                                     Solution Space</a:t>
            </a:r>
            <a:endParaRPr b="0" lang="en-IN" sz="2000" spc="-1" strike="noStrike">
              <a:latin typeface="Arial"/>
            </a:endParaRPr>
          </a:p>
        </p:txBody>
      </p:sp>
      <p:sp>
        <p:nvSpPr>
          <p:cNvPr id="1463" name="CustomShape 25"/>
          <p:cNvSpPr/>
          <p:nvPr/>
        </p:nvSpPr>
        <p:spPr>
          <a:xfrm>
            <a:off x="1870560" y="2852280"/>
            <a:ext cx="360" cy="85320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sp>
        <p:nvSpPr>
          <p:cNvPr id="1464" name="CustomShape 26"/>
          <p:cNvSpPr/>
          <p:nvPr/>
        </p:nvSpPr>
        <p:spPr>
          <a:xfrm>
            <a:off x="1093320" y="2662920"/>
            <a:ext cx="758160" cy="791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5" name="CustomShape 27"/>
          <p:cNvSpPr/>
          <p:nvPr/>
        </p:nvSpPr>
        <p:spPr>
          <a:xfrm>
            <a:off x="5817240" y="1583640"/>
            <a:ext cx="6332040" cy="1186920"/>
          </a:xfrm>
          <a:prstGeom prst="rect">
            <a:avLst/>
          </a:prstGeom>
          <a:noFill/>
          <a:ln>
            <a:noFill/>
          </a:ln>
        </p:spPr>
        <p:style>
          <a:lnRef idx="0"/>
          <a:fillRef idx="0"/>
          <a:effectRef idx="0"/>
          <a:fontRef idx="minor"/>
        </p:style>
        <p:txBody>
          <a:bodyPr lIns="90000" rIns="90000" tIns="45000" bIns="45000"/>
          <a:p>
            <a:pPr lvl="2" marL="743040" indent="-342720" algn="just">
              <a:lnSpc>
                <a:spcPct val="100000"/>
              </a:lnSpc>
              <a:buBlip>
                <a:blip r:embed="rId2"/>
              </a:buBlip>
            </a:pPr>
            <a:r>
              <a:rPr b="0" lang="en-IN" sz="1800" spc="-1" strike="noStrike">
                <a:solidFill>
                  <a:srgbClr val="c00000"/>
                </a:solidFill>
                <a:latin typeface="Calibri"/>
              </a:rPr>
              <a:t>A logical first step in creating a model is to identify the essential components of the system being modeled and further break it down - typically called as decomposition</a:t>
            </a:r>
            <a:endParaRPr b="0" lang="en-IN" sz="1800" spc="-1" strike="noStrike">
              <a:latin typeface="Arial"/>
            </a:endParaRPr>
          </a:p>
        </p:txBody>
      </p:sp>
      <p:sp>
        <p:nvSpPr>
          <p:cNvPr id="1466" name="CustomShape 28"/>
          <p:cNvSpPr/>
          <p:nvPr/>
        </p:nvSpPr>
        <p:spPr>
          <a:xfrm>
            <a:off x="5924520" y="2517120"/>
            <a:ext cx="6339600" cy="2314800"/>
          </a:xfrm>
          <a:prstGeom prst="rect">
            <a:avLst/>
          </a:prstGeom>
          <a:noFill/>
          <a:ln>
            <a:noFill/>
          </a:ln>
        </p:spPr>
        <p:style>
          <a:lnRef idx="0"/>
          <a:fillRef idx="0"/>
          <a:effectRef idx="0"/>
          <a:fontRef idx="minor"/>
        </p:style>
        <p:txBody>
          <a:bodyPr lIns="90000" rIns="90000" tIns="45000" bIns="45000"/>
          <a:p>
            <a:pPr marL="399960">
              <a:lnSpc>
                <a:spcPct val="100000"/>
              </a:lnSpc>
            </a:pPr>
            <a:r>
              <a:rPr b="1" lang="en-IN" sz="2000" spc="-1" strike="noStrike">
                <a:solidFill>
                  <a:srgbClr val="0070c0"/>
                </a:solidFill>
                <a:latin typeface="Calibri"/>
              </a:rPr>
              <a:t>Goals for the models</a:t>
            </a:r>
            <a:endParaRPr b="0" lang="en-IN" sz="2000" spc="-1" strike="noStrike">
              <a:latin typeface="Arial"/>
            </a:endParaRPr>
          </a:p>
          <a:p>
            <a:pPr lvl="2" marL="743040" indent="-342720">
              <a:lnSpc>
                <a:spcPct val="100000"/>
              </a:lnSpc>
              <a:buBlip>
                <a:blip r:embed="rId3"/>
              </a:buBlip>
            </a:pPr>
            <a:r>
              <a:rPr b="0" lang="en-IN" sz="1800" spc="-1" strike="noStrike">
                <a:solidFill>
                  <a:srgbClr val="000000"/>
                </a:solidFill>
                <a:latin typeface="Calibri"/>
              </a:rPr>
              <a:t>Analyzing and Validating the requirements in terms of visible requirements within the problem</a:t>
            </a:r>
            <a:endParaRPr b="0" lang="en-IN" sz="1800" spc="-1" strike="noStrike">
              <a:latin typeface="Arial"/>
            </a:endParaRPr>
          </a:p>
          <a:p>
            <a:pPr lvl="2" marL="743040" indent="-342720">
              <a:lnSpc>
                <a:spcPct val="100000"/>
              </a:lnSpc>
              <a:buBlip>
                <a:blip r:embed="rId4"/>
              </a:buBlip>
            </a:pPr>
            <a:r>
              <a:rPr b="0" lang="en-IN" sz="1800" spc="-1" strike="noStrike">
                <a:solidFill>
                  <a:srgbClr val="000000"/>
                </a:solidFill>
                <a:latin typeface="Calibri"/>
              </a:rPr>
              <a:t>Communicating the requirements in terms of who, what and interpreting it in the same way</a:t>
            </a:r>
            <a:endParaRPr b="0" lang="en-IN" sz="1800" spc="-1" strike="noStrike">
              <a:latin typeface="Arial"/>
            </a:endParaRPr>
          </a:p>
          <a:p>
            <a:pPr lvl="2" marL="743040" indent="-342720">
              <a:lnSpc>
                <a:spcPct val="100000"/>
              </a:lnSpc>
              <a:buBlip>
                <a:blip r:embed="rId5"/>
              </a:buBlip>
            </a:pPr>
            <a:r>
              <a:rPr b="0" lang="en-IN" sz="1800" spc="-1" strike="noStrike">
                <a:solidFill>
                  <a:srgbClr val="000000"/>
                </a:solidFill>
                <a:latin typeface="Calibri"/>
              </a:rPr>
              <a:t>Should provide value to all stakeholders</a:t>
            </a:r>
            <a:endParaRPr b="0" lang="en-IN" sz="1800" spc="-1" strike="noStrike">
              <a:latin typeface="Arial"/>
            </a:endParaRPr>
          </a:p>
          <a:p>
            <a:pPr lvl="2" marL="743040" indent="-342720">
              <a:lnSpc>
                <a:spcPct val="100000"/>
              </a:lnSpc>
              <a:buBlip>
                <a:blip r:embed="rId6"/>
              </a:buBlip>
            </a:pPr>
            <a:r>
              <a:rPr b="0" lang="en-IN" sz="1800" spc="-1" strike="noStrike">
                <a:solidFill>
                  <a:srgbClr val="000000"/>
                </a:solidFill>
                <a:latin typeface="Calibri"/>
              </a:rPr>
              <a:t>Should be Simple</a:t>
            </a:r>
            <a:endParaRPr b="0" lang="en-IN" sz="1800" spc="-1" strike="noStrike">
              <a:latin typeface="Arial"/>
            </a:endParaRPr>
          </a:p>
        </p:txBody>
      </p:sp>
      <p:sp>
        <p:nvSpPr>
          <p:cNvPr id="1467" name="CustomShape 29"/>
          <p:cNvSpPr/>
          <p:nvPr/>
        </p:nvSpPr>
        <p:spPr>
          <a:xfrm>
            <a:off x="6490440" y="4544280"/>
            <a:ext cx="636228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Calibri"/>
              </a:rPr>
              <a:t>Advantages of Modelling</a:t>
            </a: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Calibri"/>
              </a:rPr>
              <a:t>Ability to make changes with minimal costs</a:t>
            </a: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Calibri"/>
              </a:rPr>
              <a:t>Models help in visualizing the solution</a:t>
            </a:r>
            <a:endParaRPr b="0" lang="en-IN" sz="1800" spc="-1" strike="noStrike">
              <a:latin typeface="Arial"/>
            </a:endParaRPr>
          </a:p>
        </p:txBody>
      </p:sp>
    </p:spTree>
  </p:cSld>
  <p:timing>
    <p:tnLst>
      <p:par>
        <p:cTn id="2234" dur="indefinite" restart="never" nodeType="tmRoot">
          <p:childTnLst>
            <p:seq>
              <p:cTn id="2235" dur="indefinite" nodeType="mainSeq">
                <p:childTnLst>
                  <p:par>
                    <p:cTn id="2236" fill="hold">
                      <p:stCondLst>
                        <p:cond delay="0"/>
                      </p:stCondLst>
                      <p:childTnLst>
                        <p:par>
                          <p:cTn id="2237" fill="hold">
                            <p:stCondLst>
                              <p:cond delay="0"/>
                            </p:stCondLst>
                            <p:childTnLst>
                              <p:par>
                                <p:cTn id="2238" nodeType="withEffect" fill="hold" presetClass="entr" presetID="1">
                                  <p:stCondLst>
                                    <p:cond delay="0"/>
                                  </p:stCondLst>
                                  <p:endCondLst>
                                    <p:cond delay="5000"/>
                                  </p:endCondLst>
                                  <p:childTnLst>
                                    <p:set>
                                      <p:cBhvr>
                                        <p:cTn id="2239" dur="1" fill="hold">
                                          <p:stCondLst>
                                            <p:cond delay="0"/>
                                          </p:stCondLst>
                                        </p:cTn>
                                        <p:tgtEl>
                                          <p:spTgt spid="1440">
                                            <p:txEl>
                                              <p:pRg st="0" end="0"/>
                                            </p:txEl>
                                          </p:spTgt>
                                        </p:tgtEl>
                                        <p:attrNameLst>
                                          <p:attrName>style.visibility</p:attrName>
                                        </p:attrNameLst>
                                      </p:cBhvr>
                                      <p:to>
                                        <p:strVal val="visible"/>
                                      </p:to>
                                    </p:set>
                                  </p:childTnLst>
                                </p:cTn>
                              </p:par>
                              <p:par>
                                <p:cTn id="2240" nodeType="withEffect" fill="hold" presetClass="entr" presetID="1">
                                  <p:stCondLst>
                                    <p:cond delay="0"/>
                                  </p:stCondLst>
                                  <p:childTnLst>
                                    <p:set>
                                      <p:cBhvr>
                                        <p:cTn id="2241" dur="1" fill="hold">
                                          <p:stCondLst>
                                            <p:cond delay="0"/>
                                          </p:stCondLst>
                                        </p:cTn>
                                        <p:tgtEl>
                                          <p:spTgt spid="1441">
                                            <p:txEl>
                                              <p:pRg st="0" end="0"/>
                                            </p:txEl>
                                          </p:spTgt>
                                        </p:tgtEl>
                                        <p:attrNameLst>
                                          <p:attrName>style.visibility</p:attrName>
                                        </p:attrNameLst>
                                      </p:cBhvr>
                                      <p:to>
                                        <p:strVal val="visible"/>
                                      </p:to>
                                    </p:set>
                                  </p:childTnLst>
                                </p:cTn>
                              </p:par>
                            </p:childTnLst>
                          </p:cTn>
                        </p:par>
                      </p:childTnLst>
                    </p:cTn>
                  </p:par>
                  <p:par>
                    <p:cTn id="2242" fill="hold">
                      <p:stCondLst>
                        <p:cond delay="indefinite"/>
                      </p:stCondLst>
                      <p:childTnLst>
                        <p:par>
                          <p:cTn id="2243" fill="hold">
                            <p:stCondLst>
                              <p:cond delay="0"/>
                            </p:stCondLst>
                            <p:childTnLst>
                              <p:par>
                                <p:cTn id="2244" nodeType="clickEffect" fill="hold" presetClass="entr" presetID="1">
                                  <p:stCondLst>
                                    <p:cond delay="0"/>
                                  </p:stCondLst>
                                  <p:childTnLst>
                                    <p:set>
                                      <p:cBhvr>
                                        <p:cTn id="2245" dur="1" fill="hold">
                                          <p:stCondLst>
                                            <p:cond delay="0"/>
                                          </p:stCondLst>
                                        </p:cTn>
                                        <p:tgtEl>
                                          <p:spTgt spid="1457"/>
                                        </p:tgtEl>
                                        <p:attrNameLst>
                                          <p:attrName>style.visibility</p:attrName>
                                        </p:attrNameLst>
                                      </p:cBhvr>
                                      <p:to>
                                        <p:strVal val="visible"/>
                                      </p:to>
                                    </p:set>
                                  </p:childTnLst>
                                </p:cTn>
                              </p:par>
                              <p:par>
                                <p:cTn id="2246" nodeType="withEffect" fill="hold" presetClass="entr" presetID="1">
                                  <p:stCondLst>
                                    <p:cond delay="0"/>
                                  </p:stCondLst>
                                  <p:childTnLst>
                                    <p:set>
                                      <p:cBhvr>
                                        <p:cTn id="2247" dur="1" fill="hold">
                                          <p:stCondLst>
                                            <p:cond delay="0"/>
                                          </p:stCondLst>
                                        </p:cTn>
                                        <p:tgtEl>
                                          <p:spTgt spid="1458"/>
                                        </p:tgtEl>
                                        <p:attrNameLst>
                                          <p:attrName>style.visibility</p:attrName>
                                        </p:attrNameLst>
                                      </p:cBhvr>
                                      <p:to>
                                        <p:strVal val="visible"/>
                                      </p:to>
                                    </p:set>
                                  </p:childTnLst>
                                </p:cTn>
                              </p:par>
                              <p:par>
                                <p:cTn id="2248" nodeType="withEffect" fill="hold" presetClass="entr" presetID="1">
                                  <p:stCondLst>
                                    <p:cond delay="0"/>
                                  </p:stCondLst>
                                  <p:childTnLst>
                                    <p:set>
                                      <p:cBhvr>
                                        <p:cTn id="2249" dur="1" fill="hold">
                                          <p:stCondLst>
                                            <p:cond delay="0"/>
                                          </p:stCondLst>
                                        </p:cTn>
                                        <p:tgtEl>
                                          <p:spTgt spid="1459"/>
                                        </p:tgtEl>
                                        <p:attrNameLst>
                                          <p:attrName>style.visibility</p:attrName>
                                        </p:attrNameLst>
                                      </p:cBhvr>
                                      <p:to>
                                        <p:strVal val="visible"/>
                                      </p:to>
                                    </p:set>
                                  </p:childTnLst>
                                </p:cTn>
                              </p:par>
                              <p:par>
                                <p:cTn id="2250" nodeType="withEffect" fill="hold" presetClass="entr" presetID="1">
                                  <p:stCondLst>
                                    <p:cond delay="0"/>
                                  </p:stCondLst>
                                  <p:childTnLst>
                                    <p:set>
                                      <p:cBhvr>
                                        <p:cTn id="2251" dur="1" fill="hold">
                                          <p:stCondLst>
                                            <p:cond delay="0"/>
                                          </p:stCondLst>
                                        </p:cTn>
                                        <p:tgtEl>
                                          <p:spTgt spid="1460"/>
                                        </p:tgtEl>
                                        <p:attrNameLst>
                                          <p:attrName>style.visibility</p:attrName>
                                        </p:attrNameLst>
                                      </p:cBhvr>
                                      <p:to>
                                        <p:strVal val="visible"/>
                                      </p:to>
                                    </p:set>
                                  </p:childTnLst>
                                </p:cTn>
                              </p:par>
                              <p:par>
                                <p:cTn id="2252" nodeType="withEffect" fill="hold" presetClass="entr" presetID="1">
                                  <p:stCondLst>
                                    <p:cond delay="0"/>
                                  </p:stCondLst>
                                  <p:childTnLst>
                                    <p:set>
                                      <p:cBhvr>
                                        <p:cTn id="2253" dur="1" fill="hold">
                                          <p:stCondLst>
                                            <p:cond delay="0"/>
                                          </p:stCondLst>
                                        </p:cTn>
                                        <p:tgtEl>
                                          <p:spTgt spid="1461"/>
                                        </p:tgtEl>
                                        <p:attrNameLst>
                                          <p:attrName>style.visibility</p:attrName>
                                        </p:attrNameLst>
                                      </p:cBhvr>
                                      <p:to>
                                        <p:strVal val="visible"/>
                                      </p:to>
                                    </p:set>
                                  </p:childTnLst>
                                </p:cTn>
                              </p:par>
                              <p:par>
                                <p:cTn id="2254" nodeType="withEffect" fill="hold" presetClass="entr" presetID="1">
                                  <p:stCondLst>
                                    <p:cond delay="0"/>
                                  </p:stCondLst>
                                  <p:childTnLst>
                                    <p:set>
                                      <p:cBhvr>
                                        <p:cTn id="2255" dur="1" fill="hold">
                                          <p:stCondLst>
                                            <p:cond delay="0"/>
                                          </p:stCondLst>
                                        </p:cTn>
                                        <p:tgtEl>
                                          <p:spTgt spid="1462"/>
                                        </p:tgtEl>
                                        <p:attrNameLst>
                                          <p:attrName>style.visibility</p:attrName>
                                        </p:attrNameLst>
                                      </p:cBhvr>
                                      <p:to>
                                        <p:strVal val="visible"/>
                                      </p:to>
                                    </p:set>
                                  </p:childTnLst>
                                </p:cTn>
                              </p:par>
                              <p:par>
                                <p:cTn id="2256" nodeType="withEffect" fill="hold" presetClass="entr" presetID="1">
                                  <p:stCondLst>
                                    <p:cond delay="0"/>
                                  </p:stCondLst>
                                  <p:childTnLst>
                                    <p:set>
                                      <p:cBhvr>
                                        <p:cTn id="2257" dur="1" fill="hold">
                                          <p:stCondLst>
                                            <p:cond delay="0"/>
                                          </p:stCondLst>
                                        </p:cTn>
                                        <p:tgtEl>
                                          <p:spTgt spid="1463"/>
                                        </p:tgtEl>
                                        <p:attrNameLst>
                                          <p:attrName>style.visibility</p:attrName>
                                        </p:attrNameLst>
                                      </p:cBhvr>
                                      <p:to>
                                        <p:strVal val="visible"/>
                                      </p:to>
                                    </p:set>
                                  </p:childTnLst>
                                </p:cTn>
                              </p:par>
                              <p:par>
                                <p:cTn id="2258" nodeType="withEffect" fill="hold" presetClass="entr" presetID="1">
                                  <p:stCondLst>
                                    <p:cond delay="0"/>
                                  </p:stCondLst>
                                  <p:childTnLst>
                                    <p:set>
                                      <p:cBhvr>
                                        <p:cTn id="2259" dur="1" fill="hold">
                                          <p:stCondLst>
                                            <p:cond delay="0"/>
                                          </p:stCondLst>
                                        </p:cTn>
                                        <p:tgtEl>
                                          <p:spTgt spid="1464"/>
                                        </p:tgtEl>
                                        <p:attrNameLst>
                                          <p:attrName>style.visibility</p:attrName>
                                        </p:attrNameLst>
                                      </p:cBhvr>
                                      <p:to>
                                        <p:strVal val="visible"/>
                                      </p:to>
                                    </p:set>
                                  </p:childTnLst>
                                </p:cTn>
                              </p:par>
                            </p:childTnLst>
                          </p:cTn>
                        </p:par>
                      </p:childTnLst>
                    </p:cTn>
                  </p:par>
                  <p:par>
                    <p:cTn id="2260" fill="hold">
                      <p:stCondLst>
                        <p:cond delay="indefinite"/>
                      </p:stCondLst>
                      <p:childTnLst>
                        <p:par>
                          <p:cTn id="2261" fill="hold">
                            <p:stCondLst>
                              <p:cond delay="0"/>
                            </p:stCondLst>
                            <p:childTnLst>
                              <p:par>
                                <p:cTn id="2262" nodeType="clickEffect" fill="hold" presetClass="entr" presetID="1">
                                  <p:stCondLst>
                                    <p:cond delay="0"/>
                                  </p:stCondLst>
                                  <p:childTnLst>
                                    <p:set>
                                      <p:cBhvr>
                                        <p:cTn id="2263" dur="1" fill="hold">
                                          <p:stCondLst>
                                            <p:cond delay="0"/>
                                          </p:stCondLst>
                                        </p:cTn>
                                        <p:tgtEl>
                                          <p:spTgt spid="1465"/>
                                        </p:tgtEl>
                                        <p:attrNameLst>
                                          <p:attrName>style.visibility</p:attrName>
                                        </p:attrNameLst>
                                      </p:cBhvr>
                                      <p:to>
                                        <p:strVal val="visible"/>
                                      </p:to>
                                    </p:set>
                                  </p:childTnLst>
                                </p:cTn>
                              </p:par>
                            </p:childTnLst>
                          </p:cTn>
                        </p:par>
                      </p:childTnLst>
                    </p:cTn>
                  </p:par>
                  <p:par>
                    <p:cTn id="2264" fill="hold">
                      <p:stCondLst>
                        <p:cond delay="indefinite"/>
                      </p:stCondLst>
                      <p:childTnLst>
                        <p:par>
                          <p:cTn id="2265" fill="hold">
                            <p:stCondLst>
                              <p:cond delay="0"/>
                            </p:stCondLst>
                            <p:childTnLst>
                              <p:par>
                                <p:cTn id="2266" nodeType="clickEffect" fill="hold" presetClass="entr" presetID="1">
                                  <p:stCondLst>
                                    <p:cond delay="0"/>
                                  </p:stCondLst>
                                  <p:childTnLst>
                                    <p:set>
                                      <p:cBhvr>
                                        <p:cTn id="2267" dur="1" fill="hold">
                                          <p:stCondLst>
                                            <p:cond delay="0"/>
                                          </p:stCondLst>
                                        </p:cTn>
                                        <p:tgtEl>
                                          <p:spTgt spid="1466"/>
                                        </p:tgtEl>
                                        <p:attrNameLst>
                                          <p:attrName>style.visibility</p:attrName>
                                        </p:attrNameLst>
                                      </p:cBhvr>
                                      <p:to>
                                        <p:strVal val="visible"/>
                                      </p:to>
                                    </p:set>
                                  </p:childTnLst>
                                </p:cTn>
                              </p:par>
                            </p:childTnLst>
                          </p:cTn>
                        </p:par>
                      </p:childTnLst>
                    </p:cTn>
                  </p:par>
                  <p:par>
                    <p:cTn id="2268" fill="hold">
                      <p:stCondLst>
                        <p:cond delay="indefinite"/>
                      </p:stCondLst>
                      <p:childTnLst>
                        <p:par>
                          <p:cTn id="2269" fill="hold">
                            <p:stCondLst>
                              <p:cond delay="0"/>
                            </p:stCondLst>
                            <p:childTnLst>
                              <p:par>
                                <p:cTn id="2270" nodeType="clickEffect" fill="hold" presetClass="entr" presetID="1">
                                  <p:stCondLst>
                                    <p:cond delay="0"/>
                                  </p:stCondLst>
                                  <p:childTnLst>
                                    <p:set>
                                      <p:cBhvr>
                                        <p:cTn id="2271" dur="1" fill="hold">
                                          <p:stCondLst>
                                            <p:cond delay="0"/>
                                          </p:stCondLst>
                                        </p:cTn>
                                        <p:tgtEl>
                                          <p:spTgt spid="1467"/>
                                        </p:tgtEl>
                                        <p:attrNameLst>
                                          <p:attrName>style.visibility</p:attrName>
                                        </p:attrNameLst>
                                      </p:cBhvr>
                                      <p:to>
                                        <p:strVal val="visible"/>
                                      </p:to>
                                    </p:set>
                                  </p:childTnLst>
                                </p:cTn>
                              </p:par>
                            </p:childTnLst>
                          </p:cTn>
                        </p:par>
                      </p:childTnLst>
                    </p:cTn>
                  </p:par>
                  <p:par>
                    <p:cTn id="2272" fill="hold">
                      <p:stCondLst>
                        <p:cond delay="indefinite"/>
                      </p:stCondLst>
                      <p:childTnLst>
                        <p:par>
                          <p:cTn id="2273" fill="hold">
                            <p:stCondLst>
                              <p:cond delay="0"/>
                            </p:stCondLst>
                            <p:childTnLst>
                              <p:par>
                                <p:cTn id="2274" nodeType="clickEffect" fill="hold" presetClass="entr" presetID="1">
                                  <p:stCondLst>
                                    <p:cond delay="0"/>
                                  </p:stCondLst>
                                  <p:childTnLst>
                                    <p:set>
                                      <p:cBhvr>
                                        <p:cTn id="2275" dur="1" fill="hold">
                                          <p:stCondLst>
                                            <p:cond delay="0"/>
                                          </p:stCondLst>
                                        </p:cTn>
                                        <p:tgtEl>
                                          <p:spTgt spid="1441">
                                            <p:txEl>
                                              <p:pRg st="12" end="12"/>
                                            </p:txEl>
                                          </p:spTgt>
                                        </p:tgtEl>
                                        <p:attrNameLst>
                                          <p:attrName>style.visibility</p:attrName>
                                        </p:attrNameLst>
                                      </p:cBhvr>
                                      <p:to>
                                        <p:strVal val="visible"/>
                                      </p:to>
                                    </p:set>
                                  </p:childTnLst>
                                </p:cTn>
                              </p:par>
                            </p:childTnLst>
                          </p:cTn>
                        </p:par>
                      </p:childTnLst>
                    </p:cTn>
                  </p:par>
                  <p:par>
                    <p:cTn id="2276" fill="hold">
                      <p:stCondLst>
                        <p:cond delay="indefinite"/>
                      </p:stCondLst>
                      <p:childTnLst>
                        <p:par>
                          <p:cTn id="2277" fill="hold">
                            <p:stCondLst>
                              <p:cond delay="0"/>
                            </p:stCondLst>
                            <p:childTnLst>
                              <p:par>
                                <p:cTn id="2278" nodeType="clickEffect" fill="hold" presetClass="entr" presetID="1">
                                  <p:stCondLst>
                                    <p:cond delay="0"/>
                                  </p:stCondLst>
                                  <p:childTnLst>
                                    <p:set>
                                      <p:cBhvr>
                                        <p:cTn id="2279" dur="1" fill="hold">
                                          <p:stCondLst>
                                            <p:cond delay="0"/>
                                          </p:stCondLst>
                                        </p:cTn>
                                        <p:tgtEl>
                                          <p:spTgt spid="1441">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68"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469" name="CustomShape 2"/>
          <p:cNvSpPr/>
          <p:nvPr/>
        </p:nvSpPr>
        <p:spPr>
          <a:xfrm>
            <a:off x="198720" y="1268280"/>
            <a:ext cx="7223760" cy="5504400"/>
          </a:xfrm>
          <a:prstGeom prst="rect">
            <a:avLst/>
          </a:prstGeom>
          <a:noFill/>
          <a:ln>
            <a:noFill/>
          </a:ln>
        </p:spPr>
        <p:style>
          <a:lnRef idx="0"/>
          <a:fillRef idx="0"/>
          <a:effectRef idx="0"/>
          <a:fontRef idx="minor"/>
        </p:style>
      </p:sp>
      <p:sp>
        <p:nvSpPr>
          <p:cNvPr id="1470" name="CustomShape 3"/>
          <p:cNvSpPr/>
          <p:nvPr/>
        </p:nvSpPr>
        <p:spPr>
          <a:xfrm>
            <a:off x="-6480" y="1055880"/>
            <a:ext cx="711216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200" spc="-1" strike="noStrike">
                <a:solidFill>
                  <a:srgbClr val="000000"/>
                </a:solidFill>
                <a:latin typeface="Calibri"/>
                <a:ea typeface="MS PGothic"/>
              </a:rPr>
              <a:t>Model the requirements</a:t>
            </a:r>
            <a:endParaRPr b="0" lang="en-IN" sz="2200" spc="-1" strike="noStrike">
              <a:latin typeface="Arial"/>
            </a:endParaRPr>
          </a:p>
          <a:p>
            <a:pPr lvl="2" marL="743040" indent="-342720" algn="just">
              <a:lnSpc>
                <a:spcPct val="100000"/>
              </a:lnSpc>
              <a:spcBef>
                <a:spcPts val="400"/>
              </a:spcBef>
              <a:buBlip>
                <a:blip r:embed="rId2"/>
              </a:buBlip>
            </a:pPr>
            <a:r>
              <a:rPr b="0" lang="en-IN" sz="2000" spc="-1" strike="noStrike">
                <a:solidFill>
                  <a:srgbClr val="c00000"/>
                </a:solidFill>
                <a:latin typeface="Calibri"/>
                <a:ea typeface="MS PGothic"/>
              </a:rPr>
              <a:t>A logical first step in creating a model is to identify the essential components of the system being modeled typically called as decomposition</a:t>
            </a:r>
            <a:endParaRPr b="0" lang="en-IN" sz="2000" spc="-1" strike="noStrike">
              <a:latin typeface="Arial"/>
            </a:endParaRPr>
          </a:p>
          <a:p>
            <a:pPr marL="399960">
              <a:lnSpc>
                <a:spcPct val="100000"/>
              </a:lnSpc>
              <a:spcBef>
                <a:spcPts val="439"/>
              </a:spcBef>
            </a:pPr>
            <a:r>
              <a:rPr b="1" lang="en-IN" sz="2200" spc="-1" strike="noStrike">
                <a:solidFill>
                  <a:srgbClr val="0070c0"/>
                </a:solidFill>
                <a:latin typeface="Calibri"/>
                <a:ea typeface="MS PGothic"/>
              </a:rPr>
              <a:t>Goals for the models</a:t>
            </a:r>
            <a:endParaRPr b="0" lang="en-IN" sz="2200" spc="-1" strike="noStrike">
              <a:latin typeface="Arial"/>
            </a:endParaRPr>
          </a:p>
          <a:p>
            <a:pPr lvl="2" marL="743040" indent="-342720">
              <a:lnSpc>
                <a:spcPct val="100000"/>
              </a:lnSpc>
              <a:spcBef>
                <a:spcPts val="400"/>
              </a:spcBef>
              <a:buBlip>
                <a:blip r:embed="rId3"/>
              </a:buBlip>
            </a:pPr>
            <a:r>
              <a:rPr b="0" lang="en-IN" sz="2000" spc="-1" strike="noStrike">
                <a:solidFill>
                  <a:srgbClr val="000000"/>
                </a:solidFill>
                <a:latin typeface="Calibri"/>
                <a:ea typeface="MS PGothic"/>
              </a:rPr>
              <a:t>Analyzing and Validating the requirements in terms of visible requirements within the problem</a:t>
            </a:r>
            <a:endParaRPr b="0" lang="en-IN" sz="2000" spc="-1" strike="noStrike">
              <a:latin typeface="Arial"/>
            </a:endParaRPr>
          </a:p>
          <a:p>
            <a:pPr lvl="2" marL="743040" indent="-342720">
              <a:lnSpc>
                <a:spcPct val="100000"/>
              </a:lnSpc>
              <a:spcBef>
                <a:spcPts val="400"/>
              </a:spcBef>
              <a:buBlip>
                <a:blip r:embed="rId4"/>
              </a:buBlip>
            </a:pPr>
            <a:r>
              <a:rPr b="0" lang="en-IN" sz="2000" spc="-1" strike="noStrike">
                <a:solidFill>
                  <a:srgbClr val="000000"/>
                </a:solidFill>
                <a:latin typeface="Calibri"/>
                <a:ea typeface="MS PGothic"/>
              </a:rPr>
              <a:t>Communicating the requirements in terms of who, what and interpreting it in the same way</a:t>
            </a:r>
            <a:endParaRPr b="0" lang="en-IN" sz="2000" spc="-1" strike="noStrike">
              <a:latin typeface="Arial"/>
            </a:endParaRPr>
          </a:p>
          <a:p>
            <a:pPr lvl="2" marL="743040" indent="-342720">
              <a:lnSpc>
                <a:spcPct val="100000"/>
              </a:lnSpc>
              <a:spcBef>
                <a:spcPts val="400"/>
              </a:spcBef>
              <a:buBlip>
                <a:blip r:embed="rId5"/>
              </a:buBlip>
            </a:pPr>
            <a:r>
              <a:rPr b="0" lang="en-IN" sz="2000" spc="-1" strike="noStrike">
                <a:solidFill>
                  <a:srgbClr val="000000"/>
                </a:solidFill>
                <a:latin typeface="Calibri"/>
                <a:ea typeface="MS PGothic"/>
              </a:rPr>
              <a:t>Should provide value to all stakeholders</a:t>
            </a:r>
            <a:endParaRPr b="0" lang="en-IN" sz="2000" spc="-1" strike="noStrike">
              <a:latin typeface="Arial"/>
            </a:endParaRPr>
          </a:p>
          <a:p>
            <a:pPr lvl="2" marL="743040" indent="-342720">
              <a:lnSpc>
                <a:spcPct val="100000"/>
              </a:lnSpc>
              <a:spcBef>
                <a:spcPts val="400"/>
              </a:spcBef>
              <a:buBlip>
                <a:blip r:embed="rId6"/>
              </a:buBlip>
            </a:pPr>
            <a:r>
              <a:rPr b="0" lang="en-IN" sz="2000" spc="-1" strike="noStrike">
                <a:solidFill>
                  <a:srgbClr val="000000"/>
                </a:solidFill>
                <a:latin typeface="Calibri"/>
                <a:ea typeface="MS PGothic"/>
              </a:rPr>
              <a:t>Should be Simple</a:t>
            </a:r>
            <a:endParaRPr b="0" lang="en-IN" sz="2000" spc="-1" strike="noStrike">
              <a:latin typeface="Arial"/>
            </a:endParaRPr>
          </a:p>
          <a:p>
            <a:pPr marL="399960">
              <a:lnSpc>
                <a:spcPct val="100000"/>
              </a:lnSpc>
              <a:spcBef>
                <a:spcPts val="601"/>
              </a:spcBef>
            </a:pPr>
            <a:r>
              <a:rPr b="0" lang="en-IN" sz="2000" spc="-1" strike="noStrike">
                <a:solidFill>
                  <a:srgbClr val="000000"/>
                </a:solidFill>
                <a:latin typeface="Calibri"/>
                <a:ea typeface="MS PGothic"/>
              </a:rPr>
              <a:t>Models could </a:t>
            </a:r>
            <a:r>
              <a:rPr b="1" lang="en-IN" sz="2000" spc="-1" strike="noStrike">
                <a:solidFill>
                  <a:srgbClr val="0070c0"/>
                </a:solidFill>
                <a:latin typeface="Calibri"/>
                <a:ea typeface="MS PGothic"/>
              </a:rPr>
              <a:t>Informal</a:t>
            </a:r>
            <a:r>
              <a:rPr b="0" lang="en-IN" sz="2000" spc="-1" strike="noStrike">
                <a:solidFill>
                  <a:srgbClr val="000000"/>
                </a:solidFill>
                <a:latin typeface="Calibri"/>
                <a:ea typeface="MS PGothic"/>
              </a:rPr>
              <a:t> e.g. Prose or could </a:t>
            </a:r>
            <a:r>
              <a:rPr b="1" lang="en-IN" sz="2000" spc="-1" strike="noStrike">
                <a:solidFill>
                  <a:srgbClr val="0070c0"/>
                </a:solidFill>
                <a:latin typeface="Calibri"/>
                <a:ea typeface="MS PGothic"/>
              </a:rPr>
              <a:t>Simple Procedural </a:t>
            </a:r>
            <a:r>
              <a:rPr b="0" lang="en-IN" sz="2000" spc="-1" strike="noStrike">
                <a:solidFill>
                  <a:srgbClr val="000000"/>
                </a:solidFill>
                <a:latin typeface="Calibri"/>
                <a:ea typeface="MS PGothic"/>
              </a:rPr>
              <a:t>e.g. Flowcharts or Pseudo Code or could be </a:t>
            </a:r>
            <a:r>
              <a:rPr b="1" lang="en-IN" sz="2000" spc="-1" strike="noStrike">
                <a:solidFill>
                  <a:srgbClr val="0070c0"/>
                </a:solidFill>
                <a:latin typeface="Calibri"/>
                <a:ea typeface="MS PGothic"/>
              </a:rPr>
              <a:t>formal static models </a:t>
            </a:r>
            <a:r>
              <a:rPr b="0" lang="en-IN" sz="2000" spc="-1" strike="noStrike">
                <a:solidFill>
                  <a:srgbClr val="000000"/>
                </a:solidFill>
                <a:latin typeface="Calibri"/>
                <a:ea typeface="MS PGothic"/>
              </a:rPr>
              <a:t>like ER diagrams </a:t>
            </a:r>
            <a:r>
              <a:rPr b="1" lang="en-IN" sz="2000" spc="-1" strike="noStrike">
                <a:solidFill>
                  <a:srgbClr val="0070c0"/>
                </a:solidFill>
                <a:latin typeface="Calibri"/>
                <a:ea typeface="MS PGothic"/>
              </a:rPr>
              <a:t>or dynamic models.</a:t>
            </a:r>
            <a:endParaRPr b="0" lang="en-IN" sz="2000" spc="-1" strike="noStrike">
              <a:latin typeface="Arial"/>
            </a:endParaRPr>
          </a:p>
          <a:p>
            <a:pPr marL="399960">
              <a:lnSpc>
                <a:spcPct val="100000"/>
              </a:lnSpc>
              <a:spcBef>
                <a:spcPts val="601"/>
              </a:spcBef>
            </a:pPr>
            <a:r>
              <a:rPr b="1" i="1" lang="en-IN" sz="2000" spc="-1" strike="noStrike">
                <a:solidFill>
                  <a:srgbClr val="7030a0"/>
                </a:solidFill>
                <a:latin typeface="Calibri"/>
                <a:ea typeface="MS PGothic"/>
              </a:rPr>
              <a:t>They could be UML based models like Use Case models (we will discuss this in more detail next class)</a:t>
            </a:r>
            <a:endParaRPr b="0" lang="en-IN" sz="2000" spc="-1" strike="noStrike">
              <a:latin typeface="Arial"/>
            </a:endParaRPr>
          </a:p>
          <a:p>
            <a:pPr>
              <a:lnSpc>
                <a:spcPct val="100000"/>
              </a:lnSpc>
              <a:spcBef>
                <a:spcPts val="1199"/>
              </a:spcBef>
            </a:pPr>
            <a:endParaRPr b="0" lang="en-IN" sz="2000" spc="-1" strike="noStrike">
              <a:latin typeface="Arial"/>
            </a:endParaRPr>
          </a:p>
          <a:p>
            <a:pPr>
              <a:lnSpc>
                <a:spcPct val="100000"/>
              </a:lnSpc>
              <a:spcBef>
                <a:spcPts val="601"/>
              </a:spcBef>
            </a:pPr>
            <a:endParaRPr b="0" lang="en-IN" sz="2000" spc="-1" strike="noStrike">
              <a:latin typeface="Arial"/>
            </a:endParaRPr>
          </a:p>
        </p:txBody>
      </p:sp>
      <p:grpSp>
        <p:nvGrpSpPr>
          <p:cNvPr id="1471" name="Group 4"/>
          <p:cNvGrpSpPr/>
          <p:nvPr/>
        </p:nvGrpSpPr>
        <p:grpSpPr>
          <a:xfrm>
            <a:off x="5424120" y="18360"/>
            <a:ext cx="5439240" cy="844200"/>
            <a:chOff x="5424120" y="18360"/>
            <a:chExt cx="5439240" cy="844200"/>
          </a:xfrm>
        </p:grpSpPr>
        <p:sp>
          <p:nvSpPr>
            <p:cNvPr id="1472"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473"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474"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475"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476"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477"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78"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79"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80"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81"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82"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83"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84"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85"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486" name="CustomShape 19"/>
          <p:cNvSpPr/>
          <p:nvPr/>
        </p:nvSpPr>
        <p:spPr>
          <a:xfrm>
            <a:off x="7050240" y="16887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spTree>
  </p:cSld>
  <p:timing>
    <p:tnLst>
      <p:par>
        <p:cTn id="2280" dur="indefinite" restart="never" nodeType="tmRoot">
          <p:childTnLst>
            <p:seq>
              <p:cTn id="2281" dur="indefinite" nodeType="mainSeq">
                <p:childTnLst>
                  <p:par>
                    <p:cTn id="2282" fill="hold">
                      <p:stCondLst>
                        <p:cond delay="0"/>
                      </p:stCondLst>
                      <p:childTnLst>
                        <p:par>
                          <p:cTn id="2283" fill="hold">
                            <p:stCondLst>
                              <p:cond delay="0"/>
                            </p:stCondLst>
                            <p:childTnLst>
                              <p:par>
                                <p:cTn id="2284" nodeType="withEffect" fill="hold" presetClass="entr" presetID="1">
                                  <p:stCondLst>
                                    <p:cond delay="0"/>
                                  </p:stCondLst>
                                  <p:endCondLst>
                                    <p:cond delay="5000"/>
                                  </p:endCondLst>
                                  <p:childTnLst>
                                    <p:set>
                                      <p:cBhvr>
                                        <p:cTn id="2285" dur="1" fill="hold">
                                          <p:stCondLst>
                                            <p:cond delay="0"/>
                                          </p:stCondLst>
                                        </p:cTn>
                                        <p:tgtEl>
                                          <p:spTgt spid="1469">
                                            <p:txEl>
                                              <p:pRg st="0" end="0"/>
                                            </p:txEl>
                                          </p:spTgt>
                                        </p:tgtEl>
                                        <p:attrNameLst>
                                          <p:attrName>style.visibility</p:attrName>
                                        </p:attrNameLst>
                                      </p:cBhvr>
                                      <p:to>
                                        <p:strVal val="visible"/>
                                      </p:to>
                                    </p:set>
                                  </p:childTnLst>
                                </p:cTn>
                              </p:par>
                              <p:par>
                                <p:cTn id="2286" nodeType="withEffect" fill="hold" presetClass="entr" presetID="1">
                                  <p:stCondLst>
                                    <p:cond delay="0"/>
                                  </p:stCondLst>
                                  <p:childTnLst>
                                    <p:set>
                                      <p:cBhvr>
                                        <p:cTn id="2287" dur="1" fill="hold">
                                          <p:stCondLst>
                                            <p:cond delay="0"/>
                                          </p:stCondLst>
                                        </p:cTn>
                                        <p:tgtEl>
                                          <p:spTgt spid="1470">
                                            <p:txEl>
                                              <p:pRg st="0" end="0"/>
                                            </p:txEl>
                                          </p:spTgt>
                                        </p:tgtEl>
                                        <p:attrNameLst>
                                          <p:attrName>style.visibility</p:attrName>
                                        </p:attrNameLst>
                                      </p:cBhvr>
                                      <p:to>
                                        <p:strVal val="visible"/>
                                      </p:to>
                                    </p:set>
                                  </p:childTnLst>
                                </p:cTn>
                              </p:par>
                              <p:par>
                                <p:cTn id="2288" nodeType="withEffect" fill="hold" presetClass="entr" presetID="1">
                                  <p:stCondLst>
                                    <p:cond delay="0"/>
                                  </p:stCondLst>
                                  <p:childTnLst>
                                    <p:set>
                                      <p:cBhvr>
                                        <p:cTn id="2289" dur="1" fill="hold">
                                          <p:stCondLst>
                                            <p:cond delay="0"/>
                                          </p:stCondLst>
                                        </p:cTn>
                                        <p:tgtEl>
                                          <p:spTgt spid="1470">
                                            <p:txEl>
                                              <p:pRg st="1" end="1"/>
                                            </p:txEl>
                                          </p:spTgt>
                                        </p:tgtEl>
                                        <p:attrNameLst>
                                          <p:attrName>style.visibility</p:attrName>
                                        </p:attrNameLst>
                                      </p:cBhvr>
                                      <p:to>
                                        <p:strVal val="visible"/>
                                      </p:to>
                                    </p:set>
                                  </p:childTnLst>
                                </p:cTn>
                              </p:par>
                            </p:childTnLst>
                          </p:cTn>
                        </p:par>
                      </p:childTnLst>
                    </p:cTn>
                  </p:par>
                  <p:par>
                    <p:cTn id="2290" fill="hold">
                      <p:stCondLst>
                        <p:cond delay="indefinite"/>
                      </p:stCondLst>
                      <p:childTnLst>
                        <p:par>
                          <p:cTn id="2291" fill="hold">
                            <p:stCondLst>
                              <p:cond delay="0"/>
                            </p:stCondLst>
                            <p:childTnLst>
                              <p:par>
                                <p:cTn id="2292" nodeType="clickEffect" fill="hold" presetClass="entr" presetID="1">
                                  <p:stCondLst>
                                    <p:cond delay="0"/>
                                  </p:stCondLst>
                                  <p:childTnLst>
                                    <p:set>
                                      <p:cBhvr>
                                        <p:cTn id="2293" dur="1" fill="hold">
                                          <p:stCondLst>
                                            <p:cond delay="0"/>
                                          </p:stCondLst>
                                        </p:cTn>
                                        <p:tgtEl>
                                          <p:spTgt spid="1470">
                                            <p:txEl>
                                              <p:pRg st="2" end="2"/>
                                            </p:txEl>
                                          </p:spTgt>
                                        </p:tgtEl>
                                        <p:attrNameLst>
                                          <p:attrName>style.visibility</p:attrName>
                                        </p:attrNameLst>
                                      </p:cBhvr>
                                      <p:to>
                                        <p:strVal val="visible"/>
                                      </p:to>
                                    </p:set>
                                  </p:childTnLst>
                                </p:cTn>
                              </p:par>
                              <p:par>
                                <p:cTn id="2294" nodeType="withEffect" fill="hold" presetClass="entr" presetID="1">
                                  <p:stCondLst>
                                    <p:cond delay="0"/>
                                  </p:stCondLst>
                                  <p:childTnLst>
                                    <p:set>
                                      <p:cBhvr>
                                        <p:cTn id="2295" dur="1" fill="hold">
                                          <p:stCondLst>
                                            <p:cond delay="0"/>
                                          </p:stCondLst>
                                        </p:cTn>
                                        <p:tgtEl>
                                          <p:spTgt spid="1470">
                                            <p:txEl>
                                              <p:pRg st="3" end="3"/>
                                            </p:txEl>
                                          </p:spTgt>
                                        </p:tgtEl>
                                        <p:attrNameLst>
                                          <p:attrName>style.visibility</p:attrName>
                                        </p:attrNameLst>
                                      </p:cBhvr>
                                      <p:to>
                                        <p:strVal val="visible"/>
                                      </p:to>
                                    </p:set>
                                  </p:childTnLst>
                                </p:cTn>
                              </p:par>
                              <p:par>
                                <p:cTn id="2296" nodeType="withEffect" fill="hold" presetClass="entr" presetID="1">
                                  <p:stCondLst>
                                    <p:cond delay="0"/>
                                  </p:stCondLst>
                                  <p:childTnLst>
                                    <p:set>
                                      <p:cBhvr>
                                        <p:cTn id="2297" dur="1" fill="hold">
                                          <p:stCondLst>
                                            <p:cond delay="0"/>
                                          </p:stCondLst>
                                        </p:cTn>
                                        <p:tgtEl>
                                          <p:spTgt spid="1470">
                                            <p:txEl>
                                              <p:pRg st="4" end="4"/>
                                            </p:txEl>
                                          </p:spTgt>
                                        </p:tgtEl>
                                        <p:attrNameLst>
                                          <p:attrName>style.visibility</p:attrName>
                                        </p:attrNameLst>
                                      </p:cBhvr>
                                      <p:to>
                                        <p:strVal val="visible"/>
                                      </p:to>
                                    </p:set>
                                  </p:childTnLst>
                                </p:cTn>
                              </p:par>
                              <p:par>
                                <p:cTn id="2298" nodeType="withEffect" fill="hold" presetClass="entr" presetID="1">
                                  <p:stCondLst>
                                    <p:cond delay="0"/>
                                  </p:stCondLst>
                                  <p:childTnLst>
                                    <p:set>
                                      <p:cBhvr>
                                        <p:cTn id="2299" dur="1" fill="hold">
                                          <p:stCondLst>
                                            <p:cond delay="0"/>
                                          </p:stCondLst>
                                        </p:cTn>
                                        <p:tgtEl>
                                          <p:spTgt spid="1470">
                                            <p:txEl>
                                              <p:pRg st="5" end="5"/>
                                            </p:txEl>
                                          </p:spTgt>
                                        </p:tgtEl>
                                        <p:attrNameLst>
                                          <p:attrName>style.visibility</p:attrName>
                                        </p:attrNameLst>
                                      </p:cBhvr>
                                      <p:to>
                                        <p:strVal val="visible"/>
                                      </p:to>
                                    </p:set>
                                  </p:childTnLst>
                                </p:cTn>
                              </p:par>
                              <p:par>
                                <p:cTn id="2300" nodeType="withEffect" fill="hold" presetClass="entr" presetID="1">
                                  <p:stCondLst>
                                    <p:cond delay="0"/>
                                  </p:stCondLst>
                                  <p:childTnLst>
                                    <p:set>
                                      <p:cBhvr>
                                        <p:cTn id="2301" dur="1" fill="hold">
                                          <p:stCondLst>
                                            <p:cond delay="0"/>
                                          </p:stCondLst>
                                        </p:cTn>
                                        <p:tgtEl>
                                          <p:spTgt spid="1470">
                                            <p:txEl>
                                              <p:pRg st="6" end="6"/>
                                            </p:txEl>
                                          </p:spTgt>
                                        </p:tgtEl>
                                        <p:attrNameLst>
                                          <p:attrName>style.visibility</p:attrName>
                                        </p:attrNameLst>
                                      </p:cBhvr>
                                      <p:to>
                                        <p:strVal val="visible"/>
                                      </p:to>
                                    </p:set>
                                  </p:childTnLst>
                                </p:cTn>
                              </p:par>
                            </p:childTnLst>
                          </p:cTn>
                        </p:par>
                      </p:childTnLst>
                    </p:cTn>
                  </p:par>
                  <p:par>
                    <p:cTn id="2302" fill="hold">
                      <p:stCondLst>
                        <p:cond delay="indefinite"/>
                      </p:stCondLst>
                      <p:childTnLst>
                        <p:par>
                          <p:cTn id="2303" fill="hold">
                            <p:stCondLst>
                              <p:cond delay="0"/>
                            </p:stCondLst>
                            <p:childTnLst>
                              <p:par>
                                <p:cTn id="2304" nodeType="clickEffect" fill="hold" presetClass="entr" presetID="1">
                                  <p:stCondLst>
                                    <p:cond delay="0"/>
                                  </p:stCondLst>
                                  <p:childTnLst>
                                    <p:set>
                                      <p:cBhvr>
                                        <p:cTn id="2305" dur="1" fill="hold">
                                          <p:stCondLst>
                                            <p:cond delay="0"/>
                                          </p:stCondLst>
                                        </p:cTn>
                                        <p:tgtEl>
                                          <p:spTgt spid="1470">
                                            <p:txEl>
                                              <p:pRg st="7" end="7"/>
                                            </p:txEl>
                                          </p:spTgt>
                                        </p:tgtEl>
                                        <p:attrNameLst>
                                          <p:attrName>style.visibility</p:attrName>
                                        </p:attrNameLst>
                                      </p:cBhvr>
                                      <p:to>
                                        <p:strVal val="visible"/>
                                      </p:to>
                                    </p:set>
                                  </p:childTnLst>
                                </p:cTn>
                              </p:par>
                            </p:childTnLst>
                          </p:cTn>
                        </p:par>
                      </p:childTnLst>
                    </p:cTn>
                  </p:par>
                  <p:par>
                    <p:cTn id="2306" fill="hold">
                      <p:stCondLst>
                        <p:cond delay="indefinite"/>
                      </p:stCondLst>
                      <p:childTnLst>
                        <p:par>
                          <p:cTn id="2307" fill="hold">
                            <p:stCondLst>
                              <p:cond delay="0"/>
                            </p:stCondLst>
                            <p:childTnLst>
                              <p:par>
                                <p:cTn id="2308" nodeType="clickEffect" fill="hold" presetClass="entr" presetID="1">
                                  <p:stCondLst>
                                    <p:cond delay="0"/>
                                  </p:stCondLst>
                                  <p:childTnLst>
                                    <p:set>
                                      <p:cBhvr>
                                        <p:cTn id="2309" dur="1" fill="hold">
                                          <p:stCondLst>
                                            <p:cond delay="0"/>
                                          </p:stCondLst>
                                        </p:cTn>
                                        <p:tgtEl>
                                          <p:spTgt spid="1470">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488" name="CustomShape 2"/>
          <p:cNvSpPr/>
          <p:nvPr/>
        </p:nvSpPr>
        <p:spPr>
          <a:xfrm>
            <a:off x="198720" y="1268280"/>
            <a:ext cx="7223760" cy="5504400"/>
          </a:xfrm>
          <a:prstGeom prst="rect">
            <a:avLst/>
          </a:prstGeom>
          <a:noFill/>
          <a:ln>
            <a:noFill/>
          </a:ln>
        </p:spPr>
        <p:style>
          <a:lnRef idx="0"/>
          <a:fillRef idx="0"/>
          <a:effectRef idx="0"/>
          <a:fontRef idx="minor"/>
        </p:style>
      </p:sp>
      <p:sp>
        <p:nvSpPr>
          <p:cNvPr id="1489" name="CustomShape 3"/>
          <p:cNvSpPr/>
          <p:nvPr/>
        </p:nvSpPr>
        <p:spPr>
          <a:xfrm>
            <a:off x="0" y="1079280"/>
            <a:ext cx="8551800" cy="5630760"/>
          </a:xfrm>
          <a:prstGeom prst="rect">
            <a:avLst/>
          </a:prstGeom>
          <a:noFill/>
          <a:ln>
            <a:noFill/>
          </a:ln>
        </p:spPr>
        <p:style>
          <a:lnRef idx="0"/>
          <a:fillRef idx="0"/>
          <a:effectRef idx="0"/>
          <a:fontRef idx="minor"/>
        </p:style>
        <p:txBody>
          <a:bodyPr/>
          <a:p>
            <a:pPr marL="396000" indent="-395640">
              <a:lnSpc>
                <a:spcPct val="100000"/>
              </a:lnSpc>
              <a:spcBef>
                <a:spcPts val="601"/>
              </a:spcBef>
              <a:buBlip>
                <a:blip r:embed="rId1"/>
              </a:buBlip>
            </a:pPr>
            <a:r>
              <a:rPr b="1" lang="en-IN" sz="2000" spc="-1" strike="noStrike">
                <a:solidFill>
                  <a:srgbClr val="000000"/>
                </a:solidFill>
                <a:latin typeface="Calibri"/>
                <a:ea typeface="MS PGothic"/>
              </a:rPr>
              <a:t>Analyze the requirements using fish bone diagram</a:t>
            </a:r>
            <a:endParaRPr b="0" lang="en-IN" sz="2000" spc="-1" strike="noStrike">
              <a:latin typeface="Arial"/>
            </a:endParaRPr>
          </a:p>
          <a:p>
            <a:pPr marL="399960">
              <a:lnSpc>
                <a:spcPct val="100000"/>
              </a:lnSpc>
              <a:spcBef>
                <a:spcPts val="400"/>
              </a:spcBef>
            </a:pPr>
            <a:r>
              <a:rPr b="0" lang="en-IN" sz="2000" spc="-1" strike="noStrike">
                <a:solidFill>
                  <a:srgbClr val="000000"/>
                </a:solidFill>
                <a:latin typeface="Calibri"/>
                <a:ea typeface="MS PGothic"/>
              </a:rPr>
              <a:t>List out all the reasons/causes on why the requirement (effect) has come in and become relevant</a:t>
            </a:r>
            <a:endParaRPr b="0" lang="en-IN" sz="2000" spc="-1" strike="noStrike">
              <a:latin typeface="Arial"/>
            </a:endParaRPr>
          </a:p>
          <a:p>
            <a:pPr marL="399960">
              <a:lnSpc>
                <a:spcPct val="100000"/>
              </a:lnSpc>
              <a:spcBef>
                <a:spcPts val="479"/>
              </a:spcBef>
            </a:pPr>
            <a:endParaRPr b="0" lang="en-IN" sz="2000" spc="-1" strike="noStrike">
              <a:latin typeface="Arial"/>
            </a:endParaRPr>
          </a:p>
          <a:p>
            <a:pPr>
              <a:lnSpc>
                <a:spcPct val="100000"/>
              </a:lnSpc>
              <a:spcBef>
                <a:spcPts val="601"/>
              </a:spcBef>
            </a:pPr>
            <a:endParaRPr b="0" lang="en-IN" sz="2000" spc="-1" strike="noStrike">
              <a:latin typeface="Arial"/>
            </a:endParaRPr>
          </a:p>
        </p:txBody>
      </p:sp>
      <p:pic>
        <p:nvPicPr>
          <p:cNvPr id="1490" name="Picture 7" descr=""/>
          <p:cNvPicPr/>
          <p:nvPr/>
        </p:nvPicPr>
        <p:blipFill>
          <a:blip r:embed="rId2"/>
          <a:stretch/>
        </p:blipFill>
        <p:spPr>
          <a:xfrm>
            <a:off x="124560" y="2418120"/>
            <a:ext cx="6998400" cy="3171240"/>
          </a:xfrm>
          <a:prstGeom prst="rect">
            <a:avLst/>
          </a:prstGeom>
          <a:ln>
            <a:noFill/>
          </a:ln>
        </p:spPr>
      </p:pic>
      <p:grpSp>
        <p:nvGrpSpPr>
          <p:cNvPr id="1491" name="Group 4"/>
          <p:cNvGrpSpPr/>
          <p:nvPr/>
        </p:nvGrpSpPr>
        <p:grpSpPr>
          <a:xfrm>
            <a:off x="5424120" y="18360"/>
            <a:ext cx="5439240" cy="844200"/>
            <a:chOff x="5424120" y="18360"/>
            <a:chExt cx="5439240" cy="844200"/>
          </a:xfrm>
        </p:grpSpPr>
        <p:sp>
          <p:nvSpPr>
            <p:cNvPr id="1492"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493"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494"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495"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496"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497"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498"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499"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00"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01"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502"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03"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04"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05"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1506" name="CustomShape 19"/>
          <p:cNvSpPr/>
          <p:nvPr/>
        </p:nvSpPr>
        <p:spPr>
          <a:xfrm>
            <a:off x="7050240" y="1910160"/>
            <a:ext cx="5141520" cy="6460920"/>
          </a:xfrm>
          <a:prstGeom prst="rect">
            <a:avLst/>
          </a:prstGeom>
          <a:solidFill>
            <a:schemeClr val="accent5">
              <a:lumMod val="40000"/>
              <a:lumOff val="60000"/>
            </a:schemeClr>
          </a:solidFill>
          <a:ln>
            <a:noFill/>
          </a:ln>
        </p:spPr>
        <p:style>
          <a:lnRef idx="0"/>
          <a:fillRef idx="0"/>
          <a:effectRef idx="0"/>
          <a:fontRef idx="minor"/>
        </p:style>
        <p:txBody>
          <a:bodyPr lIns="90000" rIns="90000" tIns="45000" bIns="45000"/>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Understand the requirements in depth, both from a product and process perspective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Classify and Organize the requirements into coherent clusters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0000"/>
                </a:solidFill>
                <a:latin typeface="Calibri"/>
              </a:rPr>
              <a:t>Model the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a:pPr>
            <a:r>
              <a:rPr b="1" lang="en-IN" sz="1800" spc="-1" strike="noStrike">
                <a:solidFill>
                  <a:srgbClr val="0070c0"/>
                </a:solidFill>
                <a:latin typeface="Calibri"/>
              </a:rPr>
              <a:t>Analyze the requirements (if necessary) using fish bone diagram</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Recognize and resolve conflicts  (e.g., functionality v. cost v. timeliness)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Negotiate Requirements</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Prioritize the requirements (MoSCoW -Must have, Should have, Could have, Wont have)</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Identify risks if any </a:t>
            </a:r>
            <a:endParaRPr b="0" lang="en-IN" sz="1800" spc="-1" strike="noStrike">
              <a:latin typeface="Arial"/>
            </a:endParaRPr>
          </a:p>
          <a:p>
            <a:pPr lvl="1" marL="457200" indent="-456840">
              <a:lnSpc>
                <a:spcPct val="100000"/>
              </a:lnSpc>
              <a:spcBef>
                <a:spcPts val="601"/>
              </a:spcBef>
              <a:buClr>
                <a:srgbClr val="808080"/>
              </a:buClr>
              <a:buSzPct val="80000"/>
              <a:buFont typeface="Calibri Light"/>
              <a:buAutoNum type="arabicPeriod" startAt="5"/>
            </a:pPr>
            <a:r>
              <a:rPr b="1" lang="en-IN" sz="1800" spc="-1" strike="noStrike">
                <a:solidFill>
                  <a:srgbClr val="000000"/>
                </a:solidFill>
                <a:latin typeface="Calibri"/>
              </a:rPr>
              <a:t>Decide on Build or Buy (</a:t>
            </a:r>
            <a:r>
              <a:rPr b="1" lang="en-IN" sz="1800" spc="-1" strike="noStrike">
                <a:solidFill>
                  <a:srgbClr val="0070c0"/>
                </a:solidFill>
                <a:latin typeface="Calibri"/>
              </a:rPr>
              <a:t>C</a:t>
            </a:r>
            <a:r>
              <a:rPr b="1" lang="en-IN" sz="1800" spc="-1" strike="noStrike">
                <a:solidFill>
                  <a:srgbClr val="000000"/>
                </a:solidFill>
                <a:latin typeface="Calibri"/>
              </a:rPr>
              <a:t>ommercial </a:t>
            </a:r>
            <a:r>
              <a:rPr b="1" lang="en-IN" sz="1800" spc="-1" strike="noStrike">
                <a:solidFill>
                  <a:srgbClr val="0070c0"/>
                </a:solidFill>
                <a:latin typeface="Calibri"/>
              </a:rPr>
              <a:t>O</a:t>
            </a:r>
            <a:r>
              <a:rPr b="1" lang="en-IN" sz="1800" spc="-1" strike="noStrike">
                <a:solidFill>
                  <a:srgbClr val="000000"/>
                </a:solidFill>
                <a:latin typeface="Calibri"/>
              </a:rPr>
              <a:t>f </a:t>
            </a:r>
            <a:r>
              <a:rPr b="1" lang="en-IN" sz="1800" spc="-1" strike="noStrike">
                <a:solidFill>
                  <a:srgbClr val="0070c0"/>
                </a:solidFill>
                <a:latin typeface="Calibri"/>
              </a:rPr>
              <a:t>T</a:t>
            </a:r>
            <a:r>
              <a:rPr b="1" lang="en-IN" sz="1800" spc="-1" strike="noStrike">
                <a:solidFill>
                  <a:srgbClr val="000000"/>
                </a:solidFill>
                <a:latin typeface="Calibri"/>
              </a:rPr>
              <a:t>he </a:t>
            </a:r>
            <a:r>
              <a:rPr b="1" lang="en-IN" sz="1800" spc="-1" strike="noStrike">
                <a:solidFill>
                  <a:srgbClr val="0070c0"/>
                </a:solidFill>
                <a:latin typeface="Calibri"/>
              </a:rPr>
              <a:t>S</a:t>
            </a:r>
            <a:r>
              <a:rPr b="1" lang="en-IN" sz="1800" spc="-1" strike="noStrike">
                <a:solidFill>
                  <a:srgbClr val="000000"/>
                </a:solidFill>
                <a:latin typeface="Calibri"/>
              </a:rPr>
              <a:t>helf Solution) and refine requirements</a:t>
            </a:r>
            <a:endParaRPr b="0" lang="en-IN" sz="1800" spc="-1" strike="noStrike">
              <a:latin typeface="Arial"/>
            </a:endParaRPr>
          </a:p>
        </p:txBody>
      </p:sp>
    </p:spTree>
  </p:cSld>
  <p:timing>
    <p:tnLst>
      <p:par>
        <p:cTn id="2310" dur="indefinite" restart="never" nodeType="tmRoot">
          <p:childTnLst>
            <p:seq>
              <p:cTn id="2311" dur="indefinite" nodeType="mainSeq">
                <p:childTnLst>
                  <p:par>
                    <p:cTn id="2312" fill="hold">
                      <p:stCondLst>
                        <p:cond delay="0"/>
                      </p:stCondLst>
                      <p:childTnLst>
                        <p:par>
                          <p:cTn id="2313" fill="hold">
                            <p:stCondLst>
                              <p:cond delay="0"/>
                            </p:stCondLst>
                            <p:childTnLst>
                              <p:par>
                                <p:cTn id="2314" nodeType="withEffect" fill="hold" presetClass="entr" presetID="1">
                                  <p:stCondLst>
                                    <p:cond delay="0"/>
                                  </p:stCondLst>
                                  <p:endCondLst>
                                    <p:cond delay="5000"/>
                                  </p:endCondLst>
                                  <p:childTnLst>
                                    <p:set>
                                      <p:cBhvr>
                                        <p:cTn id="2315" dur="1" fill="hold">
                                          <p:stCondLst>
                                            <p:cond delay="0"/>
                                          </p:stCondLst>
                                        </p:cTn>
                                        <p:tgtEl>
                                          <p:spTgt spid="1488">
                                            <p:txEl>
                                              <p:pRg st="0" end="0"/>
                                            </p:txEl>
                                          </p:spTgt>
                                        </p:tgtEl>
                                        <p:attrNameLst>
                                          <p:attrName>style.visibility</p:attrName>
                                        </p:attrNameLst>
                                      </p:cBhvr>
                                      <p:to>
                                        <p:strVal val="visible"/>
                                      </p:to>
                                    </p:set>
                                  </p:childTnLst>
                                </p:cTn>
                              </p:par>
                              <p:par>
                                <p:cTn id="2316" nodeType="withEffect" fill="hold" presetClass="entr" presetID="1">
                                  <p:stCondLst>
                                    <p:cond delay="0"/>
                                  </p:stCondLst>
                                  <p:childTnLst>
                                    <p:set>
                                      <p:cBhvr>
                                        <p:cTn id="2317" dur="1" fill="hold">
                                          <p:stCondLst>
                                            <p:cond delay="0"/>
                                          </p:stCondLst>
                                        </p:cTn>
                                        <p:tgtEl>
                                          <p:spTgt spid="1489">
                                            <p:txEl>
                                              <p:pRg st="0" end="0"/>
                                            </p:txEl>
                                          </p:spTgt>
                                        </p:tgtEl>
                                        <p:attrNameLst>
                                          <p:attrName>style.visibility</p:attrName>
                                        </p:attrNameLst>
                                      </p:cBhvr>
                                      <p:to>
                                        <p:strVal val="visible"/>
                                      </p:to>
                                    </p:set>
                                  </p:childTnLst>
                                </p:cTn>
                              </p:par>
                              <p:par>
                                <p:cTn id="2318" nodeType="withEffect" fill="hold" presetClass="entr" presetID="1">
                                  <p:stCondLst>
                                    <p:cond delay="0"/>
                                  </p:stCondLst>
                                  <p:childTnLst>
                                    <p:set>
                                      <p:cBhvr>
                                        <p:cTn id="2319" dur="1" fill="hold">
                                          <p:stCondLst>
                                            <p:cond delay="0"/>
                                          </p:stCondLst>
                                        </p:cTn>
                                        <p:tgtEl>
                                          <p:spTgt spid="1489">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Analysis process</a:t>
            </a:r>
            <a:endParaRPr b="0" lang="en-US" sz="2400" spc="-1" strike="noStrike">
              <a:solidFill>
                <a:srgbClr val="000000"/>
              </a:solidFill>
              <a:latin typeface="Calibri"/>
            </a:endParaRPr>
          </a:p>
        </p:txBody>
      </p:sp>
      <p:sp>
        <p:nvSpPr>
          <p:cNvPr id="1508" name="CustomShape 2"/>
          <p:cNvSpPr/>
          <p:nvPr/>
        </p:nvSpPr>
        <p:spPr>
          <a:xfrm>
            <a:off x="198720" y="1268280"/>
            <a:ext cx="7223760" cy="5504400"/>
          </a:xfrm>
          <a:prstGeom prst="rect">
            <a:avLst/>
          </a:prstGeom>
          <a:noFill/>
          <a:ln>
            <a:noFill/>
          </a:ln>
        </p:spPr>
        <p:style>
          <a:lnRef idx="0"/>
          <a:fillRef idx="0"/>
          <a:effectRef idx="0"/>
          <a:fontRef idx="minor"/>
        </p:style>
      </p:sp>
      <p:sp>
        <p:nvSpPr>
          <p:cNvPr id="1509" name="CustomShape 3"/>
          <p:cNvSpPr/>
          <p:nvPr/>
        </p:nvSpPr>
        <p:spPr>
          <a:xfrm>
            <a:off x="111600" y="1226880"/>
            <a:ext cx="9784800" cy="5630760"/>
          </a:xfrm>
          <a:prstGeom prst="rect">
            <a:avLst/>
          </a:prstGeom>
          <a:noFill/>
          <a:ln>
            <a:noFill/>
          </a:ln>
        </p:spPr>
        <p:style>
          <a:lnRef idx="0"/>
          <a:fillRef idx="0"/>
          <a:effectRef idx="0"/>
          <a:fontRef idx="minor"/>
        </p:style>
        <p:txBody>
          <a:bodyPr/>
          <a:p>
            <a:pPr marL="457200" indent="-456840">
              <a:lnSpc>
                <a:spcPct val="100000"/>
              </a:lnSpc>
              <a:spcBef>
                <a:spcPts val="601"/>
              </a:spcBef>
              <a:buBlip>
                <a:blip r:embed="rId1"/>
              </a:buBlip>
            </a:pPr>
            <a:r>
              <a:rPr b="0" lang="en-IN" sz="2400" spc="-1" strike="noStrike">
                <a:solidFill>
                  <a:srgbClr val="000000"/>
                </a:solidFill>
                <a:latin typeface="Calibri"/>
                <a:ea typeface="MS PGothic"/>
              </a:rPr>
              <a:t>Recognize and Resolve Conflicts</a:t>
            </a:r>
            <a:endParaRPr b="0" lang="en-IN" sz="2400" spc="-1" strike="noStrike">
              <a:latin typeface="Arial"/>
            </a:endParaRPr>
          </a:p>
          <a:p>
            <a:pPr lvl="2" marL="857160" indent="-456840">
              <a:lnSpc>
                <a:spcPct val="100000"/>
              </a:lnSpc>
              <a:spcBef>
                <a:spcPts val="601"/>
              </a:spcBef>
              <a:spcAft>
                <a:spcPts val="601"/>
              </a:spcAft>
              <a:buClr>
                <a:srgbClr val="0070c0"/>
              </a:buClr>
              <a:buSzPct val="80000"/>
              <a:buFont typeface="Wingdings" charset="2"/>
              <a:buChar char=""/>
            </a:pPr>
            <a:r>
              <a:rPr b="0" lang="en-IN" sz="2400" spc="-1" strike="noStrike">
                <a:solidFill>
                  <a:srgbClr val="000000"/>
                </a:solidFill>
                <a:latin typeface="Calibri"/>
                <a:ea typeface="MS PGothic"/>
              </a:rPr>
              <a:t>Functionality Vs Cost Vs timelines</a:t>
            </a:r>
            <a:endParaRPr b="0" lang="en-IN" sz="2400" spc="-1" strike="noStrike">
              <a:latin typeface="Arial"/>
            </a:endParaRPr>
          </a:p>
          <a:p>
            <a:pPr marL="457200" indent="-456840">
              <a:lnSpc>
                <a:spcPct val="120000"/>
              </a:lnSpc>
              <a:spcBef>
                <a:spcPts val="601"/>
              </a:spcBef>
              <a:spcAft>
                <a:spcPts val="601"/>
              </a:spcAft>
              <a:buBlip>
                <a:blip r:embed="rId2"/>
              </a:buBlip>
            </a:pPr>
            <a:r>
              <a:rPr b="0" lang="en-IN" sz="2400" spc="-1" strike="noStrike">
                <a:solidFill>
                  <a:srgbClr val="000000"/>
                </a:solidFill>
                <a:latin typeface="Calibri"/>
                <a:ea typeface="MS PGothic"/>
              </a:rPr>
              <a:t>Negotiate requirements</a:t>
            </a:r>
            <a:endParaRPr b="0" lang="en-IN" sz="2400" spc="-1" strike="noStrike">
              <a:latin typeface="Arial"/>
            </a:endParaRPr>
          </a:p>
          <a:p>
            <a:pPr lvl="1" marL="457200" indent="-456840">
              <a:lnSpc>
                <a:spcPct val="120000"/>
              </a:lnSpc>
              <a:spcBef>
                <a:spcPts val="601"/>
              </a:spcBef>
              <a:spcAft>
                <a:spcPts val="601"/>
              </a:spcAft>
              <a:buClr>
                <a:srgbClr val="c00000"/>
              </a:buClr>
              <a:buSzPct val="80000"/>
              <a:buFont typeface="Calibri Light"/>
              <a:buAutoNum type="arabicPeriod" startAt="7"/>
            </a:pPr>
            <a:r>
              <a:rPr b="0" lang="en-IN" sz="2400" spc="-1" strike="noStrike">
                <a:solidFill>
                  <a:srgbClr val="000000"/>
                </a:solidFill>
                <a:latin typeface="Calibri"/>
                <a:ea typeface="MS PGothic"/>
              </a:rPr>
              <a:t>Prioritize the requirements (M</a:t>
            </a:r>
            <a:r>
              <a:rPr b="0" lang="en-IN" sz="2400" spc="-1" strike="noStrike">
                <a:solidFill>
                  <a:srgbClr val="00b050"/>
                </a:solidFill>
                <a:latin typeface="Calibri"/>
                <a:ea typeface="MS PGothic"/>
              </a:rPr>
              <a:t>o</a:t>
            </a:r>
            <a:r>
              <a:rPr b="0" lang="en-IN" sz="2400" spc="-1" strike="noStrike">
                <a:solidFill>
                  <a:srgbClr val="000000"/>
                </a:solidFill>
                <a:latin typeface="Calibri"/>
                <a:ea typeface="MS PGothic"/>
              </a:rPr>
              <a:t>SC</a:t>
            </a:r>
            <a:r>
              <a:rPr b="0" lang="en-IN" sz="2400" spc="-1" strike="noStrike">
                <a:solidFill>
                  <a:srgbClr val="00b050"/>
                </a:solidFill>
                <a:latin typeface="Calibri"/>
                <a:ea typeface="MS PGothic"/>
              </a:rPr>
              <a:t>o</a:t>
            </a:r>
            <a:r>
              <a:rPr b="0" lang="en-IN" sz="2400" spc="-1" strike="noStrike">
                <a:solidFill>
                  <a:srgbClr val="000000"/>
                </a:solidFill>
                <a:latin typeface="Calibri"/>
                <a:ea typeface="MS PGothic"/>
              </a:rPr>
              <a:t>W -Must have, Should have, Could have, Won’t have)</a:t>
            </a:r>
            <a:endParaRPr b="0" lang="en-IN" sz="2400" spc="-1" strike="noStrike">
              <a:latin typeface="Arial"/>
            </a:endParaRPr>
          </a:p>
          <a:p>
            <a:pPr lvl="2" marL="857160" indent="-456840">
              <a:lnSpc>
                <a:spcPct val="100000"/>
              </a:lnSpc>
              <a:spcBef>
                <a:spcPts val="601"/>
              </a:spcBef>
              <a:spcAft>
                <a:spcPts val="601"/>
              </a:spcAft>
              <a:buClr>
                <a:srgbClr val="0070c0"/>
              </a:buClr>
              <a:buSzPct val="80000"/>
              <a:buFont typeface="Wingdings" charset="2"/>
              <a:buChar char=""/>
            </a:pPr>
            <a:r>
              <a:rPr b="0" lang="en-IN" sz="2400" spc="-1" strike="noStrike">
                <a:solidFill>
                  <a:srgbClr val="000000"/>
                </a:solidFill>
                <a:latin typeface="Calibri"/>
                <a:ea typeface="MS PGothic"/>
              </a:rPr>
              <a:t>Pareto Analysis (80-20 to focus on vital few to trivial many)</a:t>
            </a:r>
            <a:endParaRPr b="0" lang="en-IN" sz="2400" spc="-1" strike="noStrike">
              <a:latin typeface="Arial"/>
            </a:endParaRPr>
          </a:p>
          <a:p>
            <a:pPr lvl="1" marL="457200" indent="-456840">
              <a:lnSpc>
                <a:spcPct val="120000"/>
              </a:lnSpc>
              <a:spcBef>
                <a:spcPts val="601"/>
              </a:spcBef>
              <a:spcAft>
                <a:spcPts val="601"/>
              </a:spcAft>
              <a:buClr>
                <a:srgbClr val="c00000"/>
              </a:buClr>
              <a:buSzPct val="80000"/>
              <a:buFont typeface="Calibri Light"/>
              <a:buAutoNum type="arabicPeriod" startAt="7"/>
            </a:pPr>
            <a:r>
              <a:rPr b="0" lang="en-IN" sz="2400" spc="-1" strike="noStrike">
                <a:solidFill>
                  <a:srgbClr val="000000"/>
                </a:solidFill>
                <a:latin typeface="Calibri"/>
                <a:ea typeface="MS PGothic"/>
              </a:rPr>
              <a:t>Identify risks if any </a:t>
            </a:r>
            <a:endParaRPr b="0" lang="en-IN" sz="2400" spc="-1" strike="noStrike">
              <a:latin typeface="Arial"/>
            </a:endParaRPr>
          </a:p>
          <a:p>
            <a:pPr lvl="1" marL="457200" indent="-456840">
              <a:lnSpc>
                <a:spcPct val="120000"/>
              </a:lnSpc>
              <a:spcBef>
                <a:spcPts val="601"/>
              </a:spcBef>
              <a:spcAft>
                <a:spcPts val="601"/>
              </a:spcAft>
              <a:buClr>
                <a:srgbClr val="c00000"/>
              </a:buClr>
              <a:buSzPct val="80000"/>
              <a:buFont typeface="Calibri Light"/>
              <a:buAutoNum type="arabicPeriod" startAt="7"/>
            </a:pPr>
            <a:r>
              <a:rPr b="0" lang="en-IN" sz="2400" spc="-1" strike="noStrike">
                <a:solidFill>
                  <a:srgbClr val="000000"/>
                </a:solidFill>
                <a:latin typeface="Calibri"/>
                <a:ea typeface="MS PGothic"/>
              </a:rPr>
              <a:t>Decide on Build or Buy (</a:t>
            </a:r>
            <a:r>
              <a:rPr b="0" lang="en-IN" sz="2400" spc="-1" strike="noStrike">
                <a:solidFill>
                  <a:srgbClr val="0070c0"/>
                </a:solidFill>
                <a:latin typeface="Calibri"/>
                <a:ea typeface="MS PGothic"/>
              </a:rPr>
              <a:t>C</a:t>
            </a:r>
            <a:r>
              <a:rPr b="0" lang="en-IN" sz="2400" spc="-1" strike="noStrike">
                <a:solidFill>
                  <a:srgbClr val="000000"/>
                </a:solidFill>
                <a:latin typeface="Calibri"/>
                <a:ea typeface="MS PGothic"/>
              </a:rPr>
              <a:t>ommercial </a:t>
            </a:r>
            <a:r>
              <a:rPr b="0" lang="en-IN" sz="2400" spc="-1" strike="noStrike">
                <a:solidFill>
                  <a:srgbClr val="0070c0"/>
                </a:solidFill>
                <a:latin typeface="Calibri"/>
                <a:ea typeface="MS PGothic"/>
              </a:rPr>
              <a:t>O</a:t>
            </a:r>
            <a:r>
              <a:rPr b="0" lang="en-IN" sz="2400" spc="-1" strike="noStrike">
                <a:solidFill>
                  <a:srgbClr val="000000"/>
                </a:solidFill>
                <a:latin typeface="Calibri"/>
                <a:ea typeface="MS PGothic"/>
              </a:rPr>
              <a:t>f </a:t>
            </a:r>
            <a:r>
              <a:rPr b="0" lang="en-IN" sz="2400" spc="-1" strike="noStrike">
                <a:solidFill>
                  <a:srgbClr val="0070c0"/>
                </a:solidFill>
                <a:latin typeface="Calibri"/>
                <a:ea typeface="MS PGothic"/>
              </a:rPr>
              <a:t>T</a:t>
            </a:r>
            <a:r>
              <a:rPr b="0" lang="en-IN" sz="2400" spc="-1" strike="noStrike">
                <a:solidFill>
                  <a:srgbClr val="000000"/>
                </a:solidFill>
                <a:latin typeface="Calibri"/>
                <a:ea typeface="MS PGothic"/>
              </a:rPr>
              <a:t>he </a:t>
            </a:r>
            <a:r>
              <a:rPr b="0" lang="en-IN" sz="2400" spc="-1" strike="noStrike">
                <a:solidFill>
                  <a:srgbClr val="0070c0"/>
                </a:solidFill>
                <a:latin typeface="Calibri"/>
                <a:ea typeface="MS PGothic"/>
              </a:rPr>
              <a:t>S</a:t>
            </a:r>
            <a:r>
              <a:rPr b="0" lang="en-IN" sz="2400" spc="-1" strike="noStrike">
                <a:solidFill>
                  <a:srgbClr val="000000"/>
                </a:solidFill>
                <a:latin typeface="Calibri"/>
                <a:ea typeface="MS PGothic"/>
              </a:rPr>
              <a:t>helf Solution- COTS) and refine requirements</a:t>
            </a:r>
            <a:endParaRPr b="0" lang="en-IN" sz="2400" spc="-1" strike="noStrike">
              <a:latin typeface="Arial"/>
            </a:endParaRPr>
          </a:p>
          <a:p>
            <a:pPr>
              <a:lnSpc>
                <a:spcPct val="100000"/>
              </a:lnSpc>
              <a:spcBef>
                <a:spcPts val="601"/>
              </a:spcBef>
            </a:pPr>
            <a:endParaRPr b="0" lang="en-IN" sz="2400" spc="-1" strike="noStrike">
              <a:latin typeface="Arial"/>
            </a:endParaRPr>
          </a:p>
        </p:txBody>
      </p:sp>
      <p:grpSp>
        <p:nvGrpSpPr>
          <p:cNvPr id="1510" name="Group 4"/>
          <p:cNvGrpSpPr/>
          <p:nvPr/>
        </p:nvGrpSpPr>
        <p:grpSpPr>
          <a:xfrm>
            <a:off x="5424120" y="18360"/>
            <a:ext cx="5439240" cy="844200"/>
            <a:chOff x="5424120" y="18360"/>
            <a:chExt cx="5439240" cy="844200"/>
          </a:xfrm>
        </p:grpSpPr>
        <p:sp>
          <p:nvSpPr>
            <p:cNvPr id="1511"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512" name="CustomShape 6"/>
            <p:cNvSpPr/>
            <p:nvPr/>
          </p:nvSpPr>
          <p:spPr>
            <a:xfrm>
              <a:off x="654228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513"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514"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515"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516"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517"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18"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19"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20"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521"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22"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23"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524"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2320" dur="indefinite" restart="never" nodeType="tmRoot">
          <p:childTnLst>
            <p:seq>
              <p:cTn id="2321" dur="indefinite" nodeType="mainSeq">
                <p:childTnLst>
                  <p:par>
                    <p:cTn id="2322" fill="hold">
                      <p:stCondLst>
                        <p:cond delay="0"/>
                      </p:stCondLst>
                      <p:childTnLst>
                        <p:par>
                          <p:cTn id="2323" fill="hold">
                            <p:stCondLst>
                              <p:cond delay="0"/>
                            </p:stCondLst>
                            <p:childTnLst>
                              <p:par>
                                <p:cTn id="2324" nodeType="withEffect" fill="hold" presetClass="entr" presetID="1">
                                  <p:stCondLst>
                                    <p:cond delay="0"/>
                                  </p:stCondLst>
                                  <p:endCondLst>
                                    <p:cond delay="5000"/>
                                  </p:endCondLst>
                                  <p:childTnLst>
                                    <p:set>
                                      <p:cBhvr>
                                        <p:cTn id="2325" dur="1" fill="hold">
                                          <p:stCondLst>
                                            <p:cond delay="0"/>
                                          </p:stCondLst>
                                        </p:cTn>
                                        <p:tgtEl>
                                          <p:spTgt spid="1508">
                                            <p:txEl>
                                              <p:pRg st="0" end="0"/>
                                            </p:txEl>
                                          </p:spTgt>
                                        </p:tgtEl>
                                        <p:attrNameLst>
                                          <p:attrName>style.visibility</p:attrName>
                                        </p:attrNameLst>
                                      </p:cBhvr>
                                      <p:to>
                                        <p:strVal val="visible"/>
                                      </p:to>
                                    </p:set>
                                  </p:childTnLst>
                                </p:cTn>
                              </p:par>
                            </p:childTnLst>
                          </p:cTn>
                        </p:par>
                      </p:childTnLst>
                    </p:cTn>
                  </p:par>
                  <p:par>
                    <p:cTn id="2326" fill="hold">
                      <p:stCondLst>
                        <p:cond delay="indefinite"/>
                      </p:stCondLst>
                      <p:childTnLst>
                        <p:par>
                          <p:cTn id="2327" fill="hold">
                            <p:stCondLst>
                              <p:cond delay="0"/>
                            </p:stCondLst>
                            <p:childTnLst>
                              <p:par>
                                <p:cTn id="2328" nodeType="clickEffect" fill="hold" presetClass="entr" presetID="1">
                                  <p:stCondLst>
                                    <p:cond delay="0"/>
                                  </p:stCondLst>
                                  <p:childTnLst>
                                    <p:set>
                                      <p:cBhvr>
                                        <p:cTn id="2329" dur="1" fill="hold">
                                          <p:stCondLst>
                                            <p:cond delay="0"/>
                                          </p:stCondLst>
                                        </p:cTn>
                                        <p:tgtEl>
                                          <p:spTgt spid="1509">
                                            <p:txEl>
                                              <p:pRg st="0" end="0"/>
                                            </p:txEl>
                                          </p:spTgt>
                                        </p:tgtEl>
                                        <p:attrNameLst>
                                          <p:attrName>style.visibility</p:attrName>
                                        </p:attrNameLst>
                                      </p:cBhvr>
                                      <p:to>
                                        <p:strVal val="visible"/>
                                      </p:to>
                                    </p:set>
                                  </p:childTnLst>
                                </p:cTn>
                              </p:par>
                              <p:par>
                                <p:cTn id="2330" nodeType="withEffect" fill="hold" presetClass="entr" presetID="1">
                                  <p:stCondLst>
                                    <p:cond delay="0"/>
                                  </p:stCondLst>
                                  <p:childTnLst>
                                    <p:set>
                                      <p:cBhvr>
                                        <p:cTn id="2331" dur="1" fill="hold">
                                          <p:stCondLst>
                                            <p:cond delay="0"/>
                                          </p:stCondLst>
                                        </p:cTn>
                                        <p:tgtEl>
                                          <p:spTgt spid="1509">
                                            <p:txEl>
                                              <p:pRg st="1" end="1"/>
                                            </p:txEl>
                                          </p:spTgt>
                                        </p:tgtEl>
                                        <p:attrNameLst>
                                          <p:attrName>style.visibility</p:attrName>
                                        </p:attrNameLst>
                                      </p:cBhvr>
                                      <p:to>
                                        <p:strVal val="visible"/>
                                      </p:to>
                                    </p:set>
                                  </p:childTnLst>
                                </p:cTn>
                              </p:par>
                            </p:childTnLst>
                          </p:cTn>
                        </p:par>
                      </p:childTnLst>
                    </p:cTn>
                  </p:par>
                  <p:par>
                    <p:cTn id="2332" fill="hold">
                      <p:stCondLst>
                        <p:cond delay="indefinite"/>
                      </p:stCondLst>
                      <p:childTnLst>
                        <p:par>
                          <p:cTn id="2333" fill="hold">
                            <p:stCondLst>
                              <p:cond delay="0"/>
                            </p:stCondLst>
                            <p:childTnLst>
                              <p:par>
                                <p:cTn id="2334" nodeType="clickEffect" fill="hold" presetClass="entr" presetID="1">
                                  <p:stCondLst>
                                    <p:cond delay="0"/>
                                  </p:stCondLst>
                                  <p:childTnLst>
                                    <p:set>
                                      <p:cBhvr>
                                        <p:cTn id="2335" dur="1" fill="hold">
                                          <p:stCondLst>
                                            <p:cond delay="0"/>
                                          </p:stCondLst>
                                        </p:cTn>
                                        <p:tgtEl>
                                          <p:spTgt spid="1509">
                                            <p:txEl>
                                              <p:pRg st="2" end="2"/>
                                            </p:txEl>
                                          </p:spTgt>
                                        </p:tgtEl>
                                        <p:attrNameLst>
                                          <p:attrName>style.visibility</p:attrName>
                                        </p:attrNameLst>
                                      </p:cBhvr>
                                      <p:to>
                                        <p:strVal val="visible"/>
                                      </p:to>
                                    </p:set>
                                  </p:childTnLst>
                                </p:cTn>
                              </p:par>
                            </p:childTnLst>
                          </p:cTn>
                        </p:par>
                      </p:childTnLst>
                    </p:cTn>
                  </p:par>
                  <p:par>
                    <p:cTn id="2336" fill="hold">
                      <p:stCondLst>
                        <p:cond delay="indefinite"/>
                      </p:stCondLst>
                      <p:childTnLst>
                        <p:par>
                          <p:cTn id="2337" fill="hold">
                            <p:stCondLst>
                              <p:cond delay="0"/>
                            </p:stCondLst>
                            <p:childTnLst>
                              <p:par>
                                <p:cTn id="2338" nodeType="clickEffect" fill="hold" presetClass="entr" presetID="1">
                                  <p:stCondLst>
                                    <p:cond delay="0"/>
                                  </p:stCondLst>
                                  <p:childTnLst>
                                    <p:set>
                                      <p:cBhvr>
                                        <p:cTn id="2339" dur="1" fill="hold">
                                          <p:stCondLst>
                                            <p:cond delay="0"/>
                                          </p:stCondLst>
                                        </p:cTn>
                                        <p:tgtEl>
                                          <p:spTgt spid="1509">
                                            <p:txEl>
                                              <p:pRg st="3" end="3"/>
                                            </p:txEl>
                                          </p:spTgt>
                                        </p:tgtEl>
                                        <p:attrNameLst>
                                          <p:attrName>style.visibility</p:attrName>
                                        </p:attrNameLst>
                                      </p:cBhvr>
                                      <p:to>
                                        <p:strVal val="visible"/>
                                      </p:to>
                                    </p:set>
                                  </p:childTnLst>
                                </p:cTn>
                              </p:par>
                              <p:par>
                                <p:cTn id="2340" nodeType="withEffect" fill="hold" presetClass="entr" presetID="1">
                                  <p:stCondLst>
                                    <p:cond delay="0"/>
                                  </p:stCondLst>
                                  <p:childTnLst>
                                    <p:set>
                                      <p:cBhvr>
                                        <p:cTn id="2341" dur="1" fill="hold">
                                          <p:stCondLst>
                                            <p:cond delay="0"/>
                                          </p:stCondLst>
                                        </p:cTn>
                                        <p:tgtEl>
                                          <p:spTgt spid="1509">
                                            <p:txEl>
                                              <p:pRg st="4" end="4"/>
                                            </p:txEl>
                                          </p:spTgt>
                                        </p:tgtEl>
                                        <p:attrNameLst>
                                          <p:attrName>style.visibility</p:attrName>
                                        </p:attrNameLst>
                                      </p:cBhvr>
                                      <p:to>
                                        <p:strVal val="visible"/>
                                      </p:to>
                                    </p:set>
                                  </p:childTnLst>
                                </p:cTn>
                              </p:par>
                            </p:childTnLst>
                          </p:cTn>
                        </p:par>
                      </p:childTnLst>
                    </p:cTn>
                  </p:par>
                  <p:par>
                    <p:cTn id="2342" fill="hold">
                      <p:stCondLst>
                        <p:cond delay="indefinite"/>
                      </p:stCondLst>
                      <p:childTnLst>
                        <p:par>
                          <p:cTn id="2343" fill="hold">
                            <p:stCondLst>
                              <p:cond delay="0"/>
                            </p:stCondLst>
                            <p:childTnLst>
                              <p:par>
                                <p:cTn id="2344" nodeType="clickEffect" fill="hold" presetClass="entr" presetID="1">
                                  <p:stCondLst>
                                    <p:cond delay="0"/>
                                  </p:stCondLst>
                                  <p:childTnLst>
                                    <p:set>
                                      <p:cBhvr>
                                        <p:cTn id="2345" dur="1" fill="hold">
                                          <p:stCondLst>
                                            <p:cond delay="0"/>
                                          </p:stCondLst>
                                        </p:cTn>
                                        <p:tgtEl>
                                          <p:spTgt spid="1509">
                                            <p:txEl>
                                              <p:pRg st="5" end="5"/>
                                            </p:txEl>
                                          </p:spTgt>
                                        </p:tgtEl>
                                        <p:attrNameLst>
                                          <p:attrName>style.visibility</p:attrName>
                                        </p:attrNameLst>
                                      </p:cBhvr>
                                      <p:to>
                                        <p:strVal val="visible"/>
                                      </p:to>
                                    </p:set>
                                  </p:childTnLst>
                                </p:cTn>
                              </p:par>
                            </p:childTnLst>
                          </p:cTn>
                        </p:par>
                      </p:childTnLst>
                    </p:cTn>
                  </p:par>
                  <p:par>
                    <p:cTn id="2346" fill="hold">
                      <p:stCondLst>
                        <p:cond delay="indefinite"/>
                      </p:stCondLst>
                      <p:childTnLst>
                        <p:par>
                          <p:cTn id="2347" fill="hold">
                            <p:stCondLst>
                              <p:cond delay="0"/>
                            </p:stCondLst>
                            <p:childTnLst>
                              <p:par>
                                <p:cTn id="2348" nodeType="clickEffect" fill="hold" presetClass="entr" presetID="1">
                                  <p:stCondLst>
                                    <p:cond delay="0"/>
                                  </p:stCondLst>
                                  <p:childTnLst>
                                    <p:set>
                                      <p:cBhvr>
                                        <p:cTn id="2349" dur="1" fill="hold">
                                          <p:stCondLst>
                                            <p:cond delay="0"/>
                                          </p:stCondLst>
                                        </p:cTn>
                                        <p:tgtEl>
                                          <p:spTgt spid="1509">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92160" y="363240"/>
            <a:ext cx="9687600" cy="86364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Relative distribution of software/</a:t>
            </a:r>
            <a:r>
              <a:rPr b="1" lang="en-US" sz="2400" spc="-1" strike="noStrike">
                <a:solidFill>
                  <a:srgbClr val="ed7d31"/>
                </a:solidFill>
                <a:latin typeface="Calibri"/>
              </a:rPr>
              <a:t>hardware costs</a:t>
            </a:r>
            <a:endParaRPr b="0" lang="en-US" sz="2400" spc="-1" strike="noStrike">
              <a:solidFill>
                <a:srgbClr val="000000"/>
              </a:solidFill>
              <a:latin typeface="Calibri"/>
            </a:endParaRPr>
          </a:p>
        </p:txBody>
      </p:sp>
      <p:pic>
        <p:nvPicPr>
          <p:cNvPr id="278" name="Picture 1" descr=""/>
          <p:cNvPicPr/>
          <p:nvPr/>
        </p:nvPicPr>
        <p:blipFill>
          <a:blip r:embed="rId1"/>
          <a:stretch/>
        </p:blipFill>
        <p:spPr>
          <a:xfrm>
            <a:off x="92160" y="1526400"/>
            <a:ext cx="7975800" cy="4835880"/>
          </a:xfrm>
          <a:prstGeom prst="rect">
            <a:avLst/>
          </a:prstGeom>
          <a:ln>
            <a:noFill/>
          </a:ln>
        </p:spPr>
      </p:pic>
    </p:spTree>
  </p:cSld>
  <p:timing>
    <p:tnLst>
      <p:par>
        <p:cTn id="249" dur="indefinite" restart="never" nodeType="tmRoot">
          <p:childTnLst>
            <p:seq>
              <p:cTn id="250"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25" name="Group 1"/>
          <p:cNvGrpSpPr/>
          <p:nvPr/>
        </p:nvGrpSpPr>
        <p:grpSpPr>
          <a:xfrm>
            <a:off x="313920" y="349560"/>
            <a:ext cx="11518200" cy="6217920"/>
            <a:chOff x="313920" y="349560"/>
            <a:chExt cx="11518200" cy="6217920"/>
          </a:xfrm>
        </p:grpSpPr>
        <p:sp>
          <p:nvSpPr>
            <p:cNvPr id="1526"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527"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528"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529"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2350" dur="indefinite" restart="never" nodeType="tmRoot">
          <p:childTnLst>
            <p:seq>
              <p:cTn id="2351" dur="indefinite" nodeType="mainSeq"/>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REQUIREMENTS ENGINEERING</a:t>
            </a:r>
            <a:endParaRPr b="0" lang="en-IN" sz="3600" spc="-1" strike="noStrike">
              <a:latin typeface="Arial"/>
            </a:endParaRPr>
          </a:p>
        </p:txBody>
      </p:sp>
    </p:spTree>
  </p:cSld>
  <p:timing>
    <p:tnLst>
      <p:par>
        <p:cTn id="2352" dur="indefinite" restart="never" nodeType="tmRoot">
          <p:childTnLst>
            <p:seq>
              <p:cTn id="2353" dur="indefinite" nodeType="mainSeq"/>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1" name="Picture 2" descr=""/>
          <p:cNvPicPr/>
          <p:nvPr/>
        </p:nvPicPr>
        <p:blipFill>
          <a:blip r:embed="rId1"/>
          <a:stretch/>
        </p:blipFill>
        <p:spPr>
          <a:xfrm>
            <a:off x="4941000" y="2823480"/>
            <a:ext cx="3727440" cy="2628000"/>
          </a:xfrm>
          <a:prstGeom prst="rect">
            <a:avLst/>
          </a:prstGeom>
          <a:ln>
            <a:noFill/>
          </a:ln>
        </p:spPr>
      </p:pic>
      <p:sp>
        <p:nvSpPr>
          <p:cNvPr id="1532" name="CustomShape 1"/>
          <p:cNvSpPr/>
          <p:nvPr/>
        </p:nvSpPr>
        <p:spPr>
          <a:xfrm>
            <a:off x="176400" y="1536120"/>
            <a:ext cx="7875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Modelling – UML and Use Case Models</a:t>
            </a:r>
            <a:endParaRPr b="0" lang="en-IN" sz="3600" spc="-1" strike="noStrike">
              <a:latin typeface="Arial"/>
            </a:endParaRPr>
          </a:p>
        </p:txBody>
      </p:sp>
    </p:spTree>
  </p:cSld>
  <p:timing>
    <p:tnLst>
      <p:par>
        <p:cTn id="2354" dur="indefinite" restart="never" nodeType="tmRoot">
          <p:childTnLst>
            <p:seq>
              <p:cTn id="2355" dur="indefinite" nodeType="mainSeq"/>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CustomShape 1"/>
          <p:cNvSpPr/>
          <p:nvPr/>
        </p:nvSpPr>
        <p:spPr>
          <a:xfrm>
            <a:off x="299520" y="1279800"/>
            <a:ext cx="8882280" cy="54086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rPr>
              <a:t>A Model is a representation of a system in some form. A is a Model of B if A can be used to answer questions about B</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000" spc="-1" strike="noStrike">
                <a:solidFill>
                  <a:srgbClr val="0070c0"/>
                </a:solidFill>
                <a:latin typeface="Calibri"/>
              </a:rPr>
              <a:t>Couple of important goals of Modelling</a:t>
            </a:r>
            <a:endParaRPr b="0" lang="en-IN" sz="2000" spc="-1" strike="noStrike">
              <a:latin typeface="Arial"/>
            </a:endParaRPr>
          </a:p>
          <a:p>
            <a:pPr lvl="2" marL="743040" indent="-342720">
              <a:lnSpc>
                <a:spcPct val="130000"/>
              </a:lnSpc>
              <a:buBlip>
                <a:blip r:embed="rId1"/>
              </a:buBlip>
            </a:pPr>
            <a:r>
              <a:rPr b="0" lang="en-IN" sz="2000" spc="-1" strike="noStrike">
                <a:solidFill>
                  <a:srgbClr val="000000"/>
                </a:solidFill>
                <a:latin typeface="Calibri"/>
              </a:rPr>
              <a:t>Providing an Understanding (existing) System</a:t>
            </a:r>
            <a:endParaRPr b="0" lang="en-IN" sz="2000" spc="-1" strike="noStrike">
              <a:latin typeface="Arial"/>
            </a:endParaRPr>
          </a:p>
          <a:p>
            <a:pPr lvl="3" marL="1116000" indent="-342720">
              <a:lnSpc>
                <a:spcPct val="130000"/>
              </a:lnSpc>
              <a:buBlip>
                <a:blip r:embed="rId2"/>
              </a:buBlip>
            </a:pPr>
            <a:r>
              <a:rPr b="0" lang="en-IN" sz="1800" spc="-1" strike="noStrike">
                <a:solidFill>
                  <a:srgbClr val="000000"/>
                </a:solidFill>
                <a:latin typeface="Calibri"/>
              </a:rPr>
              <a:t>Analyzing and Validating the requirements in terms of visible requirements within the problem</a:t>
            </a:r>
            <a:endParaRPr b="0" lang="en-IN" sz="1800" spc="-1" strike="noStrike">
              <a:latin typeface="Arial"/>
            </a:endParaRPr>
          </a:p>
          <a:p>
            <a:pPr lvl="2" marL="743040" indent="-342720">
              <a:lnSpc>
                <a:spcPct val="130000"/>
              </a:lnSpc>
              <a:buBlip>
                <a:blip r:embed="rId3"/>
              </a:buBlip>
            </a:pPr>
            <a:r>
              <a:rPr b="0" lang="en-IN" sz="2000" spc="-1" strike="noStrike">
                <a:solidFill>
                  <a:srgbClr val="000000"/>
                </a:solidFill>
                <a:latin typeface="Calibri"/>
              </a:rPr>
              <a:t>Communicating the requirements in terms of who, what and interpreting it in the same way</a:t>
            </a:r>
            <a:endParaRPr b="0" lang="en-IN" sz="2000" spc="-1" strike="noStrike">
              <a:latin typeface="Arial"/>
            </a:endParaRPr>
          </a:p>
          <a:p>
            <a:pPr lvl="2" indent="-342720">
              <a:lnSpc>
                <a:spcPct val="100000"/>
              </a:lnSpc>
              <a:buBlip>
                <a:blip r:embed="rId4"/>
              </a:buBlip>
            </a:pPr>
            <a:r>
              <a:rPr b="1" lang="en-IN" sz="2000" spc="-1" strike="noStrike">
                <a:solidFill>
                  <a:srgbClr val="0070c0"/>
                </a:solidFill>
                <a:latin typeface="Calibri"/>
              </a:rPr>
              <a:t>Discussed different kinds of Models</a:t>
            </a:r>
            <a:endParaRPr b="0" lang="en-IN" sz="2000" spc="-1" strike="noStrike">
              <a:latin typeface="Arial"/>
            </a:endParaRPr>
          </a:p>
          <a:p>
            <a:pPr lvl="2" marL="743040" indent="-342720">
              <a:lnSpc>
                <a:spcPct val="130000"/>
              </a:lnSpc>
              <a:spcBef>
                <a:spcPts val="601"/>
              </a:spcBef>
              <a:buBlip>
                <a:blip r:embed="rId5"/>
              </a:buBlip>
            </a:pPr>
            <a:r>
              <a:rPr b="0" lang="en-IN" sz="2000" spc="-1" strike="noStrike">
                <a:solidFill>
                  <a:srgbClr val="000000"/>
                </a:solidFill>
                <a:latin typeface="Calibri"/>
              </a:rPr>
              <a:t>Structural Models and Behavioral models</a:t>
            </a:r>
            <a:endParaRPr b="0" lang="en-IN" sz="2000" spc="-1" strike="noStrike">
              <a:latin typeface="Arial"/>
            </a:endParaRPr>
          </a:p>
          <a:p>
            <a:pPr>
              <a:lnSpc>
                <a:spcPct val="100000"/>
              </a:lnSpc>
            </a:pPr>
            <a:endParaRPr b="0" lang="en-IN" sz="2000" spc="-1" strike="noStrike">
              <a:latin typeface="Arial"/>
            </a:endParaRPr>
          </a:p>
        </p:txBody>
      </p:sp>
      <p:sp>
        <p:nvSpPr>
          <p:cNvPr id="1534" name="CustomShape 2"/>
          <p:cNvSpPr/>
          <p:nvPr/>
        </p:nvSpPr>
        <p:spPr>
          <a:xfrm>
            <a:off x="109080" y="415080"/>
            <a:ext cx="8228880" cy="73116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600" spc="-1" strike="noStrike">
                <a:solidFill>
                  <a:srgbClr val="ed7d31"/>
                </a:solidFill>
                <a:latin typeface="Calibri"/>
              </a:rPr>
              <a:t>Modelling Recap</a:t>
            </a:r>
            <a:endParaRPr b="0" lang="en-IN" sz="2600" spc="-1" strike="noStrike">
              <a:latin typeface="Arial"/>
            </a:endParaRPr>
          </a:p>
        </p:txBody>
      </p:sp>
    </p:spTree>
  </p:cSld>
  <p:timing>
    <p:tnLst>
      <p:par>
        <p:cTn id="2356" dur="indefinite" restart="never" nodeType="tmRoot">
          <p:childTnLst>
            <p:seq>
              <p:cTn id="2357" dur="indefinite" nodeType="mainSeq">
                <p:childTnLst>
                  <p:par>
                    <p:cTn id="2358" fill="hold">
                      <p:stCondLst>
                        <p:cond delay="indefinite"/>
                      </p:stCondLst>
                      <p:childTnLst>
                        <p:par>
                          <p:cTn id="2359" fill="hold">
                            <p:stCondLst>
                              <p:cond delay="0"/>
                            </p:stCondLst>
                            <p:childTnLst>
                              <p:par>
                                <p:cTn id="2360" nodeType="clickEffect" fill="hold" presetClass="entr" presetID="9">
                                  <p:stCondLst>
                                    <p:cond delay="0"/>
                                  </p:stCondLst>
                                  <p:childTnLst>
                                    <p:set>
                                      <p:cBhvr>
                                        <p:cTn id="2361"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62" dur="500" fill="hold"/>
                                        <p:tgtEl>
                                          <p:spTgt spid="1533">
                                            <p:txEl>
                                              <p:pRg st="0" end="0"/>
                                            </p:txEl>
                                          </p:spTgt>
                                        </p:tgtEl>
                                      </p:cBhvr>
                                    </p:animEffect>
                                  </p:childTnLst>
                                </p:cTn>
                              </p:par>
                            </p:childTnLst>
                          </p:cTn>
                        </p:par>
                      </p:childTnLst>
                    </p:cTn>
                  </p:par>
                  <p:par>
                    <p:cTn id="2363" fill="hold">
                      <p:stCondLst>
                        <p:cond delay="indefinite"/>
                      </p:stCondLst>
                      <p:childTnLst>
                        <p:par>
                          <p:cTn id="2364" fill="hold">
                            <p:stCondLst>
                              <p:cond delay="0"/>
                            </p:stCondLst>
                            <p:childTnLst>
                              <p:par>
                                <p:cTn id="2365" nodeType="clickEffect" fill="hold" presetClass="entr" presetID="9">
                                  <p:stCondLst>
                                    <p:cond delay="0"/>
                                  </p:stCondLst>
                                  <p:childTnLst>
                                    <p:set>
                                      <p:cBhvr>
                                        <p:cTn id="2366"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67" dur="500" fill="hold"/>
                                        <p:tgtEl>
                                          <p:spTgt spid="1533">
                                            <p:txEl>
                                              <p:pRg st="0" end="0"/>
                                            </p:txEl>
                                          </p:spTgt>
                                        </p:tgtEl>
                                      </p:cBhvr>
                                    </p:animEffect>
                                  </p:childTnLst>
                                </p:cTn>
                              </p:par>
                            </p:childTnLst>
                          </p:cTn>
                        </p:par>
                      </p:childTnLst>
                    </p:cTn>
                  </p:par>
                  <p:par>
                    <p:cTn id="2368" fill="hold">
                      <p:stCondLst>
                        <p:cond delay="indefinite"/>
                      </p:stCondLst>
                      <p:childTnLst>
                        <p:par>
                          <p:cTn id="2369" fill="hold">
                            <p:stCondLst>
                              <p:cond delay="0"/>
                            </p:stCondLst>
                            <p:childTnLst>
                              <p:par>
                                <p:cTn id="2370" nodeType="clickEffect" fill="hold" presetClass="entr" presetID="9">
                                  <p:stCondLst>
                                    <p:cond delay="0"/>
                                  </p:stCondLst>
                                  <p:childTnLst>
                                    <p:set>
                                      <p:cBhvr>
                                        <p:cTn id="2371"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72" dur="500" fill="hold"/>
                                        <p:tgtEl>
                                          <p:spTgt spid="1533">
                                            <p:txEl>
                                              <p:pRg st="0" end="0"/>
                                            </p:txEl>
                                          </p:spTgt>
                                        </p:tgtEl>
                                      </p:cBhvr>
                                    </p:animEffect>
                                  </p:childTnLst>
                                </p:cTn>
                              </p:par>
                              <p:par>
                                <p:cTn id="2373" nodeType="withEffect" fill="hold" presetClass="entr" presetID="9">
                                  <p:stCondLst>
                                    <p:cond delay="0"/>
                                  </p:stCondLst>
                                  <p:childTnLst>
                                    <p:set>
                                      <p:cBhvr>
                                        <p:cTn id="2374"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75" dur="500" fill="hold"/>
                                        <p:tgtEl>
                                          <p:spTgt spid="1533">
                                            <p:txEl>
                                              <p:pRg st="0" end="0"/>
                                            </p:txEl>
                                          </p:spTgt>
                                        </p:tgtEl>
                                      </p:cBhvr>
                                    </p:animEffect>
                                  </p:childTnLst>
                                </p:cTn>
                              </p:par>
                              <p:par>
                                <p:cTn id="2376" nodeType="withEffect" fill="hold" presetClass="entr" presetID="9">
                                  <p:stCondLst>
                                    <p:cond delay="0"/>
                                  </p:stCondLst>
                                  <p:childTnLst>
                                    <p:set>
                                      <p:cBhvr>
                                        <p:cTn id="2377"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78" dur="500" fill="hold"/>
                                        <p:tgtEl>
                                          <p:spTgt spid="1533">
                                            <p:txEl>
                                              <p:pRg st="0" end="0"/>
                                            </p:txEl>
                                          </p:spTgt>
                                        </p:tgtEl>
                                      </p:cBhvr>
                                    </p:animEffect>
                                  </p:childTnLst>
                                </p:cTn>
                              </p:par>
                            </p:childTnLst>
                          </p:cTn>
                        </p:par>
                      </p:childTnLst>
                    </p:cTn>
                  </p:par>
                  <p:par>
                    <p:cTn id="2379" fill="hold">
                      <p:stCondLst>
                        <p:cond delay="indefinite"/>
                      </p:stCondLst>
                      <p:childTnLst>
                        <p:par>
                          <p:cTn id="2380" fill="hold">
                            <p:stCondLst>
                              <p:cond delay="0"/>
                            </p:stCondLst>
                            <p:childTnLst>
                              <p:par>
                                <p:cTn id="2381" nodeType="clickEffect" fill="hold" presetClass="entr" presetID="9">
                                  <p:stCondLst>
                                    <p:cond delay="0"/>
                                  </p:stCondLst>
                                  <p:childTnLst>
                                    <p:set>
                                      <p:cBhvr>
                                        <p:cTn id="2382"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83" dur="500" fill="hold"/>
                                        <p:tgtEl>
                                          <p:spTgt spid="1533">
                                            <p:txEl>
                                              <p:pRg st="0" end="0"/>
                                            </p:txEl>
                                          </p:spTgt>
                                        </p:tgtEl>
                                      </p:cBhvr>
                                    </p:animEffect>
                                  </p:childTnLst>
                                </p:cTn>
                              </p:par>
                            </p:childTnLst>
                          </p:cTn>
                        </p:par>
                      </p:childTnLst>
                    </p:cTn>
                  </p:par>
                  <p:par>
                    <p:cTn id="2384" fill="hold">
                      <p:stCondLst>
                        <p:cond delay="indefinite"/>
                      </p:stCondLst>
                      <p:childTnLst>
                        <p:par>
                          <p:cTn id="2385" fill="hold">
                            <p:stCondLst>
                              <p:cond delay="0"/>
                            </p:stCondLst>
                            <p:childTnLst>
                              <p:par>
                                <p:cTn id="2386" nodeType="clickEffect" fill="hold" presetClass="entr" presetID="9">
                                  <p:stCondLst>
                                    <p:cond delay="0"/>
                                  </p:stCondLst>
                                  <p:childTnLst>
                                    <p:set>
                                      <p:cBhvr>
                                        <p:cTn id="2387"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88" dur="500" fill="hold"/>
                                        <p:tgtEl>
                                          <p:spTgt spid="1533">
                                            <p:txEl>
                                              <p:pRg st="0" end="0"/>
                                            </p:txEl>
                                          </p:spTgt>
                                        </p:tgtEl>
                                      </p:cBhvr>
                                    </p:animEffect>
                                  </p:childTnLst>
                                </p:cTn>
                              </p:par>
                            </p:childTnLst>
                          </p:cTn>
                        </p:par>
                      </p:childTnLst>
                    </p:cTn>
                  </p:par>
                  <p:par>
                    <p:cTn id="2389" fill="hold">
                      <p:stCondLst>
                        <p:cond delay="indefinite"/>
                      </p:stCondLst>
                      <p:childTnLst>
                        <p:par>
                          <p:cTn id="2390" fill="hold">
                            <p:stCondLst>
                              <p:cond delay="0"/>
                            </p:stCondLst>
                            <p:childTnLst>
                              <p:par>
                                <p:cTn id="2391" nodeType="clickEffect" fill="hold" presetClass="entr" presetID="9">
                                  <p:stCondLst>
                                    <p:cond delay="0"/>
                                  </p:stCondLst>
                                  <p:childTnLst>
                                    <p:set>
                                      <p:cBhvr>
                                        <p:cTn id="2392"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93" dur="500" fill="hold"/>
                                        <p:tgtEl>
                                          <p:spTgt spid="1533">
                                            <p:txEl>
                                              <p:pRg st="0" end="0"/>
                                            </p:txEl>
                                          </p:spTgt>
                                        </p:tgtEl>
                                      </p:cBhvr>
                                    </p:animEffect>
                                  </p:childTnLst>
                                </p:cTn>
                              </p:par>
                            </p:childTnLst>
                          </p:cTn>
                        </p:par>
                      </p:childTnLst>
                    </p:cTn>
                  </p:par>
                  <p:par>
                    <p:cTn id="2394" fill="hold">
                      <p:stCondLst>
                        <p:cond delay="indefinite"/>
                      </p:stCondLst>
                      <p:childTnLst>
                        <p:par>
                          <p:cTn id="2395" fill="hold">
                            <p:stCondLst>
                              <p:cond delay="0"/>
                            </p:stCondLst>
                            <p:childTnLst>
                              <p:par>
                                <p:cTn id="2396" nodeType="clickEffect" fill="hold" presetClass="entr" presetID="9">
                                  <p:stCondLst>
                                    <p:cond delay="0"/>
                                  </p:stCondLst>
                                  <p:childTnLst>
                                    <p:set>
                                      <p:cBhvr>
                                        <p:cTn id="2397"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398" dur="500" fill="hold"/>
                                        <p:tgtEl>
                                          <p:spTgt spid="1533">
                                            <p:txEl>
                                              <p:pRg st="0" end="0"/>
                                            </p:txEl>
                                          </p:spTgt>
                                        </p:tgtEl>
                                      </p:cBhvr>
                                    </p:animEffect>
                                  </p:childTnLst>
                                </p:cTn>
                              </p:par>
                            </p:childTnLst>
                          </p:cTn>
                        </p:par>
                      </p:childTnLst>
                    </p:cTn>
                  </p:par>
                  <p:par>
                    <p:cTn id="2399" fill="hold">
                      <p:stCondLst>
                        <p:cond delay="indefinite"/>
                      </p:stCondLst>
                      <p:childTnLst>
                        <p:par>
                          <p:cTn id="2400" fill="hold">
                            <p:stCondLst>
                              <p:cond delay="0"/>
                            </p:stCondLst>
                            <p:childTnLst>
                              <p:par>
                                <p:cTn id="2401" nodeType="clickEffect" fill="hold" presetClass="entr" presetID="9">
                                  <p:stCondLst>
                                    <p:cond delay="0"/>
                                  </p:stCondLst>
                                  <p:childTnLst>
                                    <p:set>
                                      <p:cBhvr>
                                        <p:cTn id="2402"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403" dur="500" fill="hold"/>
                                        <p:tgtEl>
                                          <p:spTgt spid="1533">
                                            <p:txEl>
                                              <p:pRg st="0" end="0"/>
                                            </p:txEl>
                                          </p:spTgt>
                                        </p:tgtEl>
                                      </p:cBhvr>
                                    </p:animEffect>
                                  </p:childTnLst>
                                </p:cTn>
                              </p:par>
                              <p:par>
                                <p:cTn id="2404" nodeType="withEffect" fill="hold" presetClass="entr" presetID="9">
                                  <p:stCondLst>
                                    <p:cond delay="0"/>
                                  </p:stCondLst>
                                  <p:childTnLst>
                                    <p:set>
                                      <p:cBhvr>
                                        <p:cTn id="2405" dur="1" fill="hold">
                                          <p:stCondLst>
                                            <p:cond delay="0"/>
                                          </p:stCondLst>
                                        </p:cTn>
                                        <p:tgtEl>
                                          <p:spTgt spid="1533">
                                            <p:txEl>
                                              <p:pRg st="0" end="0"/>
                                            </p:txEl>
                                          </p:spTgt>
                                        </p:tgtEl>
                                        <p:attrNameLst>
                                          <p:attrName>style.visibility</p:attrName>
                                        </p:attrNameLst>
                                      </p:cBhvr>
                                      <p:to>
                                        <p:strVal val="visible"/>
                                      </p:to>
                                    </p:set>
                                    <p:animEffect filter="dissolve" transition="in">
                                      <p:cBhvr additive="repl">
                                        <p:cTn id="2406" dur="500" fill="hold"/>
                                        <p:tgtEl>
                                          <p:spTgt spid="1533">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CustomShape 1"/>
          <p:cNvSpPr/>
          <p:nvPr/>
        </p:nvSpPr>
        <p:spPr>
          <a:xfrm>
            <a:off x="109080" y="1146600"/>
            <a:ext cx="8882280" cy="5408640"/>
          </a:xfrm>
          <a:prstGeom prst="rect">
            <a:avLst/>
          </a:prstGeom>
          <a:noFill/>
          <a:ln>
            <a:noFill/>
          </a:ln>
        </p:spPr>
        <p:style>
          <a:lnRef idx="0"/>
          <a:fillRef idx="0"/>
          <a:effectRef idx="0"/>
          <a:fontRef idx="minor"/>
        </p:style>
        <p:txBody>
          <a:bodyPr lIns="90000" rIns="90000" tIns="45000" bIns="45000"/>
          <a:p>
            <a:pPr marL="365040" indent="-255240">
              <a:lnSpc>
                <a:spcPct val="100000"/>
              </a:lnSpc>
              <a:spcBef>
                <a:spcPts val="400"/>
              </a:spcBef>
              <a:buClr>
                <a:srgbClr val="4472c4"/>
              </a:buClr>
              <a:buSzPct val="68000"/>
              <a:buFont typeface="Wingdings 3" charset="2"/>
              <a:buChar char=""/>
            </a:pPr>
            <a:r>
              <a:rPr b="1" lang="en-IN" sz="2400" spc="-1" strike="noStrike">
                <a:solidFill>
                  <a:srgbClr val="000000"/>
                </a:solidFill>
                <a:latin typeface="Calibri"/>
              </a:rPr>
              <a:t>Unified Modeling Language</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Language to express different types of models</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Language defines</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Syntax – Symbols and rules for using them</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Semantics – What these symbols represent</a:t>
            </a:r>
            <a:endParaRPr b="0" lang="en-IN" sz="2400" spc="-1" strike="noStrike">
              <a:latin typeface="Arial"/>
            </a:endParaRPr>
          </a:p>
          <a:p>
            <a:pPr marL="357120" indent="-267840">
              <a:lnSpc>
                <a:spcPct val="100000"/>
              </a:lnSpc>
              <a:buClr>
                <a:srgbClr val="00b0f0"/>
              </a:buClr>
              <a:buSzPct val="68000"/>
              <a:buFont typeface="Wingdings 3" charset="2"/>
              <a:buChar char=""/>
            </a:pPr>
            <a:r>
              <a:rPr b="1" lang="en-IN" sz="2400" spc="-1" strike="noStrike">
                <a:solidFill>
                  <a:srgbClr val="000000"/>
                </a:solidFill>
                <a:latin typeface="Calibri"/>
              </a:rPr>
              <a:t>UML can be used to</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Visualize (Graphical Notation)</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Specify (Complete and Unambiguous)</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Construct (Code Generation)</a:t>
            </a:r>
            <a:endParaRPr b="0" lang="en-IN" sz="2400" spc="-1" strike="noStrike">
              <a:latin typeface="Arial"/>
            </a:endParaRPr>
          </a:p>
          <a:p>
            <a:pPr lvl="1" marL="620640" indent="-228240">
              <a:lnSpc>
                <a:spcPct val="100000"/>
              </a:lnSpc>
              <a:spcBef>
                <a:spcPts val="601"/>
              </a:spcBef>
              <a:spcAft>
                <a:spcPts val="300"/>
              </a:spcAft>
              <a:buClr>
                <a:srgbClr val="4472c4"/>
              </a:buClr>
              <a:buFont typeface="Verdana"/>
              <a:buChar char="◦"/>
            </a:pPr>
            <a:r>
              <a:rPr b="0" lang="en-IN" sz="2400" spc="-1" strike="noStrike">
                <a:solidFill>
                  <a:srgbClr val="000000"/>
                </a:solidFill>
                <a:latin typeface="Calibri"/>
              </a:rPr>
              <a:t>Document (Design, Architecture, etc.)</a:t>
            </a:r>
            <a:endParaRPr b="0" lang="en-IN" sz="2400" spc="-1" strike="noStrike">
              <a:latin typeface="Arial"/>
            </a:endParaRPr>
          </a:p>
          <a:p>
            <a:pPr marL="357120">
              <a:lnSpc>
                <a:spcPct val="100000"/>
              </a:lnSpc>
              <a:spcBef>
                <a:spcPts val="601"/>
              </a:spcBef>
              <a:spcAft>
                <a:spcPts val="300"/>
              </a:spcAft>
            </a:pPr>
            <a:r>
              <a:rPr b="0" lang="en-IN" sz="2400" spc="-1" strike="noStrike">
                <a:solidFill>
                  <a:srgbClr val="000000"/>
                </a:solidFill>
                <a:latin typeface="Calibri"/>
              </a:rPr>
              <a:t>the artifacts of software-intensive systems</a:t>
            </a:r>
            <a:endParaRPr b="0" lang="en-IN" sz="2400" spc="-1" strike="noStrike">
              <a:latin typeface="Arial"/>
            </a:endParaRPr>
          </a:p>
        </p:txBody>
      </p:sp>
      <p:sp>
        <p:nvSpPr>
          <p:cNvPr id="1536" name="CustomShape 2"/>
          <p:cNvSpPr/>
          <p:nvPr/>
        </p:nvSpPr>
        <p:spPr>
          <a:xfrm>
            <a:off x="109080" y="415080"/>
            <a:ext cx="8228880" cy="73116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600" spc="-1" strike="noStrike">
                <a:solidFill>
                  <a:srgbClr val="ed7d31"/>
                </a:solidFill>
                <a:latin typeface="Calibri"/>
              </a:rPr>
              <a:t>What is UML</a:t>
            </a:r>
            <a:endParaRPr b="0" lang="en-IN" sz="2600" spc="-1" strike="noStrike">
              <a:latin typeface="Arial"/>
            </a:endParaRPr>
          </a:p>
        </p:txBody>
      </p:sp>
    </p:spTree>
  </p:cSld>
  <p:timing>
    <p:tnLst>
      <p:par>
        <p:cTn id="2407" dur="indefinite" restart="never" nodeType="tmRoot">
          <p:childTnLst>
            <p:seq>
              <p:cTn id="2408" dur="indefinite" nodeType="mainSeq">
                <p:childTnLst>
                  <p:par>
                    <p:cTn id="2409" fill="hold">
                      <p:stCondLst>
                        <p:cond delay="indefinite"/>
                      </p:stCondLst>
                      <p:childTnLst>
                        <p:par>
                          <p:cTn id="2410" fill="hold">
                            <p:stCondLst>
                              <p:cond delay="0"/>
                            </p:stCondLst>
                            <p:childTnLst>
                              <p:par>
                                <p:cTn id="2411" nodeType="clickEffect" fill="hold" presetClass="entr" presetID="9">
                                  <p:stCondLst>
                                    <p:cond delay="0"/>
                                  </p:stCondLst>
                                  <p:childTnLst>
                                    <p:set>
                                      <p:cBhvr>
                                        <p:cTn id="2412"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13" dur="500" fill="hold"/>
                                        <p:tgtEl>
                                          <p:spTgt spid="1535">
                                            <p:txEl>
                                              <p:pRg st="0" end="0"/>
                                            </p:txEl>
                                          </p:spTgt>
                                        </p:tgtEl>
                                      </p:cBhvr>
                                    </p:animEffect>
                                  </p:childTnLst>
                                </p:cTn>
                              </p:par>
                            </p:childTnLst>
                          </p:cTn>
                        </p:par>
                      </p:childTnLst>
                    </p:cTn>
                  </p:par>
                  <p:par>
                    <p:cTn id="2414" fill="hold">
                      <p:stCondLst>
                        <p:cond delay="indefinite"/>
                      </p:stCondLst>
                      <p:childTnLst>
                        <p:par>
                          <p:cTn id="2415" fill="hold">
                            <p:stCondLst>
                              <p:cond delay="0"/>
                            </p:stCondLst>
                            <p:childTnLst>
                              <p:par>
                                <p:cTn id="2416" nodeType="clickEffect" fill="hold" presetClass="entr" presetID="9">
                                  <p:stCondLst>
                                    <p:cond delay="0"/>
                                  </p:stCondLst>
                                  <p:childTnLst>
                                    <p:set>
                                      <p:cBhvr>
                                        <p:cTn id="2417"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18" dur="500" fill="hold"/>
                                        <p:tgtEl>
                                          <p:spTgt spid="1535">
                                            <p:txEl>
                                              <p:pRg st="0" end="0"/>
                                            </p:txEl>
                                          </p:spTgt>
                                        </p:tgtEl>
                                      </p:cBhvr>
                                    </p:animEffect>
                                  </p:childTnLst>
                                </p:cTn>
                              </p:par>
                            </p:childTnLst>
                          </p:cTn>
                        </p:par>
                      </p:childTnLst>
                    </p:cTn>
                  </p:par>
                  <p:par>
                    <p:cTn id="2419" fill="hold">
                      <p:stCondLst>
                        <p:cond delay="indefinite"/>
                      </p:stCondLst>
                      <p:childTnLst>
                        <p:par>
                          <p:cTn id="2420" fill="hold">
                            <p:stCondLst>
                              <p:cond delay="0"/>
                            </p:stCondLst>
                            <p:childTnLst>
                              <p:par>
                                <p:cTn id="2421" nodeType="clickEffect" fill="hold" presetClass="entr" presetID="9">
                                  <p:stCondLst>
                                    <p:cond delay="0"/>
                                  </p:stCondLst>
                                  <p:childTnLst>
                                    <p:set>
                                      <p:cBhvr>
                                        <p:cTn id="2422"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23" dur="500" fill="hold"/>
                                        <p:tgtEl>
                                          <p:spTgt spid="1535">
                                            <p:txEl>
                                              <p:pRg st="0" end="0"/>
                                            </p:txEl>
                                          </p:spTgt>
                                        </p:tgtEl>
                                      </p:cBhvr>
                                    </p:animEffect>
                                  </p:childTnLst>
                                </p:cTn>
                              </p:par>
                              <p:par>
                                <p:cTn id="2424" nodeType="withEffect" fill="hold" presetClass="entr" presetID="9">
                                  <p:stCondLst>
                                    <p:cond delay="0"/>
                                  </p:stCondLst>
                                  <p:childTnLst>
                                    <p:set>
                                      <p:cBhvr>
                                        <p:cTn id="2425"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26" dur="500" fill="hold"/>
                                        <p:tgtEl>
                                          <p:spTgt spid="1535">
                                            <p:txEl>
                                              <p:pRg st="0" end="0"/>
                                            </p:txEl>
                                          </p:spTgt>
                                        </p:tgtEl>
                                      </p:cBhvr>
                                    </p:animEffect>
                                  </p:childTnLst>
                                </p:cTn>
                              </p:par>
                              <p:par>
                                <p:cTn id="2427" nodeType="withEffect" fill="hold" presetClass="entr" presetID="9">
                                  <p:stCondLst>
                                    <p:cond delay="0"/>
                                  </p:stCondLst>
                                  <p:childTnLst>
                                    <p:set>
                                      <p:cBhvr>
                                        <p:cTn id="2428"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29" dur="500" fill="hold"/>
                                        <p:tgtEl>
                                          <p:spTgt spid="1535">
                                            <p:txEl>
                                              <p:pRg st="0" end="0"/>
                                            </p:txEl>
                                          </p:spTgt>
                                        </p:tgtEl>
                                      </p:cBhvr>
                                    </p:animEffect>
                                  </p:childTnLst>
                                </p:cTn>
                              </p:par>
                            </p:childTnLst>
                          </p:cTn>
                        </p:par>
                      </p:childTnLst>
                    </p:cTn>
                  </p:par>
                  <p:par>
                    <p:cTn id="2430" fill="hold">
                      <p:stCondLst>
                        <p:cond delay="indefinite"/>
                      </p:stCondLst>
                      <p:childTnLst>
                        <p:par>
                          <p:cTn id="2431" fill="hold">
                            <p:stCondLst>
                              <p:cond delay="0"/>
                            </p:stCondLst>
                            <p:childTnLst>
                              <p:par>
                                <p:cTn id="2432" nodeType="clickEffect" fill="hold" presetClass="entr" presetID="9">
                                  <p:stCondLst>
                                    <p:cond delay="0"/>
                                  </p:stCondLst>
                                  <p:childTnLst>
                                    <p:set>
                                      <p:cBhvr>
                                        <p:cTn id="2433"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34" dur="500" fill="hold"/>
                                        <p:tgtEl>
                                          <p:spTgt spid="1535">
                                            <p:txEl>
                                              <p:pRg st="0" end="0"/>
                                            </p:txEl>
                                          </p:spTgt>
                                        </p:tgtEl>
                                      </p:cBhvr>
                                    </p:animEffect>
                                  </p:childTnLst>
                                </p:cTn>
                              </p:par>
                            </p:childTnLst>
                          </p:cTn>
                        </p:par>
                      </p:childTnLst>
                    </p:cTn>
                  </p:par>
                  <p:par>
                    <p:cTn id="2435" fill="hold">
                      <p:stCondLst>
                        <p:cond delay="indefinite"/>
                      </p:stCondLst>
                      <p:childTnLst>
                        <p:par>
                          <p:cTn id="2436" fill="hold">
                            <p:stCondLst>
                              <p:cond delay="0"/>
                            </p:stCondLst>
                            <p:childTnLst>
                              <p:par>
                                <p:cTn id="2437" nodeType="clickEffect" fill="hold" presetClass="entr" presetID="9">
                                  <p:stCondLst>
                                    <p:cond delay="0"/>
                                  </p:stCondLst>
                                  <p:childTnLst>
                                    <p:set>
                                      <p:cBhvr>
                                        <p:cTn id="2438"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39" dur="500" fill="hold"/>
                                        <p:tgtEl>
                                          <p:spTgt spid="1535">
                                            <p:txEl>
                                              <p:pRg st="0" end="0"/>
                                            </p:txEl>
                                          </p:spTgt>
                                        </p:tgtEl>
                                      </p:cBhvr>
                                    </p:animEffect>
                                  </p:childTnLst>
                                </p:cTn>
                              </p:par>
                            </p:childTnLst>
                          </p:cTn>
                        </p:par>
                      </p:childTnLst>
                    </p:cTn>
                  </p:par>
                  <p:par>
                    <p:cTn id="2440" fill="hold">
                      <p:stCondLst>
                        <p:cond delay="indefinite"/>
                      </p:stCondLst>
                      <p:childTnLst>
                        <p:par>
                          <p:cTn id="2441" fill="hold">
                            <p:stCondLst>
                              <p:cond delay="0"/>
                            </p:stCondLst>
                            <p:childTnLst>
                              <p:par>
                                <p:cTn id="2442" nodeType="clickEffect" fill="hold" presetClass="entr" presetID="9">
                                  <p:stCondLst>
                                    <p:cond delay="0"/>
                                  </p:stCondLst>
                                  <p:childTnLst>
                                    <p:set>
                                      <p:cBhvr>
                                        <p:cTn id="2443"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44" dur="500" fill="hold"/>
                                        <p:tgtEl>
                                          <p:spTgt spid="1535">
                                            <p:txEl>
                                              <p:pRg st="0" end="0"/>
                                            </p:txEl>
                                          </p:spTgt>
                                        </p:tgtEl>
                                      </p:cBhvr>
                                    </p:animEffect>
                                  </p:childTnLst>
                                </p:cTn>
                              </p:par>
                            </p:childTnLst>
                          </p:cTn>
                        </p:par>
                      </p:childTnLst>
                    </p:cTn>
                  </p:par>
                  <p:par>
                    <p:cTn id="2445" fill="hold">
                      <p:stCondLst>
                        <p:cond delay="indefinite"/>
                      </p:stCondLst>
                      <p:childTnLst>
                        <p:par>
                          <p:cTn id="2446" fill="hold">
                            <p:stCondLst>
                              <p:cond delay="0"/>
                            </p:stCondLst>
                            <p:childTnLst>
                              <p:par>
                                <p:cTn id="2447" nodeType="clickEffect" fill="hold" presetClass="entr" presetID="9">
                                  <p:stCondLst>
                                    <p:cond delay="0"/>
                                  </p:stCondLst>
                                  <p:childTnLst>
                                    <p:set>
                                      <p:cBhvr>
                                        <p:cTn id="2448"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49" dur="500" fill="hold"/>
                                        <p:tgtEl>
                                          <p:spTgt spid="1535">
                                            <p:txEl>
                                              <p:pRg st="0" end="0"/>
                                            </p:txEl>
                                          </p:spTgt>
                                        </p:tgtEl>
                                      </p:cBhvr>
                                    </p:animEffect>
                                  </p:childTnLst>
                                </p:cTn>
                              </p:par>
                            </p:childTnLst>
                          </p:cTn>
                        </p:par>
                      </p:childTnLst>
                    </p:cTn>
                  </p:par>
                  <p:par>
                    <p:cTn id="2450" fill="hold">
                      <p:stCondLst>
                        <p:cond delay="indefinite"/>
                      </p:stCondLst>
                      <p:childTnLst>
                        <p:par>
                          <p:cTn id="2451" fill="hold">
                            <p:stCondLst>
                              <p:cond delay="0"/>
                            </p:stCondLst>
                            <p:childTnLst>
                              <p:par>
                                <p:cTn id="2452" nodeType="clickEffect" fill="hold" presetClass="entr" presetID="9">
                                  <p:stCondLst>
                                    <p:cond delay="0"/>
                                  </p:stCondLst>
                                  <p:childTnLst>
                                    <p:set>
                                      <p:cBhvr>
                                        <p:cTn id="2453"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54" dur="500" fill="hold"/>
                                        <p:tgtEl>
                                          <p:spTgt spid="1535">
                                            <p:txEl>
                                              <p:pRg st="0" end="0"/>
                                            </p:txEl>
                                          </p:spTgt>
                                        </p:tgtEl>
                                      </p:cBhvr>
                                    </p:animEffect>
                                  </p:childTnLst>
                                </p:cTn>
                              </p:par>
                              <p:par>
                                <p:cTn id="2455" nodeType="withEffect" fill="hold" presetClass="entr" presetID="9">
                                  <p:stCondLst>
                                    <p:cond delay="0"/>
                                  </p:stCondLst>
                                  <p:childTnLst>
                                    <p:set>
                                      <p:cBhvr>
                                        <p:cTn id="2456" dur="1" fill="hold">
                                          <p:stCondLst>
                                            <p:cond delay="0"/>
                                          </p:stCondLst>
                                        </p:cTn>
                                        <p:tgtEl>
                                          <p:spTgt spid="1535">
                                            <p:txEl>
                                              <p:pRg st="0" end="0"/>
                                            </p:txEl>
                                          </p:spTgt>
                                        </p:tgtEl>
                                        <p:attrNameLst>
                                          <p:attrName>style.visibility</p:attrName>
                                        </p:attrNameLst>
                                      </p:cBhvr>
                                      <p:to>
                                        <p:strVal val="visible"/>
                                      </p:to>
                                    </p:set>
                                    <p:animEffect filter="dissolve" transition="in">
                                      <p:cBhvr additive="repl">
                                        <p:cTn id="2457" dur="500" fill="hold"/>
                                        <p:tgtEl>
                                          <p:spTgt spid="1535">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TextShape 1"/>
          <p:cNvSpPr txBox="1"/>
          <p:nvPr/>
        </p:nvSpPr>
        <p:spPr>
          <a:xfrm>
            <a:off x="8610480" y="6356520"/>
            <a:ext cx="2742840" cy="364680"/>
          </a:xfrm>
          <a:prstGeom prst="rect">
            <a:avLst/>
          </a:prstGeom>
          <a:noFill/>
          <a:ln>
            <a:noFill/>
          </a:ln>
        </p:spPr>
        <p:txBody>
          <a:bodyPr anchor="ctr"/>
          <a:p>
            <a:pPr algn="r">
              <a:lnSpc>
                <a:spcPct val="100000"/>
              </a:lnSpc>
            </a:pPr>
            <a:fld id="{524C3B4B-F631-419B-9F75-06C26EA10C3A}" type="slidenum">
              <a:rPr b="0" lang="en-IN" sz="1200" spc="-1" strike="noStrike">
                <a:solidFill>
                  <a:srgbClr val="8b8b8b"/>
                </a:solidFill>
                <a:latin typeface="Calibri"/>
              </a:rPr>
              <a:t>1</a:t>
            </a:fld>
            <a:endParaRPr b="0" lang="en-IN" sz="1200" spc="-1" strike="noStrike">
              <a:latin typeface="Times New Roman"/>
            </a:endParaRPr>
          </a:p>
        </p:txBody>
      </p:sp>
      <p:sp>
        <p:nvSpPr>
          <p:cNvPr id="1538" name="TextShape 2"/>
          <p:cNvSpPr txBox="1"/>
          <p:nvPr/>
        </p:nvSpPr>
        <p:spPr>
          <a:xfrm>
            <a:off x="82440" y="342720"/>
            <a:ext cx="7695720" cy="837720"/>
          </a:xfrm>
          <a:prstGeom prst="rect">
            <a:avLst/>
          </a:prstGeom>
          <a:noFill/>
          <a:ln>
            <a:noFill/>
          </a:ln>
        </p:spPr>
        <p:txBody>
          <a:bodyPr anchor="ctr">
            <a:normAutofit/>
          </a:bodyPr>
          <a:p>
            <a:pPr>
              <a:lnSpc>
                <a:spcPct val="90000"/>
              </a:lnSpc>
            </a:pPr>
            <a:r>
              <a:rPr b="1" lang="en-US" sz="2400" spc="-1" strike="noStrike">
                <a:solidFill>
                  <a:srgbClr val="000000"/>
                </a:solidFill>
                <a:latin typeface="Calibri Light"/>
              </a:rPr>
              <a:t>C</a:t>
            </a:r>
            <a:r>
              <a:rPr b="1" lang="en-US" sz="2400" spc="-1" strike="noStrike">
                <a:solidFill>
                  <a:srgbClr val="000000"/>
                </a:solidFill>
                <a:latin typeface="Calibri Light"/>
              </a:rPr>
              <a:t>o</a:t>
            </a:r>
            <a:r>
              <a:rPr b="1" lang="en-US" sz="2400" spc="-1" strike="noStrike">
                <a:solidFill>
                  <a:srgbClr val="000000"/>
                </a:solidFill>
                <a:latin typeface="Calibri Light"/>
              </a:rPr>
              <a:t>n</a:t>
            </a:r>
            <a:r>
              <a:rPr b="1" lang="en-US" sz="2400" spc="-1" strike="noStrike">
                <a:solidFill>
                  <a:srgbClr val="000000"/>
                </a:solidFill>
                <a:latin typeface="Calibri Light"/>
              </a:rPr>
              <a:t>c</a:t>
            </a:r>
            <a:r>
              <a:rPr b="1" lang="en-US" sz="2400" spc="-1" strike="noStrike">
                <a:solidFill>
                  <a:srgbClr val="000000"/>
                </a:solidFill>
                <a:latin typeface="Calibri Light"/>
              </a:rPr>
              <a:t>e</a:t>
            </a:r>
            <a:r>
              <a:rPr b="1" lang="en-US" sz="2400" spc="-1" strike="noStrike">
                <a:solidFill>
                  <a:srgbClr val="000000"/>
                </a:solidFill>
                <a:latin typeface="Calibri Light"/>
              </a:rPr>
              <a:t>p</a:t>
            </a:r>
            <a:r>
              <a:rPr b="1" lang="en-US" sz="2400" spc="-1" strike="noStrike">
                <a:solidFill>
                  <a:srgbClr val="000000"/>
                </a:solidFill>
                <a:latin typeface="Calibri Light"/>
              </a:rPr>
              <a:t>t</a:t>
            </a:r>
            <a:r>
              <a:rPr b="1" lang="en-US" sz="2400" spc="-1" strike="noStrike">
                <a:solidFill>
                  <a:srgbClr val="000000"/>
                </a:solidFill>
                <a:latin typeface="Calibri Light"/>
              </a:rPr>
              <a:t>u</a:t>
            </a:r>
            <a:r>
              <a:rPr b="1" lang="en-US" sz="2400" spc="-1" strike="noStrike">
                <a:solidFill>
                  <a:srgbClr val="000000"/>
                </a:solidFill>
                <a:latin typeface="Calibri Light"/>
              </a:rPr>
              <a:t>a</a:t>
            </a:r>
            <a:r>
              <a:rPr b="1" lang="en-US" sz="2400" spc="-1" strike="noStrike">
                <a:solidFill>
                  <a:srgbClr val="000000"/>
                </a:solidFill>
                <a:latin typeface="Calibri Light"/>
              </a:rPr>
              <a:t>l</a:t>
            </a:r>
            <a:r>
              <a:rPr b="1" lang="en-US" sz="2400" spc="-1" strike="noStrike">
                <a:solidFill>
                  <a:srgbClr val="000000"/>
                </a:solidFill>
                <a:latin typeface="Calibri Light"/>
              </a:rPr>
              <a:t> </a:t>
            </a:r>
            <a:r>
              <a:rPr b="1" lang="en-US" sz="2400" spc="-1" strike="noStrike">
                <a:solidFill>
                  <a:srgbClr val="000000"/>
                </a:solidFill>
                <a:latin typeface="Calibri Light"/>
              </a:rPr>
              <a:t>m</a:t>
            </a:r>
            <a:r>
              <a:rPr b="1" lang="en-US" sz="2400" spc="-1" strike="noStrike">
                <a:solidFill>
                  <a:srgbClr val="000000"/>
                </a:solidFill>
                <a:latin typeface="Calibri Light"/>
              </a:rPr>
              <a:t>o</a:t>
            </a:r>
            <a:r>
              <a:rPr b="1" lang="en-US" sz="2400" spc="-1" strike="noStrike">
                <a:solidFill>
                  <a:srgbClr val="000000"/>
                </a:solidFill>
                <a:latin typeface="Calibri Light"/>
              </a:rPr>
              <a:t>d</a:t>
            </a:r>
            <a:r>
              <a:rPr b="1" lang="en-US" sz="2400" spc="-1" strike="noStrike">
                <a:solidFill>
                  <a:srgbClr val="000000"/>
                </a:solidFill>
                <a:latin typeface="Calibri Light"/>
              </a:rPr>
              <a:t>e</a:t>
            </a:r>
            <a:r>
              <a:rPr b="1" lang="en-US" sz="2400" spc="-1" strike="noStrike">
                <a:solidFill>
                  <a:srgbClr val="000000"/>
                </a:solidFill>
                <a:latin typeface="Calibri Light"/>
              </a:rPr>
              <a:t>l</a:t>
            </a:r>
            <a:r>
              <a:rPr b="1" lang="en-US" sz="2400" spc="-1" strike="noStrike">
                <a:solidFill>
                  <a:srgbClr val="000000"/>
                </a:solidFill>
                <a:latin typeface="Calibri Light"/>
              </a:rPr>
              <a:t> </a:t>
            </a:r>
            <a:r>
              <a:rPr b="1" lang="en-US" sz="2400" spc="-1" strike="noStrike">
                <a:solidFill>
                  <a:srgbClr val="000000"/>
                </a:solidFill>
                <a:latin typeface="Calibri Light"/>
              </a:rPr>
              <a:t>o</a:t>
            </a:r>
            <a:r>
              <a:rPr b="1" lang="en-US" sz="2400" spc="-1" strike="noStrike">
                <a:solidFill>
                  <a:srgbClr val="000000"/>
                </a:solidFill>
                <a:latin typeface="Calibri Light"/>
              </a:rPr>
              <a:t>f</a:t>
            </a:r>
            <a:r>
              <a:rPr b="1" lang="en-US" sz="2400" spc="-1" strike="noStrike">
                <a:solidFill>
                  <a:srgbClr val="000000"/>
                </a:solidFill>
                <a:latin typeface="Calibri Light"/>
              </a:rPr>
              <a:t> </a:t>
            </a:r>
            <a:r>
              <a:rPr b="1" lang="en-US" sz="2400" spc="-1" strike="noStrike">
                <a:solidFill>
                  <a:srgbClr val="000000"/>
                </a:solidFill>
                <a:latin typeface="Calibri Light"/>
              </a:rPr>
              <a:t>U</a:t>
            </a:r>
            <a:r>
              <a:rPr b="1" lang="en-US" sz="2400" spc="-1" strike="noStrike">
                <a:solidFill>
                  <a:srgbClr val="000000"/>
                </a:solidFill>
                <a:latin typeface="Calibri Light"/>
              </a:rPr>
              <a:t>M</a:t>
            </a:r>
            <a:r>
              <a:rPr b="1" lang="en-US" sz="2400" spc="-1" strike="noStrike">
                <a:solidFill>
                  <a:srgbClr val="000000"/>
                </a:solidFill>
                <a:latin typeface="Calibri Light"/>
              </a:rPr>
              <a:t>L</a:t>
            </a:r>
            <a:endParaRPr b="0" lang="en-US" sz="2400" spc="-1" strike="noStrike">
              <a:solidFill>
                <a:srgbClr val="000000"/>
              </a:solidFill>
              <a:latin typeface="Calibri"/>
            </a:endParaRPr>
          </a:p>
        </p:txBody>
      </p:sp>
      <p:sp>
        <p:nvSpPr>
          <p:cNvPr id="1539" name="CustomShape 3"/>
          <p:cNvSpPr/>
          <p:nvPr/>
        </p:nvSpPr>
        <p:spPr>
          <a:xfrm>
            <a:off x="4989960" y="1344240"/>
            <a:ext cx="159984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UML</a:t>
            </a:r>
            <a:endParaRPr b="0" lang="en-IN" sz="2200" spc="-1" strike="noStrike">
              <a:latin typeface="Arial"/>
            </a:endParaRPr>
          </a:p>
        </p:txBody>
      </p:sp>
      <p:sp>
        <p:nvSpPr>
          <p:cNvPr id="1540" name="CustomShape 4"/>
          <p:cNvSpPr/>
          <p:nvPr/>
        </p:nvSpPr>
        <p:spPr>
          <a:xfrm>
            <a:off x="6413760" y="2116080"/>
            <a:ext cx="2319480" cy="685440"/>
          </a:xfrm>
          <a:prstGeom prst="rect">
            <a:avLst/>
          </a:prstGeom>
          <a:noFill/>
          <a:ln w="28440">
            <a:solidFill>
              <a:schemeClr val="tx1"/>
            </a:solidFill>
            <a:miter/>
          </a:ln>
        </p:spPr>
        <p:style>
          <a:lnRef idx="0"/>
          <a:fillRef idx="0"/>
          <a:effectRef idx="0"/>
          <a:fontRef idx="minor"/>
        </p:style>
      </p:sp>
      <p:sp>
        <p:nvSpPr>
          <p:cNvPr id="1541" name="CustomShape 5"/>
          <p:cNvSpPr/>
          <p:nvPr/>
        </p:nvSpPr>
        <p:spPr>
          <a:xfrm>
            <a:off x="8800200" y="2030040"/>
            <a:ext cx="1523520" cy="8377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Common</a:t>
            </a:r>
            <a:endParaRPr b="0" lang="en-IN" sz="2200" spc="-1" strike="noStrike">
              <a:latin typeface="Arial"/>
            </a:endParaRPr>
          </a:p>
          <a:p>
            <a:pPr algn="ctr">
              <a:lnSpc>
                <a:spcPct val="100000"/>
              </a:lnSpc>
            </a:pPr>
            <a:r>
              <a:rPr b="0" lang="en-IN" sz="2200" spc="-1" strike="noStrike">
                <a:solidFill>
                  <a:srgbClr val="000000"/>
                </a:solidFill>
                <a:latin typeface="Calibri"/>
              </a:rPr>
              <a:t>mechanisms</a:t>
            </a:r>
            <a:endParaRPr b="0" lang="en-IN" sz="2200" spc="-1" strike="noStrike">
              <a:latin typeface="Arial"/>
            </a:endParaRPr>
          </a:p>
        </p:txBody>
      </p:sp>
      <p:sp>
        <p:nvSpPr>
          <p:cNvPr id="1542" name="CustomShape 6"/>
          <p:cNvSpPr/>
          <p:nvPr/>
        </p:nvSpPr>
        <p:spPr>
          <a:xfrm>
            <a:off x="4151880" y="2030040"/>
            <a:ext cx="1752120" cy="76176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Building</a:t>
            </a:r>
            <a:endParaRPr b="0" lang="en-IN" sz="2200" spc="-1" strike="noStrike">
              <a:latin typeface="Arial"/>
            </a:endParaRPr>
          </a:p>
          <a:p>
            <a:pPr algn="ctr">
              <a:lnSpc>
                <a:spcPct val="100000"/>
              </a:lnSpc>
            </a:pPr>
            <a:r>
              <a:rPr b="0" lang="en-IN" sz="2200" spc="-1" strike="noStrike">
                <a:solidFill>
                  <a:srgbClr val="000000"/>
                </a:solidFill>
                <a:latin typeface="Calibri"/>
              </a:rPr>
              <a:t>blocks</a:t>
            </a:r>
            <a:endParaRPr b="0" lang="en-IN" sz="2200" spc="-1" strike="noStrike">
              <a:latin typeface="Arial"/>
            </a:endParaRPr>
          </a:p>
        </p:txBody>
      </p:sp>
      <p:sp>
        <p:nvSpPr>
          <p:cNvPr id="1543" name="CustomShape 7"/>
          <p:cNvSpPr/>
          <p:nvPr/>
        </p:nvSpPr>
        <p:spPr>
          <a:xfrm>
            <a:off x="4075560" y="3249360"/>
            <a:ext cx="121896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Things</a:t>
            </a:r>
            <a:endParaRPr b="0" lang="en-IN" sz="2200" spc="-1" strike="noStrike">
              <a:latin typeface="Arial"/>
            </a:endParaRPr>
          </a:p>
        </p:txBody>
      </p:sp>
      <p:sp>
        <p:nvSpPr>
          <p:cNvPr id="1544" name="CustomShape 8"/>
          <p:cNvSpPr/>
          <p:nvPr/>
        </p:nvSpPr>
        <p:spPr>
          <a:xfrm>
            <a:off x="6895080" y="324936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Relations</a:t>
            </a:r>
            <a:endParaRPr b="0" lang="en-IN" sz="2200" spc="-1" strike="noStrike">
              <a:latin typeface="Arial"/>
            </a:endParaRPr>
          </a:p>
        </p:txBody>
      </p:sp>
      <p:sp>
        <p:nvSpPr>
          <p:cNvPr id="1545" name="CustomShape 9"/>
          <p:cNvSpPr/>
          <p:nvPr/>
        </p:nvSpPr>
        <p:spPr>
          <a:xfrm>
            <a:off x="8952480" y="317304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Diagrams</a:t>
            </a:r>
            <a:endParaRPr b="0" lang="en-IN" sz="2200" spc="-1" strike="noStrike">
              <a:latin typeface="Arial"/>
            </a:endParaRPr>
          </a:p>
        </p:txBody>
      </p:sp>
      <p:sp>
        <p:nvSpPr>
          <p:cNvPr id="1546" name="CustomShape 10"/>
          <p:cNvSpPr/>
          <p:nvPr/>
        </p:nvSpPr>
        <p:spPr>
          <a:xfrm>
            <a:off x="1618560" y="4118760"/>
            <a:ext cx="129492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Structural</a:t>
            </a:r>
            <a:endParaRPr b="0" lang="en-IN" sz="2200" spc="-1" strike="noStrike">
              <a:latin typeface="Arial"/>
            </a:endParaRPr>
          </a:p>
        </p:txBody>
      </p:sp>
      <p:sp>
        <p:nvSpPr>
          <p:cNvPr id="1547" name="CustomShape 11"/>
          <p:cNvSpPr/>
          <p:nvPr/>
        </p:nvSpPr>
        <p:spPr>
          <a:xfrm>
            <a:off x="3066480" y="4118760"/>
            <a:ext cx="14475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Behavioral</a:t>
            </a:r>
            <a:endParaRPr b="0" lang="en-IN" sz="2200" spc="-1" strike="noStrike">
              <a:latin typeface="Arial"/>
            </a:endParaRPr>
          </a:p>
        </p:txBody>
      </p:sp>
      <p:sp>
        <p:nvSpPr>
          <p:cNvPr id="1548" name="CustomShape 12"/>
          <p:cNvSpPr/>
          <p:nvPr/>
        </p:nvSpPr>
        <p:spPr>
          <a:xfrm>
            <a:off x="4666680" y="4118760"/>
            <a:ext cx="12189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Grouping</a:t>
            </a:r>
            <a:endParaRPr b="0" lang="en-IN" sz="2200" spc="-1" strike="noStrike">
              <a:latin typeface="Arial"/>
            </a:endParaRPr>
          </a:p>
        </p:txBody>
      </p:sp>
      <p:sp>
        <p:nvSpPr>
          <p:cNvPr id="1549" name="CustomShape 13"/>
          <p:cNvSpPr/>
          <p:nvPr/>
        </p:nvSpPr>
        <p:spPr>
          <a:xfrm>
            <a:off x="6038280" y="4118760"/>
            <a:ext cx="114264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200" spc="-1" strike="noStrike">
                <a:solidFill>
                  <a:srgbClr val="000000"/>
                </a:solidFill>
                <a:latin typeface="Calibri"/>
              </a:rPr>
              <a:t>Annotate</a:t>
            </a:r>
            <a:endParaRPr b="0" lang="en-IN" sz="2200" spc="-1" strike="noStrike">
              <a:latin typeface="Arial"/>
            </a:endParaRPr>
          </a:p>
        </p:txBody>
      </p:sp>
      <p:sp>
        <p:nvSpPr>
          <p:cNvPr id="1550" name="Line 14"/>
          <p:cNvSpPr/>
          <p:nvPr/>
        </p:nvSpPr>
        <p:spPr>
          <a:xfrm>
            <a:off x="1618560" y="4499640"/>
            <a:ext cx="360" cy="2210040"/>
          </a:xfrm>
          <a:prstGeom prst="line">
            <a:avLst/>
          </a:prstGeom>
          <a:ln w="9360">
            <a:solidFill>
              <a:schemeClr val="tx1"/>
            </a:solidFill>
            <a:round/>
          </a:ln>
        </p:spPr>
        <p:style>
          <a:lnRef idx="0"/>
          <a:fillRef idx="0"/>
          <a:effectRef idx="0"/>
          <a:fontRef idx="minor"/>
        </p:style>
      </p:sp>
      <p:sp>
        <p:nvSpPr>
          <p:cNvPr id="1551" name="CustomShape 15"/>
          <p:cNvSpPr/>
          <p:nvPr/>
        </p:nvSpPr>
        <p:spPr>
          <a:xfrm>
            <a:off x="1487520" y="4476240"/>
            <a:ext cx="1677600" cy="1919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Interface</a:t>
            </a:r>
            <a:endParaRPr b="0" lang="en-IN" sz="2000" spc="-1" strike="noStrike">
              <a:latin typeface="Arial"/>
            </a:endParaRPr>
          </a:p>
          <a:p>
            <a:pPr>
              <a:lnSpc>
                <a:spcPct val="100000"/>
              </a:lnSpc>
            </a:pPr>
            <a:r>
              <a:rPr b="0" lang="en-IN" sz="2000" spc="-1" strike="noStrike">
                <a:solidFill>
                  <a:srgbClr val="000000"/>
                </a:solidFill>
                <a:latin typeface="Calibri"/>
              </a:rPr>
              <a:t>Active class</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Node</a:t>
            </a:r>
            <a:endParaRPr b="0" lang="en-IN" sz="2000" spc="-1" strike="noStrike">
              <a:latin typeface="Arial"/>
            </a:endParaRPr>
          </a:p>
          <a:p>
            <a:pPr>
              <a:lnSpc>
                <a:spcPct val="100000"/>
              </a:lnSpc>
            </a:pPr>
            <a:endParaRPr b="0" lang="en-IN" sz="2000" spc="-1" strike="noStrike">
              <a:latin typeface="Arial"/>
            </a:endParaRPr>
          </a:p>
        </p:txBody>
      </p:sp>
      <p:sp>
        <p:nvSpPr>
          <p:cNvPr id="1552" name="Line 16"/>
          <p:cNvSpPr/>
          <p:nvPr/>
        </p:nvSpPr>
        <p:spPr>
          <a:xfrm>
            <a:off x="3158280" y="4499640"/>
            <a:ext cx="360" cy="2210040"/>
          </a:xfrm>
          <a:prstGeom prst="line">
            <a:avLst/>
          </a:prstGeom>
          <a:ln w="9360">
            <a:solidFill>
              <a:schemeClr val="tx1"/>
            </a:solidFill>
            <a:round/>
          </a:ln>
        </p:spPr>
        <p:style>
          <a:lnRef idx="0"/>
          <a:fillRef idx="0"/>
          <a:effectRef idx="0"/>
          <a:fontRef idx="minor"/>
        </p:style>
      </p:sp>
      <p:sp>
        <p:nvSpPr>
          <p:cNvPr id="1553" name="CustomShape 17"/>
          <p:cNvSpPr/>
          <p:nvPr/>
        </p:nvSpPr>
        <p:spPr>
          <a:xfrm>
            <a:off x="2946240" y="4500000"/>
            <a:ext cx="2206440" cy="760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200" spc="-1" strike="noStrike">
                <a:solidFill>
                  <a:srgbClr val="000000"/>
                </a:solidFill>
                <a:latin typeface="Calibri"/>
              </a:rPr>
              <a:t>Interaction</a:t>
            </a:r>
            <a:endParaRPr b="0" lang="en-IN" sz="2200" spc="-1" strike="noStrike">
              <a:latin typeface="Arial"/>
            </a:endParaRPr>
          </a:p>
          <a:p>
            <a:pPr>
              <a:lnSpc>
                <a:spcPct val="100000"/>
              </a:lnSpc>
            </a:pPr>
            <a:r>
              <a:rPr b="0" lang="en-IN" sz="2200" spc="-1" strike="noStrike">
                <a:solidFill>
                  <a:srgbClr val="000000"/>
                </a:solidFill>
                <a:latin typeface="Calibri"/>
              </a:rPr>
              <a:t>State machine</a:t>
            </a:r>
            <a:endParaRPr b="0" lang="en-IN" sz="2200" spc="-1" strike="noStrike">
              <a:latin typeface="Arial"/>
            </a:endParaRPr>
          </a:p>
        </p:txBody>
      </p:sp>
      <p:sp>
        <p:nvSpPr>
          <p:cNvPr id="1554" name="Line 18"/>
          <p:cNvSpPr/>
          <p:nvPr/>
        </p:nvSpPr>
        <p:spPr>
          <a:xfrm>
            <a:off x="4818960" y="4499640"/>
            <a:ext cx="360" cy="2210040"/>
          </a:xfrm>
          <a:prstGeom prst="line">
            <a:avLst/>
          </a:prstGeom>
          <a:ln w="9360">
            <a:solidFill>
              <a:schemeClr val="tx1"/>
            </a:solidFill>
            <a:round/>
          </a:ln>
        </p:spPr>
        <p:style>
          <a:lnRef idx="0"/>
          <a:fillRef idx="0"/>
          <a:effectRef idx="0"/>
          <a:fontRef idx="minor"/>
        </p:style>
      </p:sp>
      <p:sp>
        <p:nvSpPr>
          <p:cNvPr id="1555" name="CustomShape 19"/>
          <p:cNvSpPr/>
          <p:nvPr/>
        </p:nvSpPr>
        <p:spPr>
          <a:xfrm>
            <a:off x="4688640" y="4666680"/>
            <a:ext cx="1336320" cy="425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200" spc="-1" strike="noStrike">
                <a:solidFill>
                  <a:srgbClr val="000000"/>
                </a:solidFill>
                <a:latin typeface="Calibri"/>
              </a:rPr>
              <a:t>Package</a:t>
            </a:r>
            <a:endParaRPr b="0" lang="en-IN" sz="2200" spc="-1" strike="noStrike">
              <a:latin typeface="Arial"/>
            </a:endParaRPr>
          </a:p>
        </p:txBody>
      </p:sp>
      <p:sp>
        <p:nvSpPr>
          <p:cNvPr id="1556" name="Line 20"/>
          <p:cNvSpPr/>
          <p:nvPr/>
        </p:nvSpPr>
        <p:spPr>
          <a:xfrm>
            <a:off x="6266880" y="4499640"/>
            <a:ext cx="360" cy="2210040"/>
          </a:xfrm>
          <a:prstGeom prst="line">
            <a:avLst/>
          </a:prstGeom>
          <a:ln w="9360">
            <a:solidFill>
              <a:schemeClr val="tx1"/>
            </a:solidFill>
            <a:round/>
          </a:ln>
        </p:spPr>
        <p:style>
          <a:lnRef idx="0"/>
          <a:fillRef idx="0"/>
          <a:effectRef idx="0"/>
          <a:fontRef idx="minor"/>
        </p:style>
      </p:sp>
      <p:sp>
        <p:nvSpPr>
          <p:cNvPr id="1557" name="CustomShape 21"/>
          <p:cNvSpPr/>
          <p:nvPr/>
        </p:nvSpPr>
        <p:spPr>
          <a:xfrm>
            <a:off x="6204960" y="4666680"/>
            <a:ext cx="840960" cy="425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200" spc="-1" strike="noStrike">
                <a:solidFill>
                  <a:srgbClr val="000000"/>
                </a:solidFill>
                <a:latin typeface="Calibri"/>
              </a:rPr>
              <a:t>Note</a:t>
            </a:r>
            <a:endParaRPr b="0" lang="en-IN" sz="2200" spc="-1" strike="noStrike">
              <a:latin typeface="Arial"/>
            </a:endParaRPr>
          </a:p>
        </p:txBody>
      </p:sp>
      <p:sp>
        <p:nvSpPr>
          <p:cNvPr id="1558" name="Line 22"/>
          <p:cNvSpPr/>
          <p:nvPr/>
        </p:nvSpPr>
        <p:spPr>
          <a:xfrm flipH="1">
            <a:off x="7333560" y="3700440"/>
            <a:ext cx="11880" cy="3009240"/>
          </a:xfrm>
          <a:prstGeom prst="line">
            <a:avLst/>
          </a:prstGeom>
          <a:ln w="9360">
            <a:solidFill>
              <a:schemeClr val="tx1"/>
            </a:solidFill>
            <a:round/>
          </a:ln>
        </p:spPr>
        <p:style>
          <a:lnRef idx="0"/>
          <a:fillRef idx="0"/>
          <a:effectRef idx="0"/>
          <a:fontRef idx="minor"/>
        </p:style>
      </p:sp>
      <p:sp>
        <p:nvSpPr>
          <p:cNvPr id="1559" name="CustomShape 23"/>
          <p:cNvSpPr/>
          <p:nvPr/>
        </p:nvSpPr>
        <p:spPr>
          <a:xfrm>
            <a:off x="7133760" y="3980880"/>
            <a:ext cx="2209680" cy="14310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200" spc="-1" strike="noStrike">
                <a:solidFill>
                  <a:srgbClr val="000000"/>
                </a:solidFill>
                <a:latin typeface="Calibri"/>
              </a:rPr>
              <a:t>Dependency</a:t>
            </a:r>
            <a:endParaRPr b="0" lang="en-IN" sz="2200" spc="-1" strike="noStrike">
              <a:latin typeface="Arial"/>
            </a:endParaRPr>
          </a:p>
          <a:p>
            <a:pPr>
              <a:lnSpc>
                <a:spcPct val="100000"/>
              </a:lnSpc>
            </a:pPr>
            <a:r>
              <a:rPr b="0" lang="en-IN" sz="2200" spc="-1" strike="noStrike">
                <a:solidFill>
                  <a:srgbClr val="000000"/>
                </a:solidFill>
                <a:latin typeface="Calibri"/>
              </a:rPr>
              <a:t>Association</a:t>
            </a:r>
            <a:endParaRPr b="0" lang="en-IN" sz="2200" spc="-1" strike="noStrike">
              <a:latin typeface="Arial"/>
            </a:endParaRPr>
          </a:p>
          <a:p>
            <a:pPr>
              <a:lnSpc>
                <a:spcPct val="100000"/>
              </a:lnSpc>
            </a:pPr>
            <a:r>
              <a:rPr b="0" lang="en-IN" sz="2200" spc="-1" strike="noStrike">
                <a:solidFill>
                  <a:srgbClr val="000000"/>
                </a:solidFill>
                <a:latin typeface="Calibri"/>
              </a:rPr>
              <a:t>Generalization</a:t>
            </a:r>
            <a:endParaRPr b="0" lang="en-IN" sz="2200" spc="-1" strike="noStrike">
              <a:latin typeface="Arial"/>
            </a:endParaRPr>
          </a:p>
          <a:p>
            <a:pPr>
              <a:lnSpc>
                <a:spcPct val="100000"/>
              </a:lnSpc>
            </a:pPr>
            <a:r>
              <a:rPr b="0" lang="en-IN" sz="2200" spc="-1" strike="noStrike">
                <a:solidFill>
                  <a:srgbClr val="000000"/>
                </a:solidFill>
                <a:latin typeface="Calibri"/>
              </a:rPr>
              <a:t>Realization</a:t>
            </a:r>
            <a:endParaRPr b="0" lang="en-IN" sz="2200" spc="-1" strike="noStrike">
              <a:latin typeface="Arial"/>
            </a:endParaRPr>
          </a:p>
        </p:txBody>
      </p:sp>
      <p:sp>
        <p:nvSpPr>
          <p:cNvPr id="1560" name="Line 24"/>
          <p:cNvSpPr/>
          <p:nvPr/>
        </p:nvSpPr>
        <p:spPr>
          <a:xfrm>
            <a:off x="9010080" y="3585240"/>
            <a:ext cx="360" cy="3124440"/>
          </a:xfrm>
          <a:prstGeom prst="line">
            <a:avLst/>
          </a:prstGeom>
          <a:ln w="9360">
            <a:solidFill>
              <a:schemeClr val="tx1"/>
            </a:solidFill>
            <a:round/>
          </a:ln>
        </p:spPr>
        <p:style>
          <a:lnRef idx="0"/>
          <a:fillRef idx="0"/>
          <a:effectRef idx="0"/>
          <a:fontRef idx="minor"/>
        </p:style>
      </p:sp>
      <p:sp>
        <p:nvSpPr>
          <p:cNvPr id="1561" name="CustomShape 25"/>
          <p:cNvSpPr/>
          <p:nvPr/>
        </p:nvSpPr>
        <p:spPr>
          <a:xfrm>
            <a:off x="8846640" y="3675960"/>
            <a:ext cx="1872720" cy="2834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Object</a:t>
            </a:r>
            <a:endParaRPr b="0" lang="en-IN" sz="2000" spc="-1" strike="noStrike">
              <a:latin typeface="Arial"/>
            </a:endParaRPr>
          </a:p>
          <a:p>
            <a:pPr>
              <a:lnSpc>
                <a:spcPct val="100000"/>
              </a:lnSpc>
            </a:pPr>
            <a:r>
              <a:rPr b="0" lang="en-IN" sz="2000" spc="-1" strike="noStrike">
                <a:solidFill>
                  <a:srgbClr val="000000"/>
                </a:solidFill>
                <a:latin typeface="Calibri"/>
              </a:rPr>
              <a:t>Use case</a:t>
            </a:r>
            <a:endParaRPr b="0" lang="en-IN" sz="2000" spc="-1" strike="noStrike">
              <a:latin typeface="Arial"/>
            </a:endParaRPr>
          </a:p>
          <a:p>
            <a:pPr>
              <a:lnSpc>
                <a:spcPct val="100000"/>
              </a:lnSpc>
            </a:pPr>
            <a:r>
              <a:rPr b="0" lang="en-IN" sz="2000" spc="-1" strike="noStrike">
                <a:solidFill>
                  <a:srgbClr val="000000"/>
                </a:solidFill>
                <a:latin typeface="Calibri"/>
              </a:rPr>
              <a:t>Sequence</a:t>
            </a:r>
            <a:endParaRPr b="0" lang="en-IN" sz="2000" spc="-1" strike="noStrike">
              <a:latin typeface="Arial"/>
            </a:endParaRPr>
          </a:p>
          <a:p>
            <a:pPr>
              <a:lnSpc>
                <a:spcPct val="100000"/>
              </a:lnSpc>
            </a:pPr>
            <a:r>
              <a:rPr b="0" lang="en-IN" sz="2000" spc="-1" strike="noStrike">
                <a:solidFill>
                  <a:srgbClr val="000000"/>
                </a:solidFill>
                <a:latin typeface="Calibri"/>
              </a:rPr>
              <a:t>Collaboration</a:t>
            </a:r>
            <a:endParaRPr b="0" lang="en-IN" sz="2000" spc="-1" strike="noStrike">
              <a:latin typeface="Arial"/>
            </a:endParaRPr>
          </a:p>
          <a:p>
            <a:pPr>
              <a:lnSpc>
                <a:spcPct val="100000"/>
              </a:lnSpc>
            </a:pPr>
            <a:r>
              <a:rPr b="0" lang="en-IN" sz="2000" spc="-1" strike="noStrike">
                <a:solidFill>
                  <a:srgbClr val="000000"/>
                </a:solidFill>
                <a:latin typeface="Calibri"/>
              </a:rPr>
              <a:t>Statechart</a:t>
            </a:r>
            <a:endParaRPr b="0" lang="en-IN" sz="2000" spc="-1" strike="noStrike">
              <a:latin typeface="Arial"/>
            </a:endParaRPr>
          </a:p>
          <a:p>
            <a:pPr>
              <a:lnSpc>
                <a:spcPct val="100000"/>
              </a:lnSpc>
            </a:pPr>
            <a:r>
              <a:rPr b="0" lang="en-IN" sz="2000" spc="-1" strike="noStrike">
                <a:solidFill>
                  <a:srgbClr val="000000"/>
                </a:solidFill>
                <a:latin typeface="Calibri"/>
              </a:rPr>
              <a:t>Activity</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Deployment</a:t>
            </a:r>
            <a:endParaRPr b="0" lang="en-IN" sz="2000" spc="-1" strike="noStrike">
              <a:latin typeface="Arial"/>
            </a:endParaRPr>
          </a:p>
        </p:txBody>
      </p:sp>
      <p:sp>
        <p:nvSpPr>
          <p:cNvPr id="1562" name="Line 26"/>
          <p:cNvSpPr/>
          <p:nvPr/>
        </p:nvSpPr>
        <p:spPr>
          <a:xfrm flipH="1">
            <a:off x="4989960" y="1801440"/>
            <a:ext cx="685800" cy="228600"/>
          </a:xfrm>
          <a:prstGeom prst="line">
            <a:avLst/>
          </a:prstGeom>
          <a:ln w="28440">
            <a:solidFill>
              <a:schemeClr val="tx1"/>
            </a:solidFill>
            <a:round/>
          </a:ln>
        </p:spPr>
        <p:style>
          <a:lnRef idx="0"/>
          <a:fillRef idx="0"/>
          <a:effectRef idx="0"/>
          <a:fontRef idx="minor"/>
        </p:style>
      </p:sp>
      <p:sp>
        <p:nvSpPr>
          <p:cNvPr id="1563" name="Line 27"/>
          <p:cNvSpPr/>
          <p:nvPr/>
        </p:nvSpPr>
        <p:spPr>
          <a:xfrm>
            <a:off x="5675760" y="1801440"/>
            <a:ext cx="1219320" cy="304560"/>
          </a:xfrm>
          <a:prstGeom prst="line">
            <a:avLst/>
          </a:prstGeom>
          <a:ln w="28440">
            <a:solidFill>
              <a:schemeClr val="tx1"/>
            </a:solidFill>
            <a:round/>
          </a:ln>
        </p:spPr>
        <p:style>
          <a:lnRef idx="0"/>
          <a:fillRef idx="0"/>
          <a:effectRef idx="0"/>
          <a:fontRef idx="minor"/>
        </p:style>
      </p:sp>
      <p:sp>
        <p:nvSpPr>
          <p:cNvPr id="1564" name="Line 28"/>
          <p:cNvSpPr/>
          <p:nvPr/>
        </p:nvSpPr>
        <p:spPr>
          <a:xfrm>
            <a:off x="6590160" y="1801440"/>
            <a:ext cx="2209680" cy="228600"/>
          </a:xfrm>
          <a:prstGeom prst="line">
            <a:avLst/>
          </a:prstGeom>
          <a:ln w="28440">
            <a:solidFill>
              <a:schemeClr val="tx1"/>
            </a:solidFill>
            <a:round/>
          </a:ln>
        </p:spPr>
        <p:style>
          <a:lnRef idx="0"/>
          <a:fillRef idx="0"/>
          <a:effectRef idx="0"/>
          <a:fontRef idx="minor"/>
        </p:style>
      </p:sp>
      <p:sp>
        <p:nvSpPr>
          <p:cNvPr id="1565" name="Line 29"/>
          <p:cNvSpPr/>
          <p:nvPr/>
        </p:nvSpPr>
        <p:spPr>
          <a:xfrm flipH="1">
            <a:off x="4609080" y="2791800"/>
            <a:ext cx="838080" cy="457200"/>
          </a:xfrm>
          <a:prstGeom prst="line">
            <a:avLst/>
          </a:prstGeom>
          <a:ln w="28440">
            <a:solidFill>
              <a:schemeClr val="tx1"/>
            </a:solidFill>
            <a:round/>
          </a:ln>
        </p:spPr>
        <p:style>
          <a:lnRef idx="0"/>
          <a:fillRef idx="0"/>
          <a:effectRef idx="0"/>
          <a:fontRef idx="minor"/>
        </p:style>
      </p:sp>
      <p:sp>
        <p:nvSpPr>
          <p:cNvPr id="1566" name="Line 30"/>
          <p:cNvSpPr/>
          <p:nvPr/>
        </p:nvSpPr>
        <p:spPr>
          <a:xfrm>
            <a:off x="5599440" y="2791800"/>
            <a:ext cx="1828800" cy="457200"/>
          </a:xfrm>
          <a:prstGeom prst="line">
            <a:avLst/>
          </a:prstGeom>
          <a:ln w="28440">
            <a:solidFill>
              <a:schemeClr val="tx1"/>
            </a:solidFill>
            <a:round/>
          </a:ln>
        </p:spPr>
        <p:style>
          <a:lnRef idx="0"/>
          <a:fillRef idx="0"/>
          <a:effectRef idx="0"/>
          <a:fontRef idx="minor"/>
        </p:style>
      </p:sp>
      <p:sp>
        <p:nvSpPr>
          <p:cNvPr id="1567" name="Line 31"/>
          <p:cNvSpPr/>
          <p:nvPr/>
        </p:nvSpPr>
        <p:spPr>
          <a:xfrm>
            <a:off x="5904360" y="2791800"/>
            <a:ext cx="3048120" cy="381240"/>
          </a:xfrm>
          <a:prstGeom prst="line">
            <a:avLst/>
          </a:prstGeom>
          <a:ln w="28440">
            <a:solidFill>
              <a:schemeClr val="tx1"/>
            </a:solidFill>
            <a:round/>
          </a:ln>
        </p:spPr>
        <p:style>
          <a:lnRef idx="0"/>
          <a:fillRef idx="0"/>
          <a:effectRef idx="0"/>
          <a:fontRef idx="minor"/>
        </p:style>
      </p:sp>
      <p:sp>
        <p:nvSpPr>
          <p:cNvPr id="1568" name="Line 32"/>
          <p:cNvSpPr/>
          <p:nvPr/>
        </p:nvSpPr>
        <p:spPr>
          <a:xfrm flipH="1">
            <a:off x="2228040" y="3700440"/>
            <a:ext cx="1885680" cy="418320"/>
          </a:xfrm>
          <a:prstGeom prst="line">
            <a:avLst/>
          </a:prstGeom>
          <a:ln w="28440">
            <a:solidFill>
              <a:schemeClr val="tx1"/>
            </a:solidFill>
            <a:round/>
          </a:ln>
        </p:spPr>
        <p:style>
          <a:lnRef idx="0"/>
          <a:fillRef idx="0"/>
          <a:effectRef idx="0"/>
          <a:fontRef idx="minor"/>
        </p:style>
      </p:sp>
      <p:sp>
        <p:nvSpPr>
          <p:cNvPr id="1569" name="Line 33"/>
          <p:cNvSpPr/>
          <p:nvPr/>
        </p:nvSpPr>
        <p:spPr>
          <a:xfrm>
            <a:off x="5274360" y="3683880"/>
            <a:ext cx="1297080" cy="434880"/>
          </a:xfrm>
          <a:prstGeom prst="line">
            <a:avLst/>
          </a:prstGeom>
          <a:ln w="28440">
            <a:solidFill>
              <a:schemeClr val="tx1"/>
            </a:solidFill>
            <a:round/>
          </a:ln>
        </p:spPr>
        <p:style>
          <a:lnRef idx="0"/>
          <a:fillRef idx="0"/>
          <a:effectRef idx="0"/>
          <a:fontRef idx="minor"/>
        </p:style>
      </p:sp>
      <p:sp>
        <p:nvSpPr>
          <p:cNvPr id="1570" name="Line 34"/>
          <p:cNvSpPr/>
          <p:nvPr/>
        </p:nvSpPr>
        <p:spPr>
          <a:xfrm flipH="1">
            <a:off x="3904560" y="3715560"/>
            <a:ext cx="533520" cy="403200"/>
          </a:xfrm>
          <a:prstGeom prst="line">
            <a:avLst/>
          </a:prstGeom>
          <a:ln w="28440">
            <a:solidFill>
              <a:schemeClr val="tx1"/>
            </a:solidFill>
            <a:round/>
          </a:ln>
        </p:spPr>
        <p:style>
          <a:lnRef idx="0"/>
          <a:fillRef idx="0"/>
          <a:effectRef idx="0"/>
          <a:fontRef idx="minor"/>
        </p:style>
      </p:sp>
      <p:sp>
        <p:nvSpPr>
          <p:cNvPr id="1571" name="Line 35"/>
          <p:cNvSpPr/>
          <p:nvPr/>
        </p:nvSpPr>
        <p:spPr>
          <a:xfrm>
            <a:off x="4913640" y="3712680"/>
            <a:ext cx="286200" cy="406080"/>
          </a:xfrm>
          <a:prstGeom prst="line">
            <a:avLst/>
          </a:prstGeom>
          <a:ln w="28440">
            <a:solidFill>
              <a:schemeClr val="tx1"/>
            </a:solidFill>
            <a:round/>
          </a:ln>
        </p:spPr>
        <p:style>
          <a:lnRef idx="0"/>
          <a:fillRef idx="0"/>
          <a:effectRef idx="0"/>
          <a:fontRef idx="minor"/>
        </p:style>
      </p:sp>
      <p:sp>
        <p:nvSpPr>
          <p:cNvPr id="1572" name="CustomShape 36"/>
          <p:cNvSpPr/>
          <p:nvPr/>
        </p:nvSpPr>
        <p:spPr>
          <a:xfrm>
            <a:off x="7210440" y="2079360"/>
            <a:ext cx="932400" cy="425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200" spc="-1" strike="noStrike">
                <a:solidFill>
                  <a:srgbClr val="000000"/>
                </a:solidFill>
                <a:latin typeface="Calibri"/>
              </a:rPr>
              <a:t>Rules</a:t>
            </a:r>
            <a:endParaRPr b="0" lang="en-IN" sz="2200" spc="-1" strike="noStrike">
              <a:latin typeface="Arial"/>
            </a:endParaRPr>
          </a:p>
        </p:txBody>
      </p:sp>
      <p:sp>
        <p:nvSpPr>
          <p:cNvPr id="1573" name="CustomShape 37"/>
          <p:cNvSpPr/>
          <p:nvPr/>
        </p:nvSpPr>
        <p:spPr>
          <a:xfrm>
            <a:off x="6509520" y="2376720"/>
            <a:ext cx="2251800" cy="638280"/>
          </a:xfrm>
          <a:prstGeom prst="rect">
            <a:avLst/>
          </a:prstGeom>
          <a:no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Calibri"/>
              </a:rPr>
              <a:t>name, scope, visibility</a:t>
            </a:r>
            <a:endParaRPr b="0" lang="en-IN" sz="1800" spc="-1" strike="noStrike">
              <a:latin typeface="Arial"/>
            </a:endParaRPr>
          </a:p>
        </p:txBody>
      </p:sp>
      <p:sp>
        <p:nvSpPr>
          <p:cNvPr id="1574" name="CustomShape 38"/>
          <p:cNvSpPr/>
          <p:nvPr/>
        </p:nvSpPr>
        <p:spPr>
          <a:xfrm>
            <a:off x="2231640" y="5708160"/>
            <a:ext cx="1872720" cy="10051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latin typeface="Calibri"/>
              </a:rPr>
              <a:t>Use case</a:t>
            </a:r>
            <a:endParaRPr b="0" lang="en-IN" sz="2000" spc="-1" strike="noStrike">
              <a:latin typeface="Arial"/>
            </a:endParaRPr>
          </a:p>
          <a:p>
            <a:pPr algn="ctr">
              <a:lnSpc>
                <a:spcPct val="100000"/>
              </a:lnSpc>
            </a:pPr>
            <a:r>
              <a:rPr b="0" lang="en-IN" sz="2000" spc="-1" strike="noStrike">
                <a:solidFill>
                  <a:srgbClr val="000000"/>
                </a:solidFill>
                <a:latin typeface="Calibri"/>
              </a:rPr>
              <a:t>Collaboration</a:t>
            </a:r>
            <a:endParaRPr b="0" lang="en-IN" sz="2000" spc="-1" strike="noStrike">
              <a:latin typeface="Arial"/>
            </a:endParaRPr>
          </a:p>
          <a:p>
            <a:pPr algn="ctr">
              <a:lnSpc>
                <a:spcPct val="100000"/>
              </a:lnSpc>
            </a:pPr>
            <a:endParaRPr b="0" lang="en-IN" sz="2000" spc="-1" strike="noStrike">
              <a:latin typeface="Arial"/>
            </a:endParaRPr>
          </a:p>
        </p:txBody>
      </p:sp>
      <p:sp>
        <p:nvSpPr>
          <p:cNvPr id="1575" name="CustomShape 39"/>
          <p:cNvSpPr/>
          <p:nvPr/>
        </p:nvSpPr>
        <p:spPr>
          <a:xfrm>
            <a:off x="10188360" y="4347720"/>
            <a:ext cx="285840" cy="304560"/>
          </a:xfrm>
          <a:prstGeom prst="leftArrow">
            <a:avLst>
              <a:gd name="adj1" fmla="val 50000"/>
              <a:gd name="adj2" fmla="val 50000"/>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sp>
      <p:sp>
        <p:nvSpPr>
          <p:cNvPr id="1576" name="CustomShape 40"/>
          <p:cNvSpPr/>
          <p:nvPr/>
        </p:nvSpPr>
        <p:spPr>
          <a:xfrm>
            <a:off x="5333400" y="3277080"/>
            <a:ext cx="285840" cy="304560"/>
          </a:xfrm>
          <a:prstGeom prst="leftArrow">
            <a:avLst>
              <a:gd name="adj1" fmla="val 50000"/>
              <a:gd name="adj2" fmla="val 50000"/>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1577" name="CustomShape 41"/>
          <p:cNvSpPr/>
          <p:nvPr/>
        </p:nvSpPr>
        <p:spPr>
          <a:xfrm>
            <a:off x="2211840" y="3246480"/>
            <a:ext cx="8975520" cy="1692360"/>
          </a:xfrm>
          <a:prstGeom prst="rect">
            <a:avLst/>
          </a:prstGeom>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200" spc="-1" strike="noStrike">
                <a:solidFill>
                  <a:srgbClr val="ffffff"/>
                </a:solidFill>
                <a:latin typeface="Calibri"/>
              </a:rPr>
              <a:t>UML is made up of three conceptual elements. They are</a:t>
            </a:r>
            <a:endParaRPr b="0" lang="en-IN" sz="2200" spc="-1" strike="noStrike">
              <a:latin typeface="Arial"/>
            </a:endParaRPr>
          </a:p>
          <a:p>
            <a:pPr marL="343080" indent="-342720">
              <a:lnSpc>
                <a:spcPct val="100000"/>
              </a:lnSpc>
              <a:buClr>
                <a:srgbClr val="ffffff"/>
              </a:buClr>
              <a:buFont typeface="Arial"/>
              <a:buChar char="•"/>
            </a:pPr>
            <a:r>
              <a:rPr b="1" lang="en-IN" sz="2200" spc="-1" strike="noStrike">
                <a:solidFill>
                  <a:srgbClr val="ffffff"/>
                </a:solidFill>
                <a:latin typeface="Calibri"/>
              </a:rPr>
              <a:t>Building blocks which make up the UML </a:t>
            </a:r>
            <a:endParaRPr b="0" lang="en-IN" sz="2200" spc="-1" strike="noStrike">
              <a:latin typeface="Arial"/>
            </a:endParaRPr>
          </a:p>
          <a:p>
            <a:pPr marL="343080" indent="-342720">
              <a:lnSpc>
                <a:spcPct val="100000"/>
              </a:lnSpc>
              <a:buClr>
                <a:srgbClr val="ffffff"/>
              </a:buClr>
              <a:buFont typeface="Arial"/>
              <a:buChar char="•"/>
            </a:pPr>
            <a:r>
              <a:rPr b="1" lang="en-IN" sz="2200" spc="-1" strike="noStrike">
                <a:solidFill>
                  <a:srgbClr val="ffffff"/>
                </a:solidFill>
                <a:latin typeface="Calibri"/>
              </a:rPr>
              <a:t>Rules that dictate how these building blocks can be put together</a:t>
            </a:r>
            <a:endParaRPr b="0" lang="en-IN" sz="2200" spc="-1" strike="noStrike">
              <a:latin typeface="Arial"/>
            </a:endParaRPr>
          </a:p>
          <a:p>
            <a:pPr marL="343080" indent="-342720">
              <a:lnSpc>
                <a:spcPct val="100000"/>
              </a:lnSpc>
              <a:buClr>
                <a:srgbClr val="ffffff"/>
              </a:buClr>
              <a:buFont typeface="Arial"/>
              <a:buChar char="•"/>
            </a:pPr>
            <a:r>
              <a:rPr b="1" lang="en-IN" sz="2200" spc="-1" strike="noStrike">
                <a:solidFill>
                  <a:srgbClr val="ffffff"/>
                </a:solidFill>
                <a:latin typeface="Calibri"/>
              </a:rPr>
              <a:t>Common mechanisms that apply through out UML</a:t>
            </a:r>
            <a:endParaRPr b="0" lang="en-IN" sz="2200" spc="-1" strike="noStrike">
              <a:latin typeface="Arial"/>
            </a:endParaRPr>
          </a:p>
        </p:txBody>
      </p:sp>
      <p:sp>
        <p:nvSpPr>
          <p:cNvPr id="1578" name="CustomShape 42"/>
          <p:cNvSpPr/>
          <p:nvPr/>
        </p:nvSpPr>
        <p:spPr>
          <a:xfrm>
            <a:off x="4803120" y="2776680"/>
            <a:ext cx="396720" cy="391320"/>
          </a:xfrm>
          <a:prstGeom prst="upArrow">
            <a:avLst>
              <a:gd name="adj1" fmla="val 50000"/>
              <a:gd name="adj2" fmla="val 50000"/>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1579" name="CustomShape 43"/>
          <p:cNvSpPr/>
          <p:nvPr/>
        </p:nvSpPr>
        <p:spPr>
          <a:xfrm>
            <a:off x="7598880" y="2797200"/>
            <a:ext cx="396720" cy="391320"/>
          </a:xfrm>
          <a:prstGeom prst="upArrow">
            <a:avLst>
              <a:gd name="adj1" fmla="val 50000"/>
              <a:gd name="adj2" fmla="val 50000"/>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1580" name="CustomShape 44"/>
          <p:cNvSpPr/>
          <p:nvPr/>
        </p:nvSpPr>
        <p:spPr>
          <a:xfrm>
            <a:off x="9363600" y="2858760"/>
            <a:ext cx="396720" cy="391320"/>
          </a:xfrm>
          <a:prstGeom prst="upArrow">
            <a:avLst>
              <a:gd name="adj1" fmla="val 50000"/>
              <a:gd name="adj2" fmla="val 50000"/>
            </a:avLst>
          </a:prstGeom>
          <a:solidFill>
            <a:schemeClr val="tx1"/>
          </a:solidFill>
          <a:ln/>
        </p:spPr>
        <p:style>
          <a:lnRef idx="2">
            <a:schemeClr val="accent1">
              <a:shade val="50000"/>
            </a:schemeClr>
          </a:lnRef>
          <a:fillRef idx="1">
            <a:schemeClr val="accent1"/>
          </a:fillRef>
          <a:effectRef idx="0">
            <a:schemeClr val="accent1"/>
          </a:effectRef>
          <a:fontRef idx="minor"/>
        </p:style>
      </p:sp>
      <p:sp>
        <p:nvSpPr>
          <p:cNvPr id="1581" name="CustomShape 45"/>
          <p:cNvSpPr/>
          <p:nvPr/>
        </p:nvSpPr>
        <p:spPr>
          <a:xfrm>
            <a:off x="8193240" y="3304800"/>
            <a:ext cx="285840" cy="304560"/>
          </a:xfrm>
          <a:prstGeom prst="leftArrow">
            <a:avLst>
              <a:gd name="adj1" fmla="val 50000"/>
              <a:gd name="adj2" fmla="val 50000"/>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582" name="CustomShape 46"/>
          <p:cNvSpPr/>
          <p:nvPr/>
        </p:nvSpPr>
        <p:spPr>
          <a:xfrm>
            <a:off x="10281240" y="3281040"/>
            <a:ext cx="285840" cy="304560"/>
          </a:xfrm>
          <a:prstGeom prst="leftArrow">
            <a:avLst>
              <a:gd name="adj1" fmla="val 50000"/>
              <a:gd name="adj2" fmla="val 50000"/>
            </a:avLst>
          </a:prstGeom>
          <a:solidFill>
            <a:schemeClr val="accent1"/>
          </a:solidFill>
          <a:ln/>
        </p:spPr>
        <p:style>
          <a:lnRef idx="2">
            <a:schemeClr val="accent1">
              <a:shade val="50000"/>
            </a:schemeClr>
          </a:lnRef>
          <a:fillRef idx="1">
            <a:schemeClr val="accent1"/>
          </a:fillRef>
          <a:effectRef idx="0">
            <a:schemeClr val="accent1"/>
          </a:effectRef>
          <a:fontRef idx="minor"/>
        </p:style>
      </p:sp>
      <p:sp>
        <p:nvSpPr>
          <p:cNvPr id="1583" name="CustomShape 47"/>
          <p:cNvSpPr/>
          <p:nvPr/>
        </p:nvSpPr>
        <p:spPr>
          <a:xfrm>
            <a:off x="2182680" y="1326600"/>
            <a:ext cx="3699720" cy="1841400"/>
          </a:xfrm>
          <a:prstGeom prst="rect">
            <a:avLst/>
          </a:prstGeom>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200" spc="-1" strike="noStrike">
                <a:solidFill>
                  <a:srgbClr val="ffffff"/>
                </a:solidFill>
                <a:latin typeface="Calibri"/>
              </a:rPr>
              <a:t>Things are abstractions in the model. </a:t>
            </a:r>
            <a:endParaRPr b="0" lang="en-IN" sz="2200" spc="-1" strike="noStrike">
              <a:latin typeface="Arial"/>
            </a:endParaRPr>
          </a:p>
          <a:p>
            <a:pPr>
              <a:lnSpc>
                <a:spcPct val="100000"/>
              </a:lnSpc>
            </a:pPr>
            <a:endParaRPr b="0" lang="en-IN" sz="2200" spc="-1" strike="noStrike">
              <a:latin typeface="Arial"/>
            </a:endParaRPr>
          </a:p>
          <a:p>
            <a:pPr>
              <a:lnSpc>
                <a:spcPct val="100000"/>
              </a:lnSpc>
            </a:pPr>
            <a:r>
              <a:rPr b="1" lang="en-IN" sz="2200" spc="-1" strike="noStrike">
                <a:solidFill>
                  <a:srgbClr val="ffffff"/>
                </a:solidFill>
                <a:latin typeface="Calibri"/>
              </a:rPr>
              <a:t>There are four kinds of things or abstraction</a:t>
            </a:r>
            <a:endParaRPr b="0" lang="en-IN" sz="2200" spc="-1" strike="noStrike">
              <a:latin typeface="Arial"/>
            </a:endParaRPr>
          </a:p>
        </p:txBody>
      </p:sp>
      <p:sp>
        <p:nvSpPr>
          <p:cNvPr id="1584" name="CustomShape 48"/>
          <p:cNvSpPr/>
          <p:nvPr/>
        </p:nvSpPr>
        <p:spPr>
          <a:xfrm>
            <a:off x="9409680" y="218520"/>
            <a:ext cx="2289600" cy="293148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1800" spc="-1" strike="noStrike">
                <a:solidFill>
                  <a:srgbClr val="ffffff"/>
                </a:solidFill>
                <a:latin typeface="Calibri"/>
              </a:rPr>
              <a:t>Diagrams : Graphical representation of set of elements, often rendered as a set of connected graph of vertices (things) and arcs (relationships)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ffffff"/>
                </a:solidFill>
                <a:latin typeface="Calibri"/>
              </a:rPr>
              <a:t>It’s a projection into the system</a:t>
            </a:r>
            <a:endParaRPr b="0" lang="en-IN" sz="1800" spc="-1" strike="noStrike">
              <a:latin typeface="Arial"/>
            </a:endParaRPr>
          </a:p>
        </p:txBody>
      </p:sp>
      <p:sp>
        <p:nvSpPr>
          <p:cNvPr id="1585" name="CustomShape 49"/>
          <p:cNvSpPr/>
          <p:nvPr/>
        </p:nvSpPr>
        <p:spPr>
          <a:xfrm>
            <a:off x="5999040" y="1026000"/>
            <a:ext cx="3121200" cy="2172960"/>
          </a:xfrm>
          <a:prstGeom prst="rect">
            <a:avLst/>
          </a:prstGeom>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182880" indent="-273960">
              <a:lnSpc>
                <a:spcPct val="100000"/>
              </a:lnSpc>
              <a:spcBef>
                <a:spcPts val="601"/>
              </a:spcBef>
              <a:buClr>
                <a:srgbClr val="0070c0"/>
              </a:buClr>
              <a:buFont typeface="Wingdings" charset="2"/>
              <a:buChar char=""/>
            </a:pPr>
            <a:r>
              <a:rPr b="1" lang="en-IN" sz="2400" spc="-1" strike="noStrike">
                <a:solidFill>
                  <a:srgbClr val="000000"/>
                </a:solidFill>
                <a:latin typeface="Calibri"/>
              </a:rPr>
              <a:t>Relationship ties together the things or abstractions</a:t>
            </a:r>
            <a:endParaRPr b="0" lang="en-IN" sz="2400" spc="-1" strike="noStrike">
              <a:latin typeface="Arial"/>
            </a:endParaRPr>
          </a:p>
          <a:p>
            <a:pPr marL="182880" indent="-273960">
              <a:lnSpc>
                <a:spcPct val="100000"/>
              </a:lnSpc>
              <a:spcBef>
                <a:spcPts val="601"/>
              </a:spcBef>
              <a:buClr>
                <a:srgbClr val="0070c0"/>
              </a:buClr>
              <a:buFont typeface="Wingdings" charset="2"/>
              <a:buChar char=""/>
            </a:pPr>
            <a:r>
              <a:rPr b="1" lang="en-IN" sz="2400" spc="-1" strike="noStrike">
                <a:solidFill>
                  <a:srgbClr val="000000"/>
                </a:solidFill>
                <a:latin typeface="Calibri"/>
              </a:rPr>
              <a:t>There are four different kinds of relationships</a:t>
            </a:r>
            <a:endParaRPr b="0" lang="en-IN" sz="2400" spc="-1" strike="noStrike">
              <a:latin typeface="Arial"/>
            </a:endParaRPr>
          </a:p>
        </p:txBody>
      </p:sp>
      <p:grpSp>
        <p:nvGrpSpPr>
          <p:cNvPr id="1586" name="Group 50"/>
          <p:cNvGrpSpPr/>
          <p:nvPr/>
        </p:nvGrpSpPr>
        <p:grpSpPr>
          <a:xfrm>
            <a:off x="132480" y="1974240"/>
            <a:ext cx="6186960" cy="3081960"/>
            <a:chOff x="132480" y="1974240"/>
            <a:chExt cx="6186960" cy="3081960"/>
          </a:xfrm>
        </p:grpSpPr>
        <p:sp>
          <p:nvSpPr>
            <p:cNvPr id="1587" name="CustomShape 51"/>
            <p:cNvSpPr/>
            <p:nvPr/>
          </p:nvSpPr>
          <p:spPr>
            <a:xfrm>
              <a:off x="132480" y="1974240"/>
              <a:ext cx="6186960" cy="3081960"/>
            </a:xfrm>
            <a:prstGeom prst="rect">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200" spc="-1" strike="noStrike">
                  <a:solidFill>
                    <a:srgbClr val="ffffff"/>
                  </a:solidFill>
                  <a:latin typeface="Calibri"/>
                </a:rPr>
                <a:t>Use case is a description of set of sequences of actions that a system performs that yields an observable result of value to a particular actor in other words a functional requirement</a:t>
              </a:r>
              <a:endParaRPr b="0" lang="en-IN" sz="2200" spc="-1" strike="noStrike">
                <a:latin typeface="Arial"/>
              </a:endParaRPr>
            </a:p>
            <a:p>
              <a:pPr>
                <a:lnSpc>
                  <a:spcPct val="100000"/>
                </a:lnSpc>
              </a:pPr>
              <a:endParaRPr b="0" lang="en-IN" sz="2200" spc="-1" strike="noStrike">
                <a:latin typeface="Arial"/>
              </a:endParaRPr>
            </a:p>
            <a:p>
              <a:pPr>
                <a:lnSpc>
                  <a:spcPct val="100000"/>
                </a:lnSpc>
              </a:pPr>
              <a:r>
                <a:rPr b="1" lang="en-IN" sz="2200" spc="-1" strike="noStrike">
                  <a:solidFill>
                    <a:srgbClr val="ffffff"/>
                  </a:solidFill>
                  <a:latin typeface="Calibri"/>
                </a:rPr>
                <a:t>Its used to structure the behavior. Its </a:t>
              </a:r>
              <a:endParaRPr b="0" lang="en-IN" sz="2200" spc="-1" strike="noStrike">
                <a:latin typeface="Arial"/>
              </a:endParaRPr>
            </a:p>
            <a:p>
              <a:pPr>
                <a:lnSpc>
                  <a:spcPct val="100000"/>
                </a:lnSpc>
              </a:pPr>
              <a:r>
                <a:rPr b="1" lang="en-IN" sz="2200" spc="-1" strike="noStrike">
                  <a:solidFill>
                    <a:srgbClr val="ffffff"/>
                  </a:solidFill>
                  <a:latin typeface="Calibri"/>
                </a:rPr>
                <a:t>realized using collaboration. Depicted</a:t>
              </a:r>
              <a:br/>
              <a:r>
                <a:rPr b="1" lang="en-IN" sz="2200" spc="-1" strike="noStrike">
                  <a:solidFill>
                    <a:srgbClr val="ffffff"/>
                  </a:solidFill>
                  <a:latin typeface="Calibri"/>
                </a:rPr>
                <a:t>as an ellipse with solid lines</a:t>
              </a:r>
              <a:endParaRPr b="0" lang="en-IN" sz="2200" spc="-1" strike="noStrike">
                <a:latin typeface="Arial"/>
              </a:endParaRPr>
            </a:p>
          </p:txBody>
        </p:sp>
        <p:pic>
          <p:nvPicPr>
            <p:cNvPr id="1588" name="Picture 105" descr=""/>
            <p:cNvPicPr/>
            <p:nvPr/>
          </p:nvPicPr>
          <p:blipFill>
            <a:blip r:embed="rId1"/>
            <a:stretch/>
          </p:blipFill>
          <p:spPr>
            <a:xfrm>
              <a:off x="4733280" y="3332880"/>
              <a:ext cx="1401480" cy="1193040"/>
            </a:xfrm>
            <a:prstGeom prst="rect">
              <a:avLst/>
            </a:prstGeom>
            <a:ln>
              <a:noFill/>
            </a:ln>
          </p:spPr>
        </p:pic>
      </p:grpSp>
      <p:sp>
        <p:nvSpPr>
          <p:cNvPr id="1589" name="CustomShape 52"/>
          <p:cNvSpPr/>
          <p:nvPr/>
        </p:nvSpPr>
        <p:spPr>
          <a:xfrm>
            <a:off x="8190360" y="4921200"/>
            <a:ext cx="3759480" cy="1254600"/>
          </a:xfrm>
          <a:prstGeom prst="rect">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Use Case Diagram</a:t>
            </a:r>
            <a:endParaRPr b="0" lang="en-IN" sz="2400" spc="-1" strike="noStrike">
              <a:latin typeface="Arial"/>
            </a:endParaRPr>
          </a:p>
          <a:p>
            <a:pPr>
              <a:lnSpc>
                <a:spcPct val="120000"/>
              </a:lnSpc>
            </a:pPr>
            <a:r>
              <a:rPr b="1" lang="en-IN" sz="2400" spc="-1" strike="noStrike">
                <a:solidFill>
                  <a:srgbClr val="000000"/>
                </a:solidFill>
                <a:latin typeface="Calibri"/>
              </a:rPr>
              <a:t>Shows actors, use cases, and relationships</a:t>
            </a:r>
            <a:endParaRPr b="0" lang="en-IN" sz="2400" spc="-1" strike="noStrike">
              <a:latin typeface="Arial"/>
            </a:endParaRPr>
          </a:p>
        </p:txBody>
      </p:sp>
      <p:sp>
        <p:nvSpPr>
          <p:cNvPr id="1590" name="CustomShape 53"/>
          <p:cNvSpPr/>
          <p:nvPr/>
        </p:nvSpPr>
        <p:spPr>
          <a:xfrm>
            <a:off x="3865680" y="5768280"/>
            <a:ext cx="285840" cy="304560"/>
          </a:xfrm>
          <a:prstGeom prst="leftArrow">
            <a:avLst>
              <a:gd name="adj1" fmla="val 50000"/>
              <a:gd name="adj2" fmla="val 50000"/>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sp>
    </p:spTree>
  </p:cSld>
  <p:timing>
    <p:tnLst>
      <p:par>
        <p:cTn id="2458" dur="indefinite" restart="never" nodeType="tmRoot">
          <p:childTnLst>
            <p:seq>
              <p:cTn id="2459" dur="indefinite" nodeType="mainSeq">
                <p:childTnLst>
                  <p:par>
                    <p:cTn id="2460" fill="hold">
                      <p:stCondLst>
                        <p:cond delay="indefinite"/>
                      </p:stCondLst>
                      <p:childTnLst>
                        <p:par>
                          <p:cTn id="2461" fill="hold">
                            <p:stCondLst>
                              <p:cond delay="0"/>
                            </p:stCondLst>
                            <p:childTnLst>
                              <p:par>
                                <p:cTn id="2462" nodeType="clickEffect" fill="hold" presetClass="entr" presetID="1">
                                  <p:stCondLst>
                                    <p:cond delay="0"/>
                                  </p:stCondLst>
                                  <p:childTnLst>
                                    <p:set>
                                      <p:cBhvr>
                                        <p:cTn id="2463" dur="1" fill="hold">
                                          <p:stCondLst>
                                            <p:cond delay="0"/>
                                          </p:stCondLst>
                                        </p:cTn>
                                        <p:tgtEl>
                                          <p:spTgt spid="1578"/>
                                        </p:tgtEl>
                                        <p:attrNameLst>
                                          <p:attrName>style.visibility</p:attrName>
                                        </p:attrNameLst>
                                      </p:cBhvr>
                                      <p:to>
                                        <p:strVal val="visible"/>
                                      </p:to>
                                    </p:set>
                                  </p:childTnLst>
                                </p:cTn>
                              </p:par>
                              <p:par>
                                <p:cTn id="2464" nodeType="withEffect" fill="hold" presetClass="entr" presetID="1">
                                  <p:stCondLst>
                                    <p:cond delay="0"/>
                                  </p:stCondLst>
                                  <p:childTnLst>
                                    <p:set>
                                      <p:cBhvr>
                                        <p:cTn id="2465" dur="1" fill="hold">
                                          <p:stCondLst>
                                            <p:cond delay="0"/>
                                          </p:stCondLst>
                                        </p:cTn>
                                        <p:tgtEl>
                                          <p:spTgt spid="1579"/>
                                        </p:tgtEl>
                                        <p:attrNameLst>
                                          <p:attrName>style.visibility</p:attrName>
                                        </p:attrNameLst>
                                      </p:cBhvr>
                                      <p:to>
                                        <p:strVal val="visible"/>
                                      </p:to>
                                    </p:set>
                                  </p:childTnLst>
                                </p:cTn>
                              </p:par>
                              <p:par>
                                <p:cTn id="2466" nodeType="withEffect" fill="hold" presetClass="entr" presetID="1">
                                  <p:stCondLst>
                                    <p:cond delay="0"/>
                                  </p:stCondLst>
                                  <p:childTnLst>
                                    <p:set>
                                      <p:cBhvr>
                                        <p:cTn id="2467" dur="1" fill="hold">
                                          <p:stCondLst>
                                            <p:cond delay="0"/>
                                          </p:stCondLst>
                                        </p:cTn>
                                        <p:tgtEl>
                                          <p:spTgt spid="1580"/>
                                        </p:tgtEl>
                                        <p:attrNameLst>
                                          <p:attrName>style.visibility</p:attrName>
                                        </p:attrNameLst>
                                      </p:cBhvr>
                                      <p:to>
                                        <p:strVal val="visible"/>
                                      </p:to>
                                    </p:set>
                                  </p:childTnLst>
                                </p:cTn>
                              </p:par>
                              <p:par>
                                <p:cTn id="2468" nodeType="withEffect" fill="hold" presetClass="entr" presetID="1">
                                  <p:stCondLst>
                                    <p:cond delay="0"/>
                                  </p:stCondLst>
                                  <p:childTnLst>
                                    <p:set>
                                      <p:cBhvr>
                                        <p:cTn id="2469" dur="1" fill="hold">
                                          <p:stCondLst>
                                            <p:cond delay="0"/>
                                          </p:stCondLst>
                                        </p:cTn>
                                        <p:tgtEl>
                                          <p:spTgt spid="1577"/>
                                        </p:tgtEl>
                                        <p:attrNameLst>
                                          <p:attrName>style.visibility</p:attrName>
                                        </p:attrNameLst>
                                      </p:cBhvr>
                                      <p:to>
                                        <p:strVal val="visible"/>
                                      </p:to>
                                    </p:set>
                                  </p:childTnLst>
                                </p:cTn>
                              </p:par>
                            </p:childTnLst>
                          </p:cTn>
                        </p:par>
                      </p:childTnLst>
                    </p:cTn>
                  </p:par>
                  <p:par>
                    <p:cTn id="2470" fill="hold">
                      <p:stCondLst>
                        <p:cond delay="indefinite"/>
                      </p:stCondLst>
                      <p:childTnLst>
                        <p:par>
                          <p:cTn id="2471" fill="hold">
                            <p:stCondLst>
                              <p:cond delay="0"/>
                            </p:stCondLst>
                            <p:childTnLst>
                              <p:par>
                                <p:cTn id="2472" nodeType="clickEffect" fill="hold" presetClass="exit" presetID="1">
                                  <p:stCondLst>
                                    <p:cond delay="0"/>
                                  </p:stCondLst>
                                  <p:childTnLst>
                                    <p:set>
                                      <p:cBhvr>
                                        <p:cTn id="2473" dur="1" fill="hold">
                                          <p:stCondLst>
                                            <p:cond delay="0"/>
                                          </p:stCondLst>
                                        </p:cTn>
                                        <p:tgtEl>
                                          <p:spTgt spid="1578"/>
                                        </p:tgtEl>
                                        <p:attrNameLst>
                                          <p:attrName>style.visibility</p:attrName>
                                        </p:attrNameLst>
                                      </p:cBhvr>
                                      <p:to>
                                        <p:strVal val="hidden"/>
                                      </p:to>
                                    </p:set>
                                  </p:childTnLst>
                                </p:cTn>
                              </p:par>
                              <p:par>
                                <p:cTn id="2474" nodeType="withEffect" fill="hold" presetClass="exit" presetID="1">
                                  <p:stCondLst>
                                    <p:cond delay="0"/>
                                  </p:stCondLst>
                                  <p:childTnLst>
                                    <p:set>
                                      <p:cBhvr>
                                        <p:cTn id="2475" dur="1" fill="hold">
                                          <p:stCondLst>
                                            <p:cond delay="0"/>
                                          </p:stCondLst>
                                        </p:cTn>
                                        <p:tgtEl>
                                          <p:spTgt spid="1579"/>
                                        </p:tgtEl>
                                        <p:attrNameLst>
                                          <p:attrName>style.visibility</p:attrName>
                                        </p:attrNameLst>
                                      </p:cBhvr>
                                      <p:to>
                                        <p:strVal val="hidden"/>
                                      </p:to>
                                    </p:set>
                                  </p:childTnLst>
                                </p:cTn>
                              </p:par>
                              <p:par>
                                <p:cTn id="2476" nodeType="withEffect" fill="hold" presetClass="exit" presetID="1">
                                  <p:stCondLst>
                                    <p:cond delay="0"/>
                                  </p:stCondLst>
                                  <p:childTnLst>
                                    <p:set>
                                      <p:cBhvr>
                                        <p:cTn id="2477" dur="1" fill="hold">
                                          <p:stCondLst>
                                            <p:cond delay="0"/>
                                          </p:stCondLst>
                                        </p:cTn>
                                        <p:tgtEl>
                                          <p:spTgt spid="1580"/>
                                        </p:tgtEl>
                                        <p:attrNameLst>
                                          <p:attrName>style.visibility</p:attrName>
                                        </p:attrNameLst>
                                      </p:cBhvr>
                                      <p:to>
                                        <p:strVal val="hidden"/>
                                      </p:to>
                                    </p:set>
                                  </p:childTnLst>
                                </p:cTn>
                              </p:par>
                              <p:par>
                                <p:cTn id="2478" nodeType="withEffect" fill="hold" presetClass="exit" presetID="1">
                                  <p:stCondLst>
                                    <p:cond delay="0"/>
                                  </p:stCondLst>
                                  <p:childTnLst>
                                    <p:set>
                                      <p:cBhvr>
                                        <p:cTn id="2479" dur="1" fill="hold">
                                          <p:stCondLst>
                                            <p:cond delay="0"/>
                                          </p:stCondLst>
                                        </p:cTn>
                                        <p:tgtEl>
                                          <p:spTgt spid="1577"/>
                                        </p:tgtEl>
                                        <p:attrNameLst>
                                          <p:attrName>style.visibility</p:attrName>
                                        </p:attrNameLst>
                                      </p:cBhvr>
                                      <p:to>
                                        <p:strVal val="hidden"/>
                                      </p:to>
                                    </p:set>
                                  </p:childTnLst>
                                </p:cTn>
                              </p:par>
                            </p:childTnLst>
                          </p:cTn>
                        </p:par>
                      </p:childTnLst>
                    </p:cTn>
                  </p:par>
                  <p:par>
                    <p:cTn id="2480" fill="hold">
                      <p:stCondLst>
                        <p:cond delay="indefinite"/>
                      </p:stCondLst>
                      <p:childTnLst>
                        <p:par>
                          <p:cTn id="2481" fill="hold">
                            <p:stCondLst>
                              <p:cond delay="0"/>
                            </p:stCondLst>
                            <p:childTnLst>
                              <p:par>
                                <p:cTn id="2482" nodeType="clickEffect" fill="hold" presetClass="entr" presetID="1">
                                  <p:stCondLst>
                                    <p:cond delay="0"/>
                                  </p:stCondLst>
                                  <p:childTnLst>
                                    <p:set>
                                      <p:cBhvr>
                                        <p:cTn id="2483" dur="1" fill="hold">
                                          <p:stCondLst>
                                            <p:cond delay="0"/>
                                          </p:stCondLst>
                                        </p:cTn>
                                        <p:tgtEl>
                                          <p:spTgt spid="1576"/>
                                        </p:tgtEl>
                                        <p:attrNameLst>
                                          <p:attrName>style.visibility</p:attrName>
                                        </p:attrNameLst>
                                      </p:cBhvr>
                                      <p:to>
                                        <p:strVal val="visible"/>
                                      </p:to>
                                    </p:set>
                                  </p:childTnLst>
                                </p:cTn>
                              </p:par>
                              <p:par>
                                <p:cTn id="2484" nodeType="withEffect" fill="hold" presetClass="entr" presetID="1">
                                  <p:stCondLst>
                                    <p:cond delay="0"/>
                                  </p:stCondLst>
                                  <p:childTnLst>
                                    <p:set>
                                      <p:cBhvr>
                                        <p:cTn id="2485" dur="1" fill="hold">
                                          <p:stCondLst>
                                            <p:cond delay="0"/>
                                          </p:stCondLst>
                                        </p:cTn>
                                        <p:tgtEl>
                                          <p:spTgt spid="1581"/>
                                        </p:tgtEl>
                                        <p:attrNameLst>
                                          <p:attrName>style.visibility</p:attrName>
                                        </p:attrNameLst>
                                      </p:cBhvr>
                                      <p:to>
                                        <p:strVal val="visible"/>
                                      </p:to>
                                    </p:set>
                                  </p:childTnLst>
                                </p:cTn>
                              </p:par>
                              <p:par>
                                <p:cTn id="2486" nodeType="withEffect" fill="hold" presetClass="entr" presetID="1">
                                  <p:stCondLst>
                                    <p:cond delay="0"/>
                                  </p:stCondLst>
                                  <p:childTnLst>
                                    <p:set>
                                      <p:cBhvr>
                                        <p:cTn id="2487" dur="1" fill="hold">
                                          <p:stCondLst>
                                            <p:cond delay="0"/>
                                          </p:stCondLst>
                                        </p:cTn>
                                        <p:tgtEl>
                                          <p:spTgt spid="1582"/>
                                        </p:tgtEl>
                                        <p:attrNameLst>
                                          <p:attrName>style.visibility</p:attrName>
                                        </p:attrNameLst>
                                      </p:cBhvr>
                                      <p:to>
                                        <p:strVal val="visible"/>
                                      </p:to>
                                    </p:set>
                                  </p:childTnLst>
                                </p:cTn>
                              </p:par>
                              <p:par>
                                <p:cTn id="2488" nodeType="withEffect" fill="hold" presetClass="entr" presetID="1">
                                  <p:stCondLst>
                                    <p:cond delay="0"/>
                                  </p:stCondLst>
                                  <p:childTnLst>
                                    <p:set>
                                      <p:cBhvr>
                                        <p:cTn id="2489" dur="1" fill="hold">
                                          <p:stCondLst>
                                            <p:cond delay="0"/>
                                          </p:stCondLst>
                                        </p:cTn>
                                        <p:tgtEl>
                                          <p:spTgt spid="1583"/>
                                        </p:tgtEl>
                                        <p:attrNameLst>
                                          <p:attrName>style.visibility</p:attrName>
                                        </p:attrNameLst>
                                      </p:cBhvr>
                                      <p:to>
                                        <p:strVal val="visible"/>
                                      </p:to>
                                    </p:set>
                                  </p:childTnLst>
                                </p:cTn>
                              </p:par>
                              <p:par>
                                <p:cTn id="2490" nodeType="withEffect" fill="hold" presetClass="entr" presetID="1">
                                  <p:stCondLst>
                                    <p:cond delay="0"/>
                                  </p:stCondLst>
                                  <p:childTnLst>
                                    <p:set>
                                      <p:cBhvr>
                                        <p:cTn id="2491" dur="1" fill="hold">
                                          <p:stCondLst>
                                            <p:cond delay="0"/>
                                          </p:stCondLst>
                                        </p:cTn>
                                        <p:tgtEl>
                                          <p:spTgt spid="1584"/>
                                        </p:tgtEl>
                                        <p:attrNameLst>
                                          <p:attrName>style.visibility</p:attrName>
                                        </p:attrNameLst>
                                      </p:cBhvr>
                                      <p:to>
                                        <p:strVal val="visible"/>
                                      </p:to>
                                    </p:set>
                                  </p:childTnLst>
                                </p:cTn>
                              </p:par>
                              <p:par>
                                <p:cTn id="2492" nodeType="withEffect" fill="hold" presetClass="entr" presetID="1">
                                  <p:stCondLst>
                                    <p:cond delay="0"/>
                                  </p:stCondLst>
                                  <p:childTnLst>
                                    <p:set>
                                      <p:cBhvr>
                                        <p:cTn id="2493" dur="1" fill="hold">
                                          <p:stCondLst>
                                            <p:cond delay="0"/>
                                          </p:stCondLst>
                                        </p:cTn>
                                        <p:tgtEl>
                                          <p:spTgt spid="1585"/>
                                        </p:tgtEl>
                                        <p:attrNameLst>
                                          <p:attrName>style.visibility</p:attrName>
                                        </p:attrNameLst>
                                      </p:cBhvr>
                                      <p:to>
                                        <p:strVal val="visible"/>
                                      </p:to>
                                    </p:set>
                                  </p:childTnLst>
                                </p:cTn>
                              </p:par>
                            </p:childTnLst>
                          </p:cTn>
                        </p:par>
                      </p:childTnLst>
                    </p:cTn>
                  </p:par>
                  <p:par>
                    <p:cTn id="2494" fill="hold">
                      <p:stCondLst>
                        <p:cond delay="indefinite"/>
                      </p:stCondLst>
                      <p:childTnLst>
                        <p:par>
                          <p:cTn id="2495" fill="hold">
                            <p:stCondLst>
                              <p:cond delay="0"/>
                            </p:stCondLst>
                            <p:childTnLst>
                              <p:par>
                                <p:cTn id="2496" nodeType="clickEffect" fill="hold" presetClass="exit" presetID="1">
                                  <p:stCondLst>
                                    <p:cond delay="0"/>
                                  </p:stCondLst>
                                  <p:childTnLst>
                                    <p:set>
                                      <p:cBhvr>
                                        <p:cTn id="2497" dur="1" fill="hold">
                                          <p:stCondLst>
                                            <p:cond delay="0"/>
                                          </p:stCondLst>
                                        </p:cTn>
                                        <p:tgtEl>
                                          <p:spTgt spid="1576"/>
                                        </p:tgtEl>
                                        <p:attrNameLst>
                                          <p:attrName>style.visibility</p:attrName>
                                        </p:attrNameLst>
                                      </p:cBhvr>
                                      <p:to>
                                        <p:strVal val="hidden"/>
                                      </p:to>
                                    </p:set>
                                  </p:childTnLst>
                                </p:cTn>
                              </p:par>
                              <p:par>
                                <p:cTn id="2498" nodeType="withEffect" fill="hold" presetClass="exit" presetID="1">
                                  <p:stCondLst>
                                    <p:cond delay="0"/>
                                  </p:stCondLst>
                                  <p:childTnLst>
                                    <p:set>
                                      <p:cBhvr>
                                        <p:cTn id="2499" dur="1" fill="hold">
                                          <p:stCondLst>
                                            <p:cond delay="0"/>
                                          </p:stCondLst>
                                        </p:cTn>
                                        <p:tgtEl>
                                          <p:spTgt spid="1581"/>
                                        </p:tgtEl>
                                        <p:attrNameLst>
                                          <p:attrName>style.visibility</p:attrName>
                                        </p:attrNameLst>
                                      </p:cBhvr>
                                      <p:to>
                                        <p:strVal val="hidden"/>
                                      </p:to>
                                    </p:set>
                                  </p:childTnLst>
                                </p:cTn>
                              </p:par>
                              <p:par>
                                <p:cTn id="2500" nodeType="withEffect" fill="hold" presetClass="exit" presetID="1">
                                  <p:stCondLst>
                                    <p:cond delay="0"/>
                                  </p:stCondLst>
                                  <p:childTnLst>
                                    <p:set>
                                      <p:cBhvr>
                                        <p:cTn id="2501" dur="1" fill="hold">
                                          <p:stCondLst>
                                            <p:cond delay="0"/>
                                          </p:stCondLst>
                                        </p:cTn>
                                        <p:tgtEl>
                                          <p:spTgt spid="1582"/>
                                        </p:tgtEl>
                                        <p:attrNameLst>
                                          <p:attrName>style.visibility</p:attrName>
                                        </p:attrNameLst>
                                      </p:cBhvr>
                                      <p:to>
                                        <p:strVal val="hidden"/>
                                      </p:to>
                                    </p:set>
                                  </p:childTnLst>
                                </p:cTn>
                              </p:par>
                              <p:par>
                                <p:cTn id="2502" nodeType="withEffect" fill="hold" presetClass="exit" presetID="1">
                                  <p:stCondLst>
                                    <p:cond delay="0"/>
                                  </p:stCondLst>
                                  <p:childTnLst>
                                    <p:set>
                                      <p:cBhvr>
                                        <p:cTn id="2503" dur="1" fill="hold">
                                          <p:stCondLst>
                                            <p:cond delay="0"/>
                                          </p:stCondLst>
                                        </p:cTn>
                                        <p:tgtEl>
                                          <p:spTgt spid="1583"/>
                                        </p:tgtEl>
                                        <p:attrNameLst>
                                          <p:attrName>style.visibility</p:attrName>
                                        </p:attrNameLst>
                                      </p:cBhvr>
                                      <p:to>
                                        <p:strVal val="hidden"/>
                                      </p:to>
                                    </p:set>
                                  </p:childTnLst>
                                </p:cTn>
                              </p:par>
                              <p:par>
                                <p:cTn id="2504" nodeType="withEffect" fill="hold" presetClass="exit" presetID="1">
                                  <p:stCondLst>
                                    <p:cond delay="0"/>
                                  </p:stCondLst>
                                  <p:childTnLst>
                                    <p:set>
                                      <p:cBhvr>
                                        <p:cTn id="2505" dur="1" fill="hold">
                                          <p:stCondLst>
                                            <p:cond delay="0"/>
                                          </p:stCondLst>
                                        </p:cTn>
                                        <p:tgtEl>
                                          <p:spTgt spid="1584"/>
                                        </p:tgtEl>
                                        <p:attrNameLst>
                                          <p:attrName>style.visibility</p:attrName>
                                        </p:attrNameLst>
                                      </p:cBhvr>
                                      <p:to>
                                        <p:strVal val="hidden"/>
                                      </p:to>
                                    </p:set>
                                  </p:childTnLst>
                                </p:cTn>
                              </p:par>
                              <p:par>
                                <p:cTn id="2506" nodeType="withEffect" fill="hold" presetClass="exit" presetID="1">
                                  <p:stCondLst>
                                    <p:cond delay="0"/>
                                  </p:stCondLst>
                                  <p:childTnLst>
                                    <p:set>
                                      <p:cBhvr>
                                        <p:cTn id="2507" dur="1" fill="hold">
                                          <p:stCondLst>
                                            <p:cond delay="0"/>
                                          </p:stCondLst>
                                        </p:cTn>
                                        <p:tgtEl>
                                          <p:spTgt spid="1585"/>
                                        </p:tgtEl>
                                        <p:attrNameLst>
                                          <p:attrName>style.visibility</p:attrName>
                                        </p:attrNameLst>
                                      </p:cBhvr>
                                      <p:to>
                                        <p:strVal val="hidden"/>
                                      </p:to>
                                    </p:set>
                                  </p:childTnLst>
                                </p:cTn>
                              </p:par>
                            </p:childTnLst>
                          </p:cTn>
                        </p:par>
                      </p:childTnLst>
                    </p:cTn>
                  </p:par>
                  <p:par>
                    <p:cTn id="2508" fill="hold">
                      <p:stCondLst>
                        <p:cond delay="indefinite"/>
                      </p:stCondLst>
                      <p:childTnLst>
                        <p:par>
                          <p:cTn id="2509" fill="hold">
                            <p:stCondLst>
                              <p:cond delay="0"/>
                            </p:stCondLst>
                            <p:childTnLst>
                              <p:par>
                                <p:cTn id="2510" nodeType="clickEffect" fill="hold" presetClass="entr" presetID="1">
                                  <p:stCondLst>
                                    <p:cond delay="0"/>
                                  </p:stCondLst>
                                  <p:childTnLst>
                                    <p:set>
                                      <p:cBhvr>
                                        <p:cTn id="2511" dur="1" fill="hold">
                                          <p:stCondLst>
                                            <p:cond delay="0"/>
                                          </p:stCondLst>
                                        </p:cTn>
                                        <p:tgtEl>
                                          <p:spTgt spid="1575"/>
                                        </p:tgtEl>
                                        <p:attrNameLst>
                                          <p:attrName>style.visibility</p:attrName>
                                        </p:attrNameLst>
                                      </p:cBhvr>
                                      <p:to>
                                        <p:strVal val="visible"/>
                                      </p:to>
                                    </p:set>
                                  </p:childTnLst>
                                </p:cTn>
                              </p:par>
                              <p:par>
                                <p:cTn id="2512" nodeType="withEffect" fill="hold" presetClass="entr" presetID="1">
                                  <p:stCondLst>
                                    <p:cond delay="0"/>
                                  </p:stCondLst>
                                  <p:childTnLst>
                                    <p:set>
                                      <p:cBhvr>
                                        <p:cTn id="2513" dur="1" fill="hold">
                                          <p:stCondLst>
                                            <p:cond delay="0"/>
                                          </p:stCondLst>
                                        </p:cTn>
                                        <p:tgtEl>
                                          <p:spTgt spid="1590"/>
                                        </p:tgtEl>
                                        <p:attrNameLst>
                                          <p:attrName>style.visibility</p:attrName>
                                        </p:attrNameLst>
                                      </p:cBhvr>
                                      <p:to>
                                        <p:strVal val="visible"/>
                                      </p:to>
                                    </p:set>
                                  </p:childTnLst>
                                </p:cTn>
                              </p:par>
                              <p:par>
                                <p:cTn id="2514" nodeType="withEffect" fill="hold" presetClass="entr" presetID="1">
                                  <p:stCondLst>
                                    <p:cond delay="0"/>
                                  </p:stCondLst>
                                  <p:childTnLst>
                                    <p:set>
                                      <p:cBhvr>
                                        <p:cTn id="2515" dur="1" fill="hold">
                                          <p:stCondLst>
                                            <p:cond delay="0"/>
                                          </p:stCondLst>
                                        </p:cTn>
                                        <p:tgtEl>
                                          <p:spTgt spid="1586"/>
                                        </p:tgtEl>
                                        <p:attrNameLst>
                                          <p:attrName>style.visibility</p:attrName>
                                        </p:attrNameLst>
                                      </p:cBhvr>
                                      <p:to>
                                        <p:strVal val="visible"/>
                                      </p:to>
                                    </p:set>
                                  </p:childTnLst>
                                </p:cTn>
                              </p:par>
                              <p:par>
                                <p:cTn id="2516" nodeType="withEffect" fill="hold" presetClass="entr" presetID="1">
                                  <p:stCondLst>
                                    <p:cond delay="0"/>
                                  </p:stCondLst>
                                  <p:childTnLst>
                                    <p:set>
                                      <p:cBhvr>
                                        <p:cTn id="2517" dur="1" fill="hold">
                                          <p:stCondLst>
                                            <p:cond delay="0"/>
                                          </p:stCondLst>
                                        </p:cTn>
                                        <p:tgtEl>
                                          <p:spTgt spid="1589"/>
                                        </p:tgtEl>
                                        <p:attrNameLst>
                                          <p:attrName>style.visibility</p:attrName>
                                        </p:attrNameLst>
                                      </p:cBhvr>
                                      <p:to>
                                        <p:strVal val="visible"/>
                                      </p:to>
                                    </p:set>
                                  </p:childTnLst>
                                </p:cTn>
                              </p:par>
                            </p:childTnLst>
                          </p:cTn>
                        </p:par>
                      </p:childTnLst>
                    </p:cTn>
                  </p:par>
                  <p:par>
                    <p:cTn id="2518" fill="hold">
                      <p:stCondLst>
                        <p:cond delay="indefinite"/>
                      </p:stCondLst>
                      <p:childTnLst>
                        <p:par>
                          <p:cTn id="2519" fill="hold">
                            <p:stCondLst>
                              <p:cond delay="0"/>
                            </p:stCondLst>
                            <p:childTnLst>
                              <p:par>
                                <p:cTn id="2520" nodeType="clickEffect" fill="hold" presetClass="exit" presetID="1">
                                  <p:stCondLst>
                                    <p:cond delay="0"/>
                                  </p:stCondLst>
                                  <p:childTnLst>
                                    <p:set>
                                      <p:cBhvr>
                                        <p:cTn id="2521" dur="1" fill="hold">
                                          <p:stCondLst>
                                            <p:cond delay="0"/>
                                          </p:stCondLst>
                                        </p:cTn>
                                        <p:tgtEl>
                                          <p:spTgt spid="1575"/>
                                        </p:tgtEl>
                                        <p:attrNameLst>
                                          <p:attrName>style.visibility</p:attrName>
                                        </p:attrNameLst>
                                      </p:cBhvr>
                                      <p:to>
                                        <p:strVal val="hidden"/>
                                      </p:to>
                                    </p:set>
                                  </p:childTnLst>
                                </p:cTn>
                              </p:par>
                              <p:par>
                                <p:cTn id="2522" nodeType="withEffect" fill="hold" presetClass="exit" presetID="1">
                                  <p:stCondLst>
                                    <p:cond delay="0"/>
                                  </p:stCondLst>
                                  <p:childTnLst>
                                    <p:set>
                                      <p:cBhvr>
                                        <p:cTn id="2523" dur="1" fill="hold">
                                          <p:stCondLst>
                                            <p:cond delay="0"/>
                                          </p:stCondLst>
                                        </p:cTn>
                                        <p:tgtEl>
                                          <p:spTgt spid="1589"/>
                                        </p:tgtEl>
                                        <p:attrNameLst>
                                          <p:attrName>style.visibility</p:attrName>
                                        </p:attrNameLst>
                                      </p:cBhvr>
                                      <p:to>
                                        <p:strVal val="hidden"/>
                                      </p:to>
                                    </p:set>
                                  </p:childTnLst>
                                </p:cTn>
                              </p:par>
                              <p:par>
                                <p:cTn id="2524" nodeType="withEffect" fill="hold" presetClass="exit" presetID="1">
                                  <p:stCondLst>
                                    <p:cond delay="0"/>
                                  </p:stCondLst>
                                  <p:childTnLst>
                                    <p:set>
                                      <p:cBhvr>
                                        <p:cTn id="2525" dur="1" fill="hold">
                                          <p:stCondLst>
                                            <p:cond delay="0"/>
                                          </p:stCondLst>
                                        </p:cTn>
                                        <p:tgtEl>
                                          <p:spTgt spid="1586"/>
                                        </p:tgtEl>
                                        <p:attrNameLst>
                                          <p:attrName>style.visibility</p:attrName>
                                        </p:attrNameLst>
                                      </p:cBhvr>
                                      <p:to>
                                        <p:strVal val="hidden"/>
                                      </p:to>
                                    </p:set>
                                  </p:childTnLst>
                                </p:cTn>
                              </p:par>
                            </p:childTnLst>
                          </p:cTn>
                        </p:par>
                      </p:childTnLst>
                    </p:cTn>
                  </p:par>
                  <p:par>
                    <p:cTn id="2526" fill="hold">
                      <p:stCondLst>
                        <p:cond delay="indefinite"/>
                      </p:stCondLst>
                      <p:childTnLst>
                        <p:par>
                          <p:cTn id="2527" fill="hold">
                            <p:stCondLst>
                              <p:cond delay="0"/>
                            </p:stCondLst>
                            <p:childTnLst>
                              <p:par>
                                <p:cTn id="2528" nodeType="clickEffect" fill="hold" presetClass="exit" presetID="1">
                                  <p:stCondLst>
                                    <p:cond delay="0"/>
                                  </p:stCondLst>
                                  <p:childTnLst>
                                    <p:set>
                                      <p:cBhvr>
                                        <p:cTn id="2529" dur="1" fill="hold">
                                          <p:stCondLst>
                                            <p:cond delay="0"/>
                                          </p:stCondLst>
                                        </p:cTn>
                                        <p:tgtEl>
                                          <p:spTgt spid="159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TextShape 1"/>
          <p:cNvSpPr txBox="1"/>
          <p:nvPr/>
        </p:nvSpPr>
        <p:spPr>
          <a:xfrm>
            <a:off x="8610480" y="6356520"/>
            <a:ext cx="2742840" cy="364680"/>
          </a:xfrm>
          <a:prstGeom prst="rect">
            <a:avLst/>
          </a:prstGeom>
          <a:noFill/>
          <a:ln>
            <a:noFill/>
          </a:ln>
        </p:spPr>
        <p:txBody>
          <a:bodyPr anchor="ctr"/>
          <a:p>
            <a:pPr algn="r">
              <a:lnSpc>
                <a:spcPct val="100000"/>
              </a:lnSpc>
            </a:pPr>
            <a:fld id="{BDFFAA2F-DC1C-4228-AA79-11097579089E}" type="slidenum">
              <a:rPr b="0" lang="en-IN" sz="1200" spc="-1" strike="noStrike">
                <a:solidFill>
                  <a:srgbClr val="8b8b8b"/>
                </a:solidFill>
                <a:latin typeface="Calibri"/>
              </a:rPr>
              <a:t>1</a:t>
            </a:fld>
            <a:endParaRPr b="0" lang="en-IN" sz="1200" spc="-1" strike="noStrike">
              <a:latin typeface="Times New Roman"/>
            </a:endParaRPr>
          </a:p>
        </p:txBody>
      </p:sp>
      <p:sp>
        <p:nvSpPr>
          <p:cNvPr id="1592" name="TextShape 2"/>
          <p:cNvSpPr txBox="1"/>
          <p:nvPr/>
        </p:nvSpPr>
        <p:spPr>
          <a:xfrm>
            <a:off x="56520" y="351360"/>
            <a:ext cx="7695720" cy="837720"/>
          </a:xfrm>
          <a:prstGeom prst="rect">
            <a:avLst/>
          </a:prstGeom>
          <a:noFill/>
          <a:ln>
            <a:noFill/>
          </a:ln>
        </p:spPr>
        <p:txBody>
          <a:bodyPr anchor="ctr">
            <a:normAutofit/>
          </a:bodyPr>
          <a:p>
            <a:pPr>
              <a:lnSpc>
                <a:spcPct val="90000"/>
              </a:lnSpc>
            </a:pPr>
            <a:r>
              <a:rPr b="1" lang="en-US" sz="2400" spc="-1" strike="noStrike">
                <a:solidFill>
                  <a:srgbClr val="000000"/>
                </a:solidFill>
                <a:latin typeface="Calibri Light"/>
              </a:rPr>
              <a:t>Conceptual model of UML</a:t>
            </a:r>
            <a:endParaRPr b="0" lang="en-US" sz="2400" spc="-1" strike="noStrike">
              <a:solidFill>
                <a:srgbClr val="000000"/>
              </a:solidFill>
              <a:latin typeface="Calibri"/>
            </a:endParaRPr>
          </a:p>
        </p:txBody>
      </p:sp>
      <p:sp>
        <p:nvSpPr>
          <p:cNvPr id="1593" name="CustomShape 3"/>
          <p:cNvSpPr/>
          <p:nvPr/>
        </p:nvSpPr>
        <p:spPr>
          <a:xfrm>
            <a:off x="4974120" y="1374120"/>
            <a:ext cx="159984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UML</a:t>
            </a:r>
            <a:endParaRPr b="0" lang="en-IN" sz="2000" spc="-1" strike="noStrike">
              <a:latin typeface="Arial"/>
            </a:endParaRPr>
          </a:p>
        </p:txBody>
      </p:sp>
      <p:sp>
        <p:nvSpPr>
          <p:cNvPr id="1594" name="CustomShape 4"/>
          <p:cNvSpPr/>
          <p:nvPr/>
        </p:nvSpPr>
        <p:spPr>
          <a:xfrm>
            <a:off x="6650640" y="2135880"/>
            <a:ext cx="1980720" cy="685440"/>
          </a:xfrm>
          <a:prstGeom prst="rect">
            <a:avLst/>
          </a:prstGeom>
          <a:noFill/>
          <a:ln w="28440">
            <a:solidFill>
              <a:schemeClr val="tx1"/>
            </a:solidFill>
            <a:miter/>
          </a:ln>
        </p:spPr>
        <p:style>
          <a:lnRef idx="0"/>
          <a:fillRef idx="0"/>
          <a:effectRef idx="0"/>
          <a:fontRef idx="minor"/>
        </p:style>
      </p:sp>
      <p:sp>
        <p:nvSpPr>
          <p:cNvPr id="1595" name="CustomShape 5"/>
          <p:cNvSpPr/>
          <p:nvPr/>
        </p:nvSpPr>
        <p:spPr>
          <a:xfrm>
            <a:off x="8784000" y="2059920"/>
            <a:ext cx="1523520" cy="8377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Common</a:t>
            </a:r>
            <a:endParaRPr b="0" lang="en-IN" sz="2000" spc="-1" strike="noStrike">
              <a:latin typeface="Arial"/>
            </a:endParaRPr>
          </a:p>
          <a:p>
            <a:pPr algn="ctr">
              <a:lnSpc>
                <a:spcPct val="100000"/>
              </a:lnSpc>
            </a:pPr>
            <a:r>
              <a:rPr b="0" lang="en-IN" sz="2000" spc="-1" strike="noStrike">
                <a:solidFill>
                  <a:srgbClr val="000000"/>
                </a:solidFill>
                <a:latin typeface="Calibri"/>
              </a:rPr>
              <a:t>mechanisms</a:t>
            </a:r>
            <a:endParaRPr b="0" lang="en-IN" sz="2000" spc="-1" strike="noStrike">
              <a:latin typeface="Arial"/>
            </a:endParaRPr>
          </a:p>
        </p:txBody>
      </p:sp>
      <p:sp>
        <p:nvSpPr>
          <p:cNvPr id="1596" name="CustomShape 6"/>
          <p:cNvSpPr/>
          <p:nvPr/>
        </p:nvSpPr>
        <p:spPr>
          <a:xfrm>
            <a:off x="4171320" y="2044800"/>
            <a:ext cx="1752120" cy="76176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Building</a:t>
            </a:r>
            <a:endParaRPr b="0" lang="en-IN" sz="2000" spc="-1" strike="noStrike">
              <a:latin typeface="Arial"/>
            </a:endParaRPr>
          </a:p>
          <a:p>
            <a:pPr algn="ctr">
              <a:lnSpc>
                <a:spcPct val="100000"/>
              </a:lnSpc>
            </a:pPr>
            <a:r>
              <a:rPr b="0" lang="en-IN" sz="2000" spc="-1" strike="noStrike">
                <a:solidFill>
                  <a:srgbClr val="000000"/>
                </a:solidFill>
                <a:latin typeface="Calibri"/>
              </a:rPr>
              <a:t>blocks</a:t>
            </a:r>
            <a:endParaRPr b="0" lang="en-IN" sz="2000" spc="-1" strike="noStrike">
              <a:latin typeface="Arial"/>
            </a:endParaRPr>
          </a:p>
        </p:txBody>
      </p:sp>
      <p:sp>
        <p:nvSpPr>
          <p:cNvPr id="1597" name="CustomShape 7"/>
          <p:cNvSpPr/>
          <p:nvPr/>
        </p:nvSpPr>
        <p:spPr>
          <a:xfrm>
            <a:off x="4057200" y="3204360"/>
            <a:ext cx="121896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Things</a:t>
            </a:r>
            <a:endParaRPr b="0" lang="en-IN" sz="2000" spc="-1" strike="noStrike">
              <a:latin typeface="Arial"/>
            </a:endParaRPr>
          </a:p>
        </p:txBody>
      </p:sp>
      <p:sp>
        <p:nvSpPr>
          <p:cNvPr id="1598" name="CustomShape 8"/>
          <p:cNvSpPr/>
          <p:nvPr/>
        </p:nvSpPr>
        <p:spPr>
          <a:xfrm>
            <a:off x="6876360" y="320436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Relations</a:t>
            </a:r>
            <a:endParaRPr b="0" lang="en-IN" sz="2000" spc="-1" strike="noStrike">
              <a:latin typeface="Arial"/>
            </a:endParaRPr>
          </a:p>
        </p:txBody>
      </p:sp>
      <p:sp>
        <p:nvSpPr>
          <p:cNvPr id="1599" name="CustomShape 9"/>
          <p:cNvSpPr/>
          <p:nvPr/>
        </p:nvSpPr>
        <p:spPr>
          <a:xfrm>
            <a:off x="8933760" y="312840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Diagrams</a:t>
            </a:r>
            <a:endParaRPr b="0" lang="en-IN" sz="2000" spc="-1" strike="noStrike">
              <a:latin typeface="Arial"/>
            </a:endParaRPr>
          </a:p>
        </p:txBody>
      </p:sp>
      <p:sp>
        <p:nvSpPr>
          <p:cNvPr id="1600" name="CustomShape 10"/>
          <p:cNvSpPr/>
          <p:nvPr/>
        </p:nvSpPr>
        <p:spPr>
          <a:xfrm>
            <a:off x="1618560" y="4118760"/>
            <a:ext cx="129492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Structural</a:t>
            </a:r>
            <a:endParaRPr b="0" lang="en-IN" sz="2000" spc="-1" strike="noStrike">
              <a:latin typeface="Arial"/>
            </a:endParaRPr>
          </a:p>
        </p:txBody>
      </p:sp>
      <p:sp>
        <p:nvSpPr>
          <p:cNvPr id="1601" name="CustomShape 11"/>
          <p:cNvSpPr/>
          <p:nvPr/>
        </p:nvSpPr>
        <p:spPr>
          <a:xfrm>
            <a:off x="3066480" y="4118760"/>
            <a:ext cx="14475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Behavioral</a:t>
            </a:r>
            <a:endParaRPr b="0" lang="en-IN" sz="2000" spc="-1" strike="noStrike">
              <a:latin typeface="Arial"/>
            </a:endParaRPr>
          </a:p>
        </p:txBody>
      </p:sp>
      <p:sp>
        <p:nvSpPr>
          <p:cNvPr id="1602" name="CustomShape 12"/>
          <p:cNvSpPr/>
          <p:nvPr/>
        </p:nvSpPr>
        <p:spPr>
          <a:xfrm>
            <a:off x="4666680" y="4118760"/>
            <a:ext cx="12189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Grouping</a:t>
            </a:r>
            <a:endParaRPr b="0" lang="en-IN" sz="2000" spc="-1" strike="noStrike">
              <a:latin typeface="Arial"/>
            </a:endParaRPr>
          </a:p>
        </p:txBody>
      </p:sp>
      <p:sp>
        <p:nvSpPr>
          <p:cNvPr id="1603" name="CustomShape 13"/>
          <p:cNvSpPr/>
          <p:nvPr/>
        </p:nvSpPr>
        <p:spPr>
          <a:xfrm>
            <a:off x="6038280" y="4118760"/>
            <a:ext cx="114264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Annotate</a:t>
            </a:r>
            <a:endParaRPr b="0" lang="en-IN" sz="2000" spc="-1" strike="noStrike">
              <a:latin typeface="Arial"/>
            </a:endParaRPr>
          </a:p>
        </p:txBody>
      </p:sp>
      <p:sp>
        <p:nvSpPr>
          <p:cNvPr id="1604" name="Line 14"/>
          <p:cNvSpPr/>
          <p:nvPr/>
        </p:nvSpPr>
        <p:spPr>
          <a:xfrm>
            <a:off x="1618560" y="4499640"/>
            <a:ext cx="360" cy="2210040"/>
          </a:xfrm>
          <a:prstGeom prst="line">
            <a:avLst/>
          </a:prstGeom>
          <a:ln w="9360">
            <a:solidFill>
              <a:schemeClr val="tx1"/>
            </a:solidFill>
            <a:round/>
          </a:ln>
        </p:spPr>
        <p:style>
          <a:lnRef idx="0"/>
          <a:fillRef idx="0"/>
          <a:effectRef idx="0"/>
          <a:fontRef idx="minor"/>
        </p:style>
      </p:sp>
      <p:sp>
        <p:nvSpPr>
          <p:cNvPr id="1605" name="CustomShape 15"/>
          <p:cNvSpPr/>
          <p:nvPr/>
        </p:nvSpPr>
        <p:spPr>
          <a:xfrm>
            <a:off x="1487520" y="4476240"/>
            <a:ext cx="1677600" cy="1919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Interface</a:t>
            </a:r>
            <a:endParaRPr b="0" lang="en-IN" sz="2000" spc="-1" strike="noStrike">
              <a:latin typeface="Arial"/>
            </a:endParaRPr>
          </a:p>
          <a:p>
            <a:pPr>
              <a:lnSpc>
                <a:spcPct val="100000"/>
              </a:lnSpc>
            </a:pPr>
            <a:r>
              <a:rPr b="0" lang="en-IN" sz="2000" spc="-1" strike="noStrike">
                <a:solidFill>
                  <a:srgbClr val="000000"/>
                </a:solidFill>
                <a:latin typeface="Calibri"/>
              </a:rPr>
              <a:t>Active class</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Node</a:t>
            </a:r>
            <a:endParaRPr b="0" lang="en-IN" sz="2000" spc="-1" strike="noStrike">
              <a:latin typeface="Arial"/>
            </a:endParaRPr>
          </a:p>
          <a:p>
            <a:pPr>
              <a:lnSpc>
                <a:spcPct val="100000"/>
              </a:lnSpc>
            </a:pPr>
            <a:endParaRPr b="0" lang="en-IN" sz="2000" spc="-1" strike="noStrike">
              <a:latin typeface="Arial"/>
            </a:endParaRPr>
          </a:p>
        </p:txBody>
      </p:sp>
      <p:sp>
        <p:nvSpPr>
          <p:cNvPr id="1606" name="Line 16"/>
          <p:cNvSpPr/>
          <p:nvPr/>
        </p:nvSpPr>
        <p:spPr>
          <a:xfrm>
            <a:off x="3158280" y="4499640"/>
            <a:ext cx="360" cy="2210040"/>
          </a:xfrm>
          <a:prstGeom prst="line">
            <a:avLst/>
          </a:prstGeom>
          <a:ln w="9360">
            <a:solidFill>
              <a:schemeClr val="tx1"/>
            </a:solidFill>
            <a:round/>
          </a:ln>
        </p:spPr>
        <p:style>
          <a:lnRef idx="0"/>
          <a:fillRef idx="0"/>
          <a:effectRef idx="0"/>
          <a:fontRef idx="minor"/>
        </p:style>
      </p:sp>
      <p:sp>
        <p:nvSpPr>
          <p:cNvPr id="1607" name="CustomShape 17"/>
          <p:cNvSpPr/>
          <p:nvPr/>
        </p:nvSpPr>
        <p:spPr>
          <a:xfrm>
            <a:off x="2980440" y="4500000"/>
            <a:ext cx="202680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Interaction</a:t>
            </a:r>
            <a:endParaRPr b="0" lang="en-IN" sz="2000" spc="-1" strike="noStrike">
              <a:latin typeface="Arial"/>
            </a:endParaRPr>
          </a:p>
          <a:p>
            <a:pPr>
              <a:lnSpc>
                <a:spcPct val="100000"/>
              </a:lnSpc>
            </a:pPr>
            <a:r>
              <a:rPr b="0" lang="en-IN" sz="2000" spc="-1" strike="noStrike">
                <a:solidFill>
                  <a:srgbClr val="000000"/>
                </a:solidFill>
                <a:latin typeface="Calibri"/>
              </a:rPr>
              <a:t>State machine</a:t>
            </a:r>
            <a:endParaRPr b="0" lang="en-IN" sz="2000" spc="-1" strike="noStrike">
              <a:latin typeface="Arial"/>
            </a:endParaRPr>
          </a:p>
        </p:txBody>
      </p:sp>
      <p:sp>
        <p:nvSpPr>
          <p:cNvPr id="1608" name="Line 18"/>
          <p:cNvSpPr/>
          <p:nvPr/>
        </p:nvSpPr>
        <p:spPr>
          <a:xfrm>
            <a:off x="4818960" y="4499640"/>
            <a:ext cx="360" cy="2210040"/>
          </a:xfrm>
          <a:prstGeom prst="line">
            <a:avLst/>
          </a:prstGeom>
          <a:ln w="9360">
            <a:solidFill>
              <a:schemeClr val="tx1"/>
            </a:solidFill>
            <a:round/>
          </a:ln>
        </p:spPr>
        <p:style>
          <a:lnRef idx="0"/>
          <a:fillRef idx="0"/>
          <a:effectRef idx="0"/>
          <a:fontRef idx="minor"/>
        </p:style>
      </p:sp>
      <p:sp>
        <p:nvSpPr>
          <p:cNvPr id="1609" name="CustomShape 19"/>
          <p:cNvSpPr/>
          <p:nvPr/>
        </p:nvSpPr>
        <p:spPr>
          <a:xfrm>
            <a:off x="4701240" y="4666680"/>
            <a:ext cx="12340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Package</a:t>
            </a:r>
            <a:endParaRPr b="0" lang="en-IN" sz="2000" spc="-1" strike="noStrike">
              <a:latin typeface="Arial"/>
            </a:endParaRPr>
          </a:p>
        </p:txBody>
      </p:sp>
      <p:sp>
        <p:nvSpPr>
          <p:cNvPr id="1610" name="Line 20"/>
          <p:cNvSpPr/>
          <p:nvPr/>
        </p:nvSpPr>
        <p:spPr>
          <a:xfrm>
            <a:off x="6266880" y="4499640"/>
            <a:ext cx="360" cy="2210040"/>
          </a:xfrm>
          <a:prstGeom prst="line">
            <a:avLst/>
          </a:prstGeom>
          <a:ln w="9360">
            <a:solidFill>
              <a:schemeClr val="tx1"/>
            </a:solidFill>
            <a:round/>
          </a:ln>
        </p:spPr>
        <p:style>
          <a:lnRef idx="0"/>
          <a:fillRef idx="0"/>
          <a:effectRef idx="0"/>
          <a:fontRef idx="minor"/>
        </p:style>
      </p:sp>
      <p:sp>
        <p:nvSpPr>
          <p:cNvPr id="1611" name="CustomShape 21"/>
          <p:cNvSpPr/>
          <p:nvPr/>
        </p:nvSpPr>
        <p:spPr>
          <a:xfrm>
            <a:off x="6208560" y="4666680"/>
            <a:ext cx="781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Note</a:t>
            </a:r>
            <a:endParaRPr b="0" lang="en-IN" sz="2000" spc="-1" strike="noStrike">
              <a:latin typeface="Arial"/>
            </a:endParaRPr>
          </a:p>
        </p:txBody>
      </p:sp>
      <p:sp>
        <p:nvSpPr>
          <p:cNvPr id="1612" name="Line 22"/>
          <p:cNvSpPr/>
          <p:nvPr/>
        </p:nvSpPr>
        <p:spPr>
          <a:xfrm>
            <a:off x="7333560" y="3661560"/>
            <a:ext cx="360" cy="3048120"/>
          </a:xfrm>
          <a:prstGeom prst="line">
            <a:avLst/>
          </a:prstGeom>
          <a:ln w="9360">
            <a:solidFill>
              <a:schemeClr val="tx1"/>
            </a:solidFill>
            <a:round/>
          </a:ln>
        </p:spPr>
        <p:style>
          <a:lnRef idx="0"/>
          <a:fillRef idx="0"/>
          <a:effectRef idx="0"/>
          <a:fontRef idx="minor"/>
        </p:style>
      </p:sp>
      <p:sp>
        <p:nvSpPr>
          <p:cNvPr id="1613" name="CustomShape 23"/>
          <p:cNvSpPr/>
          <p:nvPr/>
        </p:nvSpPr>
        <p:spPr>
          <a:xfrm>
            <a:off x="7152120" y="3980880"/>
            <a:ext cx="2028240" cy="1310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Dependency</a:t>
            </a:r>
            <a:endParaRPr b="0" lang="en-IN" sz="2000" spc="-1" strike="noStrike">
              <a:latin typeface="Arial"/>
            </a:endParaRPr>
          </a:p>
          <a:p>
            <a:pPr>
              <a:lnSpc>
                <a:spcPct val="100000"/>
              </a:lnSpc>
            </a:pPr>
            <a:r>
              <a:rPr b="0" lang="en-IN" sz="2000" spc="-1" strike="noStrike">
                <a:solidFill>
                  <a:srgbClr val="000000"/>
                </a:solidFill>
                <a:latin typeface="Calibri"/>
              </a:rPr>
              <a:t>Association</a:t>
            </a:r>
            <a:endParaRPr b="0" lang="en-IN" sz="2000" spc="-1" strike="noStrike">
              <a:latin typeface="Arial"/>
            </a:endParaRPr>
          </a:p>
          <a:p>
            <a:pPr>
              <a:lnSpc>
                <a:spcPct val="100000"/>
              </a:lnSpc>
            </a:pPr>
            <a:r>
              <a:rPr b="0" lang="en-IN" sz="2000" spc="-1" strike="noStrike">
                <a:solidFill>
                  <a:srgbClr val="000000"/>
                </a:solidFill>
                <a:latin typeface="Calibri"/>
              </a:rPr>
              <a:t>Generalization</a:t>
            </a:r>
            <a:endParaRPr b="0" lang="en-IN" sz="2000" spc="-1" strike="noStrike">
              <a:latin typeface="Arial"/>
            </a:endParaRPr>
          </a:p>
          <a:p>
            <a:pPr>
              <a:lnSpc>
                <a:spcPct val="100000"/>
              </a:lnSpc>
            </a:pPr>
            <a:r>
              <a:rPr b="0" lang="en-IN" sz="2000" spc="-1" strike="noStrike">
                <a:solidFill>
                  <a:srgbClr val="000000"/>
                </a:solidFill>
                <a:latin typeface="Calibri"/>
              </a:rPr>
              <a:t>Realization</a:t>
            </a:r>
            <a:endParaRPr b="0" lang="en-IN" sz="2000" spc="-1" strike="noStrike">
              <a:latin typeface="Arial"/>
            </a:endParaRPr>
          </a:p>
        </p:txBody>
      </p:sp>
      <p:sp>
        <p:nvSpPr>
          <p:cNvPr id="1614" name="Line 24"/>
          <p:cNvSpPr/>
          <p:nvPr/>
        </p:nvSpPr>
        <p:spPr>
          <a:xfrm>
            <a:off x="9010080" y="3585240"/>
            <a:ext cx="360" cy="3124440"/>
          </a:xfrm>
          <a:prstGeom prst="line">
            <a:avLst/>
          </a:prstGeom>
          <a:ln w="9360">
            <a:solidFill>
              <a:schemeClr val="tx1"/>
            </a:solidFill>
            <a:round/>
          </a:ln>
        </p:spPr>
        <p:style>
          <a:lnRef idx="0"/>
          <a:fillRef idx="0"/>
          <a:effectRef idx="0"/>
          <a:fontRef idx="minor"/>
        </p:style>
      </p:sp>
      <p:sp>
        <p:nvSpPr>
          <p:cNvPr id="1615" name="CustomShape 25"/>
          <p:cNvSpPr/>
          <p:nvPr/>
        </p:nvSpPr>
        <p:spPr>
          <a:xfrm>
            <a:off x="8846640" y="3675960"/>
            <a:ext cx="1872720" cy="2834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Object</a:t>
            </a:r>
            <a:endParaRPr b="0" lang="en-IN" sz="2000" spc="-1" strike="noStrike">
              <a:latin typeface="Arial"/>
            </a:endParaRPr>
          </a:p>
          <a:p>
            <a:pPr>
              <a:lnSpc>
                <a:spcPct val="100000"/>
              </a:lnSpc>
            </a:pPr>
            <a:r>
              <a:rPr b="0" lang="en-IN" sz="2000" spc="-1" strike="noStrike">
                <a:solidFill>
                  <a:srgbClr val="000000"/>
                </a:solidFill>
                <a:latin typeface="Calibri"/>
              </a:rPr>
              <a:t>Use case</a:t>
            </a:r>
            <a:endParaRPr b="0" lang="en-IN" sz="2000" spc="-1" strike="noStrike">
              <a:latin typeface="Arial"/>
            </a:endParaRPr>
          </a:p>
          <a:p>
            <a:pPr>
              <a:lnSpc>
                <a:spcPct val="100000"/>
              </a:lnSpc>
            </a:pPr>
            <a:r>
              <a:rPr b="0" lang="en-IN" sz="2000" spc="-1" strike="noStrike">
                <a:solidFill>
                  <a:srgbClr val="000000"/>
                </a:solidFill>
                <a:latin typeface="Calibri"/>
              </a:rPr>
              <a:t>Sequence</a:t>
            </a:r>
            <a:endParaRPr b="0" lang="en-IN" sz="2000" spc="-1" strike="noStrike">
              <a:latin typeface="Arial"/>
            </a:endParaRPr>
          </a:p>
          <a:p>
            <a:pPr>
              <a:lnSpc>
                <a:spcPct val="100000"/>
              </a:lnSpc>
            </a:pPr>
            <a:r>
              <a:rPr b="0" lang="en-IN" sz="2000" spc="-1" strike="noStrike">
                <a:solidFill>
                  <a:srgbClr val="000000"/>
                </a:solidFill>
                <a:latin typeface="Calibri"/>
              </a:rPr>
              <a:t>Collaboration</a:t>
            </a:r>
            <a:endParaRPr b="0" lang="en-IN" sz="2000" spc="-1" strike="noStrike">
              <a:latin typeface="Arial"/>
            </a:endParaRPr>
          </a:p>
          <a:p>
            <a:pPr>
              <a:lnSpc>
                <a:spcPct val="100000"/>
              </a:lnSpc>
            </a:pPr>
            <a:r>
              <a:rPr b="0" lang="en-IN" sz="2000" spc="-1" strike="noStrike">
                <a:solidFill>
                  <a:srgbClr val="000000"/>
                </a:solidFill>
                <a:latin typeface="Calibri"/>
              </a:rPr>
              <a:t>Statechart</a:t>
            </a:r>
            <a:endParaRPr b="0" lang="en-IN" sz="2000" spc="-1" strike="noStrike">
              <a:latin typeface="Arial"/>
            </a:endParaRPr>
          </a:p>
          <a:p>
            <a:pPr>
              <a:lnSpc>
                <a:spcPct val="100000"/>
              </a:lnSpc>
            </a:pPr>
            <a:r>
              <a:rPr b="0" lang="en-IN" sz="2000" spc="-1" strike="noStrike">
                <a:solidFill>
                  <a:srgbClr val="000000"/>
                </a:solidFill>
                <a:latin typeface="Calibri"/>
              </a:rPr>
              <a:t>Activity</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Deployment</a:t>
            </a:r>
            <a:endParaRPr b="0" lang="en-IN" sz="2000" spc="-1" strike="noStrike">
              <a:latin typeface="Arial"/>
            </a:endParaRPr>
          </a:p>
        </p:txBody>
      </p:sp>
      <p:sp>
        <p:nvSpPr>
          <p:cNvPr id="1616" name="Line 26"/>
          <p:cNvSpPr/>
          <p:nvPr/>
        </p:nvSpPr>
        <p:spPr>
          <a:xfrm flipH="1">
            <a:off x="4974120" y="1830960"/>
            <a:ext cx="685800" cy="228600"/>
          </a:xfrm>
          <a:prstGeom prst="line">
            <a:avLst/>
          </a:prstGeom>
          <a:ln w="28440">
            <a:solidFill>
              <a:schemeClr val="tx1"/>
            </a:solidFill>
            <a:round/>
          </a:ln>
        </p:spPr>
        <p:style>
          <a:lnRef idx="0"/>
          <a:fillRef idx="0"/>
          <a:effectRef idx="0"/>
          <a:fontRef idx="minor"/>
        </p:style>
      </p:sp>
      <p:sp>
        <p:nvSpPr>
          <p:cNvPr id="1617" name="Line 27"/>
          <p:cNvSpPr/>
          <p:nvPr/>
        </p:nvSpPr>
        <p:spPr>
          <a:xfrm>
            <a:off x="5659920" y="1830960"/>
            <a:ext cx="1218960" cy="304920"/>
          </a:xfrm>
          <a:prstGeom prst="line">
            <a:avLst/>
          </a:prstGeom>
          <a:ln w="28440">
            <a:solidFill>
              <a:schemeClr val="tx1"/>
            </a:solidFill>
            <a:round/>
          </a:ln>
        </p:spPr>
        <p:style>
          <a:lnRef idx="0"/>
          <a:fillRef idx="0"/>
          <a:effectRef idx="0"/>
          <a:fontRef idx="minor"/>
        </p:style>
      </p:sp>
      <p:sp>
        <p:nvSpPr>
          <p:cNvPr id="1618" name="Line 28"/>
          <p:cNvSpPr/>
          <p:nvPr/>
        </p:nvSpPr>
        <p:spPr>
          <a:xfrm>
            <a:off x="6574320" y="1830960"/>
            <a:ext cx="2209680" cy="228600"/>
          </a:xfrm>
          <a:prstGeom prst="line">
            <a:avLst/>
          </a:prstGeom>
          <a:ln w="28440">
            <a:solidFill>
              <a:schemeClr val="tx1"/>
            </a:solidFill>
            <a:round/>
          </a:ln>
        </p:spPr>
        <p:style>
          <a:lnRef idx="0"/>
          <a:fillRef idx="0"/>
          <a:effectRef idx="0"/>
          <a:fontRef idx="minor"/>
        </p:style>
      </p:sp>
      <p:sp>
        <p:nvSpPr>
          <p:cNvPr id="1619" name="Line 29"/>
          <p:cNvSpPr/>
          <p:nvPr/>
        </p:nvSpPr>
        <p:spPr>
          <a:xfrm flipH="1">
            <a:off x="4770720" y="2821680"/>
            <a:ext cx="660600" cy="369000"/>
          </a:xfrm>
          <a:prstGeom prst="line">
            <a:avLst/>
          </a:prstGeom>
          <a:ln w="28440">
            <a:solidFill>
              <a:schemeClr val="tx1"/>
            </a:solidFill>
            <a:round/>
          </a:ln>
        </p:spPr>
        <p:style>
          <a:lnRef idx="0"/>
          <a:fillRef idx="0"/>
          <a:effectRef idx="0"/>
          <a:fontRef idx="minor"/>
        </p:style>
      </p:sp>
      <p:sp>
        <p:nvSpPr>
          <p:cNvPr id="1620" name="Line 30"/>
          <p:cNvSpPr/>
          <p:nvPr/>
        </p:nvSpPr>
        <p:spPr>
          <a:xfrm>
            <a:off x="5583600" y="2821680"/>
            <a:ext cx="1676520" cy="388800"/>
          </a:xfrm>
          <a:prstGeom prst="line">
            <a:avLst/>
          </a:prstGeom>
          <a:ln w="28440">
            <a:solidFill>
              <a:schemeClr val="tx1"/>
            </a:solidFill>
            <a:round/>
          </a:ln>
        </p:spPr>
        <p:style>
          <a:lnRef idx="0"/>
          <a:fillRef idx="0"/>
          <a:effectRef idx="0"/>
          <a:fontRef idx="minor"/>
        </p:style>
      </p:sp>
      <p:sp>
        <p:nvSpPr>
          <p:cNvPr id="1621" name="Line 31"/>
          <p:cNvSpPr/>
          <p:nvPr/>
        </p:nvSpPr>
        <p:spPr>
          <a:xfrm>
            <a:off x="5888520" y="2821680"/>
            <a:ext cx="3047760" cy="380880"/>
          </a:xfrm>
          <a:prstGeom prst="line">
            <a:avLst/>
          </a:prstGeom>
          <a:ln w="28440">
            <a:solidFill>
              <a:schemeClr val="tx1"/>
            </a:solidFill>
            <a:round/>
          </a:ln>
        </p:spPr>
        <p:style>
          <a:lnRef idx="0"/>
          <a:fillRef idx="0"/>
          <a:effectRef idx="0"/>
          <a:fontRef idx="minor"/>
        </p:style>
      </p:sp>
      <p:sp>
        <p:nvSpPr>
          <p:cNvPr id="1622" name="Line 32"/>
          <p:cNvSpPr/>
          <p:nvPr/>
        </p:nvSpPr>
        <p:spPr>
          <a:xfrm flipH="1">
            <a:off x="2228040" y="3661560"/>
            <a:ext cx="1905120" cy="457200"/>
          </a:xfrm>
          <a:prstGeom prst="line">
            <a:avLst/>
          </a:prstGeom>
          <a:ln w="28440">
            <a:solidFill>
              <a:schemeClr val="tx1"/>
            </a:solidFill>
            <a:round/>
          </a:ln>
        </p:spPr>
        <p:style>
          <a:lnRef idx="0"/>
          <a:fillRef idx="0"/>
          <a:effectRef idx="0"/>
          <a:fontRef idx="minor"/>
        </p:style>
      </p:sp>
      <p:sp>
        <p:nvSpPr>
          <p:cNvPr id="1623" name="Line 33"/>
          <p:cNvSpPr/>
          <p:nvPr/>
        </p:nvSpPr>
        <p:spPr>
          <a:xfrm>
            <a:off x="5199840" y="3661560"/>
            <a:ext cx="1371600" cy="457200"/>
          </a:xfrm>
          <a:prstGeom prst="line">
            <a:avLst/>
          </a:prstGeom>
          <a:ln w="28440">
            <a:solidFill>
              <a:schemeClr val="tx1"/>
            </a:solidFill>
            <a:round/>
          </a:ln>
        </p:spPr>
        <p:style>
          <a:lnRef idx="0"/>
          <a:fillRef idx="0"/>
          <a:effectRef idx="0"/>
          <a:fontRef idx="minor"/>
        </p:style>
      </p:sp>
      <p:sp>
        <p:nvSpPr>
          <p:cNvPr id="1624" name="Line 34"/>
          <p:cNvSpPr/>
          <p:nvPr/>
        </p:nvSpPr>
        <p:spPr>
          <a:xfrm flipH="1">
            <a:off x="3904560" y="3661560"/>
            <a:ext cx="533520" cy="457200"/>
          </a:xfrm>
          <a:prstGeom prst="line">
            <a:avLst/>
          </a:prstGeom>
          <a:ln w="28440">
            <a:solidFill>
              <a:schemeClr val="tx1"/>
            </a:solidFill>
            <a:round/>
          </a:ln>
        </p:spPr>
        <p:style>
          <a:lnRef idx="0"/>
          <a:fillRef idx="0"/>
          <a:effectRef idx="0"/>
          <a:fontRef idx="minor"/>
        </p:style>
      </p:sp>
      <p:sp>
        <p:nvSpPr>
          <p:cNvPr id="1625" name="Line 35"/>
          <p:cNvSpPr/>
          <p:nvPr/>
        </p:nvSpPr>
        <p:spPr>
          <a:xfrm>
            <a:off x="4895280" y="3661560"/>
            <a:ext cx="304560" cy="457200"/>
          </a:xfrm>
          <a:prstGeom prst="line">
            <a:avLst/>
          </a:prstGeom>
          <a:ln w="28440">
            <a:solidFill>
              <a:schemeClr val="tx1"/>
            </a:solidFill>
            <a:round/>
          </a:ln>
        </p:spPr>
        <p:style>
          <a:lnRef idx="0"/>
          <a:fillRef idx="0"/>
          <a:effectRef idx="0"/>
          <a:fontRef idx="minor"/>
        </p:style>
      </p:sp>
      <p:sp>
        <p:nvSpPr>
          <p:cNvPr id="1626" name="CustomShape 36"/>
          <p:cNvSpPr/>
          <p:nvPr/>
        </p:nvSpPr>
        <p:spPr>
          <a:xfrm>
            <a:off x="7207560" y="2108880"/>
            <a:ext cx="8668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Rules</a:t>
            </a:r>
            <a:endParaRPr b="0" lang="en-IN" sz="2000" spc="-1" strike="noStrike">
              <a:latin typeface="Arial"/>
            </a:endParaRPr>
          </a:p>
        </p:txBody>
      </p:sp>
      <p:sp>
        <p:nvSpPr>
          <p:cNvPr id="1627" name="CustomShape 37"/>
          <p:cNvSpPr/>
          <p:nvPr/>
        </p:nvSpPr>
        <p:spPr>
          <a:xfrm>
            <a:off x="6551640" y="2409120"/>
            <a:ext cx="2285640" cy="576360"/>
          </a:xfrm>
          <a:prstGeom prst="rect">
            <a:avLst/>
          </a:prstGeom>
          <a:noFill/>
          <a:ln>
            <a:noFill/>
          </a:ln>
        </p:spPr>
        <p:style>
          <a:lnRef idx="0"/>
          <a:fillRef idx="0"/>
          <a:effectRef idx="0"/>
          <a:fontRef idx="minor"/>
        </p:style>
        <p:txBody>
          <a:bodyPr lIns="90000" rIns="90000" tIns="45000" bIns="45000"/>
          <a:p>
            <a:pPr>
              <a:lnSpc>
                <a:spcPct val="100000"/>
              </a:lnSpc>
            </a:pPr>
            <a:r>
              <a:rPr b="0" i="1" lang="en-IN" sz="1600" spc="-1" strike="noStrike">
                <a:solidFill>
                  <a:srgbClr val="000000"/>
                </a:solidFill>
                <a:latin typeface="Calibri"/>
              </a:rPr>
              <a:t>name, scope, visibility</a:t>
            </a:r>
            <a:endParaRPr b="0" lang="en-IN" sz="1600" spc="-1" strike="noStrike">
              <a:latin typeface="Arial"/>
            </a:endParaRPr>
          </a:p>
        </p:txBody>
      </p:sp>
      <p:sp>
        <p:nvSpPr>
          <p:cNvPr id="1628" name="CustomShape 38"/>
          <p:cNvSpPr/>
          <p:nvPr/>
        </p:nvSpPr>
        <p:spPr>
          <a:xfrm>
            <a:off x="2231640" y="5708160"/>
            <a:ext cx="1872720" cy="10051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latin typeface="Calibri"/>
              </a:rPr>
              <a:t>Use case</a:t>
            </a:r>
            <a:endParaRPr b="0" lang="en-IN" sz="2000" spc="-1" strike="noStrike">
              <a:latin typeface="Arial"/>
            </a:endParaRPr>
          </a:p>
          <a:p>
            <a:pPr algn="ctr">
              <a:lnSpc>
                <a:spcPct val="100000"/>
              </a:lnSpc>
            </a:pPr>
            <a:r>
              <a:rPr b="0" lang="en-IN" sz="2000" spc="-1" strike="noStrike">
                <a:solidFill>
                  <a:srgbClr val="000000"/>
                </a:solidFill>
                <a:latin typeface="Calibri"/>
              </a:rPr>
              <a:t>Collaboration</a:t>
            </a:r>
            <a:endParaRPr b="0" lang="en-IN" sz="2000" spc="-1" strike="noStrike">
              <a:latin typeface="Arial"/>
            </a:endParaRPr>
          </a:p>
          <a:p>
            <a:pPr algn="ctr">
              <a:lnSpc>
                <a:spcPct val="100000"/>
              </a:lnSpc>
            </a:pPr>
            <a:endParaRPr b="0" lang="en-IN" sz="2000" spc="-1" strike="noStrike">
              <a:latin typeface="Arial"/>
            </a:endParaRPr>
          </a:p>
        </p:txBody>
      </p:sp>
      <p:pic>
        <p:nvPicPr>
          <p:cNvPr id="1629" name="Picture 5" descr=""/>
          <p:cNvPicPr/>
          <p:nvPr/>
        </p:nvPicPr>
        <p:blipFill>
          <a:blip r:embed="rId1"/>
          <a:stretch/>
        </p:blipFill>
        <p:spPr>
          <a:xfrm>
            <a:off x="10883880" y="-882000"/>
            <a:ext cx="3714480" cy="761760"/>
          </a:xfrm>
          <a:prstGeom prst="rect">
            <a:avLst/>
          </a:prstGeom>
          <a:ln>
            <a:noFill/>
          </a:ln>
        </p:spPr>
      </p:pic>
      <p:sp>
        <p:nvSpPr>
          <p:cNvPr id="1630" name="CustomShape 39"/>
          <p:cNvSpPr/>
          <p:nvPr/>
        </p:nvSpPr>
        <p:spPr>
          <a:xfrm>
            <a:off x="1160640" y="954720"/>
            <a:ext cx="9143640" cy="163872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400" spc="-1" strike="noStrike">
                <a:solidFill>
                  <a:srgbClr val="ffffff"/>
                </a:solidFill>
                <a:latin typeface="Calibri"/>
              </a:rPr>
              <a:t>Diagrams</a:t>
            </a:r>
            <a:endParaRPr b="0" lang="en-IN" sz="2400" spc="-1" strike="noStrike">
              <a:latin typeface="Arial"/>
            </a:endParaRPr>
          </a:p>
          <a:p>
            <a:pPr>
              <a:lnSpc>
                <a:spcPct val="100000"/>
              </a:lnSpc>
            </a:pPr>
            <a:r>
              <a:rPr b="1" lang="en-IN" sz="2400" spc="-1" strike="noStrike">
                <a:solidFill>
                  <a:srgbClr val="ffffff"/>
                </a:solidFill>
                <a:latin typeface="Calibri"/>
              </a:rPr>
              <a:t>Graphical representation of set of elements, often rendered as a set of connected graph of vertices (things) and arcs (relationships)</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400" spc="-1" strike="noStrike">
                <a:solidFill>
                  <a:srgbClr val="ffffff"/>
                </a:solidFill>
                <a:latin typeface="Calibri"/>
              </a:rPr>
              <a:t>It’s a projection into the system</a:t>
            </a:r>
            <a:endParaRPr b="0" lang="en-IN" sz="2400" spc="-1" strike="noStrike">
              <a:latin typeface="Arial"/>
            </a:endParaRPr>
          </a:p>
        </p:txBody>
      </p:sp>
      <p:sp>
        <p:nvSpPr>
          <p:cNvPr id="1631" name="CustomShape 40"/>
          <p:cNvSpPr/>
          <p:nvPr/>
        </p:nvSpPr>
        <p:spPr>
          <a:xfrm>
            <a:off x="8382960" y="3329280"/>
            <a:ext cx="533160" cy="24948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2" name="CustomShape 41"/>
          <p:cNvSpPr/>
          <p:nvPr/>
        </p:nvSpPr>
        <p:spPr>
          <a:xfrm>
            <a:off x="8460720" y="3751560"/>
            <a:ext cx="533160" cy="24948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3" name="CustomShape 42"/>
          <p:cNvSpPr/>
          <p:nvPr/>
        </p:nvSpPr>
        <p:spPr>
          <a:xfrm>
            <a:off x="1011600" y="140400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400" spc="-1" strike="noStrike">
                <a:solidFill>
                  <a:srgbClr val="000000"/>
                </a:solidFill>
                <a:latin typeface="Calibri"/>
              </a:rPr>
              <a:t>Class Diagram</a:t>
            </a:r>
            <a:endParaRPr b="0" lang="en-IN" sz="2400" spc="-1" strike="noStrike">
              <a:latin typeface="Arial"/>
            </a:endParaRPr>
          </a:p>
          <a:p>
            <a:pPr>
              <a:lnSpc>
                <a:spcPct val="100000"/>
              </a:lnSpc>
            </a:pPr>
            <a:r>
              <a:rPr b="1" lang="en-IN" sz="2400" spc="-1" strike="noStrike">
                <a:solidFill>
                  <a:srgbClr val="ffffff"/>
                </a:solidFill>
                <a:latin typeface="Calibri"/>
              </a:rPr>
              <a:t>Shows classes, interfaces, relationships</a:t>
            </a:r>
            <a:endParaRPr b="0" lang="en-IN" sz="2400" spc="-1" strike="noStrike">
              <a:latin typeface="Arial"/>
            </a:endParaRPr>
          </a:p>
          <a:p>
            <a:pPr>
              <a:lnSpc>
                <a:spcPct val="100000"/>
              </a:lnSpc>
            </a:pPr>
            <a:r>
              <a:rPr b="1" lang="en-IN" sz="2400" spc="-1" strike="noStrike">
                <a:solidFill>
                  <a:srgbClr val="ffffff"/>
                </a:solidFill>
                <a:latin typeface="Calibri"/>
              </a:rPr>
              <a:t>Most common – address static view</a:t>
            </a:r>
            <a:endParaRPr b="0" lang="en-IN" sz="2400" spc="-1" strike="noStrike">
              <a:latin typeface="Arial"/>
            </a:endParaRPr>
          </a:p>
        </p:txBody>
      </p:sp>
      <p:sp>
        <p:nvSpPr>
          <p:cNvPr id="1634" name="CustomShape 43"/>
          <p:cNvSpPr/>
          <p:nvPr/>
        </p:nvSpPr>
        <p:spPr>
          <a:xfrm>
            <a:off x="1016280" y="1407600"/>
            <a:ext cx="90194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Object Diagram</a:t>
            </a:r>
            <a:endParaRPr b="0" lang="en-IN" sz="2400" spc="-1" strike="noStrike">
              <a:latin typeface="Arial"/>
            </a:endParaRPr>
          </a:p>
          <a:p>
            <a:pPr>
              <a:lnSpc>
                <a:spcPct val="120000"/>
              </a:lnSpc>
            </a:pPr>
            <a:r>
              <a:rPr b="1" lang="en-IN" sz="2400" spc="-1" strike="noStrike">
                <a:solidFill>
                  <a:srgbClr val="000000"/>
                </a:solidFill>
                <a:latin typeface="Calibri"/>
              </a:rPr>
              <a:t>Shows objects (instances)</a:t>
            </a:r>
            <a:endParaRPr b="0" lang="en-IN" sz="2400" spc="-1" strike="noStrike">
              <a:latin typeface="Arial"/>
            </a:endParaRPr>
          </a:p>
        </p:txBody>
      </p:sp>
      <p:sp>
        <p:nvSpPr>
          <p:cNvPr id="1635" name="CustomShape 44"/>
          <p:cNvSpPr/>
          <p:nvPr/>
        </p:nvSpPr>
        <p:spPr>
          <a:xfrm>
            <a:off x="8495640" y="403524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6" name="CustomShape 45"/>
          <p:cNvSpPr/>
          <p:nvPr/>
        </p:nvSpPr>
        <p:spPr>
          <a:xfrm>
            <a:off x="8476560" y="436068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7" name="CustomShape 46"/>
          <p:cNvSpPr/>
          <p:nvPr/>
        </p:nvSpPr>
        <p:spPr>
          <a:xfrm>
            <a:off x="8457840" y="466632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8" name="CustomShape 47"/>
          <p:cNvSpPr/>
          <p:nvPr/>
        </p:nvSpPr>
        <p:spPr>
          <a:xfrm>
            <a:off x="8476560" y="496980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39" name="CustomShape 48"/>
          <p:cNvSpPr/>
          <p:nvPr/>
        </p:nvSpPr>
        <p:spPr>
          <a:xfrm>
            <a:off x="8457840" y="525384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40" name="CustomShape 49"/>
          <p:cNvSpPr/>
          <p:nvPr/>
        </p:nvSpPr>
        <p:spPr>
          <a:xfrm>
            <a:off x="8476560" y="561924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41" name="CustomShape 50"/>
          <p:cNvSpPr/>
          <p:nvPr/>
        </p:nvSpPr>
        <p:spPr>
          <a:xfrm>
            <a:off x="8476560" y="588096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42" name="CustomShape 51"/>
          <p:cNvSpPr/>
          <p:nvPr/>
        </p:nvSpPr>
        <p:spPr>
          <a:xfrm>
            <a:off x="8476560" y="6166440"/>
            <a:ext cx="533160" cy="24192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643" name="CustomShape 52"/>
          <p:cNvSpPr/>
          <p:nvPr/>
        </p:nvSpPr>
        <p:spPr>
          <a:xfrm>
            <a:off x="1146600" y="143640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Use Case Diagram</a:t>
            </a:r>
            <a:endParaRPr b="0" lang="en-IN" sz="2400" spc="-1" strike="noStrike">
              <a:latin typeface="Arial"/>
            </a:endParaRPr>
          </a:p>
          <a:p>
            <a:pPr>
              <a:lnSpc>
                <a:spcPct val="120000"/>
              </a:lnSpc>
            </a:pPr>
            <a:r>
              <a:rPr b="1" lang="en-IN" sz="2400" spc="-1" strike="noStrike">
                <a:solidFill>
                  <a:srgbClr val="000000"/>
                </a:solidFill>
                <a:latin typeface="Calibri"/>
              </a:rPr>
              <a:t>Shows actors, use cases, and relationships</a:t>
            </a:r>
            <a:endParaRPr b="0" lang="en-IN" sz="2400" spc="-1" strike="noStrike">
              <a:latin typeface="Arial"/>
            </a:endParaRPr>
          </a:p>
        </p:txBody>
      </p:sp>
      <p:sp>
        <p:nvSpPr>
          <p:cNvPr id="1644" name="CustomShape 53"/>
          <p:cNvSpPr/>
          <p:nvPr/>
        </p:nvSpPr>
        <p:spPr>
          <a:xfrm>
            <a:off x="1085400" y="147852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Sequence Diagram</a:t>
            </a:r>
            <a:endParaRPr b="0" lang="en-IN" sz="2400" spc="-1" strike="noStrike">
              <a:latin typeface="Arial"/>
            </a:endParaRPr>
          </a:p>
          <a:p>
            <a:pPr>
              <a:lnSpc>
                <a:spcPct val="120000"/>
              </a:lnSpc>
            </a:pPr>
            <a:r>
              <a:rPr b="1" lang="en-IN" sz="2400" spc="-1" strike="noStrike">
                <a:solidFill>
                  <a:srgbClr val="000000"/>
                </a:solidFill>
                <a:latin typeface="Calibri"/>
              </a:rPr>
              <a:t>Shows interactions between objects as a time-ordered view</a:t>
            </a:r>
            <a:endParaRPr b="0" lang="en-IN" sz="2400" spc="-1" strike="noStrike">
              <a:latin typeface="Arial"/>
            </a:endParaRPr>
          </a:p>
        </p:txBody>
      </p:sp>
      <p:sp>
        <p:nvSpPr>
          <p:cNvPr id="1645" name="CustomShape 54"/>
          <p:cNvSpPr/>
          <p:nvPr/>
        </p:nvSpPr>
        <p:spPr>
          <a:xfrm>
            <a:off x="1025640" y="147132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Collaboration Diagram</a:t>
            </a:r>
            <a:endParaRPr b="0" lang="en-IN" sz="2400" spc="-1" strike="noStrike">
              <a:latin typeface="Arial"/>
            </a:endParaRPr>
          </a:p>
          <a:p>
            <a:pPr>
              <a:lnSpc>
                <a:spcPct val="120000"/>
              </a:lnSpc>
            </a:pPr>
            <a:r>
              <a:rPr b="1" lang="en-IN" sz="2400" spc="-1" strike="noStrike">
                <a:solidFill>
                  <a:srgbClr val="000000"/>
                </a:solidFill>
                <a:latin typeface="Calibri"/>
              </a:rPr>
              <a:t>Interaction diagram similar to sequence diagram, but a spatial view, using numbering to indicate time order</a:t>
            </a:r>
            <a:endParaRPr b="0" lang="en-IN" sz="2400" spc="-1" strike="noStrike">
              <a:latin typeface="Arial"/>
            </a:endParaRPr>
          </a:p>
        </p:txBody>
      </p:sp>
      <p:sp>
        <p:nvSpPr>
          <p:cNvPr id="1646" name="CustomShape 55"/>
          <p:cNvSpPr/>
          <p:nvPr/>
        </p:nvSpPr>
        <p:spPr>
          <a:xfrm>
            <a:off x="1136880" y="130536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State Diagram</a:t>
            </a:r>
            <a:endParaRPr b="0" lang="en-IN" sz="2400" spc="-1" strike="noStrike">
              <a:latin typeface="Arial"/>
            </a:endParaRPr>
          </a:p>
          <a:p>
            <a:pPr>
              <a:lnSpc>
                <a:spcPct val="120000"/>
              </a:lnSpc>
            </a:pPr>
            <a:r>
              <a:rPr b="1" lang="en-IN" sz="2400" spc="-1" strike="noStrike">
                <a:solidFill>
                  <a:srgbClr val="000000"/>
                </a:solidFill>
                <a:latin typeface="Calibri"/>
              </a:rPr>
              <a:t>Shows states, transitions, events, and activities depicting the dynamic view of internal object states</a:t>
            </a:r>
            <a:endParaRPr b="0" lang="en-IN" sz="2400" spc="-1" strike="noStrike">
              <a:latin typeface="Arial"/>
            </a:endParaRPr>
          </a:p>
        </p:txBody>
      </p:sp>
      <p:sp>
        <p:nvSpPr>
          <p:cNvPr id="1647" name="CustomShape 56"/>
          <p:cNvSpPr/>
          <p:nvPr/>
        </p:nvSpPr>
        <p:spPr>
          <a:xfrm>
            <a:off x="1169280" y="135396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Activity Diagram</a:t>
            </a:r>
            <a:endParaRPr b="0" lang="en-IN" sz="2400" spc="-1" strike="noStrike">
              <a:latin typeface="Arial"/>
            </a:endParaRPr>
          </a:p>
          <a:p>
            <a:pPr>
              <a:lnSpc>
                <a:spcPct val="120000"/>
              </a:lnSpc>
            </a:pPr>
            <a:r>
              <a:rPr b="1" lang="en-IN" sz="2400" spc="-1" strike="noStrike">
                <a:solidFill>
                  <a:srgbClr val="000000"/>
                </a:solidFill>
                <a:latin typeface="Calibri"/>
              </a:rPr>
              <a:t>Shows processes, including flow of control and data</a:t>
            </a:r>
            <a:endParaRPr b="0" lang="en-IN" sz="2400" spc="-1" strike="noStrike">
              <a:latin typeface="Arial"/>
            </a:endParaRPr>
          </a:p>
        </p:txBody>
      </p:sp>
      <p:sp>
        <p:nvSpPr>
          <p:cNvPr id="1648" name="CustomShape 57"/>
          <p:cNvSpPr/>
          <p:nvPr/>
        </p:nvSpPr>
        <p:spPr>
          <a:xfrm>
            <a:off x="1206000" y="125568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Component Diagram</a:t>
            </a:r>
            <a:endParaRPr b="0" lang="en-IN" sz="2400" spc="-1" strike="noStrike">
              <a:latin typeface="Arial"/>
            </a:endParaRPr>
          </a:p>
          <a:p>
            <a:pPr>
              <a:lnSpc>
                <a:spcPct val="120000"/>
              </a:lnSpc>
            </a:pPr>
            <a:r>
              <a:rPr b="1" lang="en-IN" sz="2400" spc="-1" strike="noStrike">
                <a:solidFill>
                  <a:srgbClr val="000000"/>
                </a:solidFill>
                <a:latin typeface="Calibri"/>
              </a:rPr>
              <a:t>Shows deployable components, including interfaces, ports, and internal structure</a:t>
            </a:r>
            <a:endParaRPr b="0" lang="en-IN" sz="2400" spc="-1" strike="noStrike">
              <a:latin typeface="Arial"/>
            </a:endParaRPr>
          </a:p>
        </p:txBody>
      </p:sp>
      <p:sp>
        <p:nvSpPr>
          <p:cNvPr id="1649" name="CustomShape 58"/>
          <p:cNvSpPr/>
          <p:nvPr/>
        </p:nvSpPr>
        <p:spPr>
          <a:xfrm>
            <a:off x="1034640" y="1615680"/>
            <a:ext cx="9143640" cy="125460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0000"/>
              </a:lnSpc>
            </a:pPr>
            <a:r>
              <a:rPr b="1" lang="en-IN" sz="2400" spc="-1" strike="noStrike">
                <a:solidFill>
                  <a:srgbClr val="ffffff"/>
                </a:solidFill>
                <a:latin typeface="Calibri"/>
              </a:rPr>
              <a:t>Deployment Diagram</a:t>
            </a:r>
            <a:endParaRPr b="0" lang="en-IN" sz="2400" spc="-1" strike="noStrike">
              <a:latin typeface="Arial"/>
            </a:endParaRPr>
          </a:p>
          <a:p>
            <a:pPr>
              <a:lnSpc>
                <a:spcPct val="120000"/>
              </a:lnSpc>
            </a:pPr>
            <a:r>
              <a:rPr b="1" lang="en-IN" sz="2400" spc="-1" strike="noStrike">
                <a:solidFill>
                  <a:srgbClr val="000000"/>
                </a:solidFill>
                <a:latin typeface="Calibri"/>
              </a:rPr>
              <a:t>Shows the configuration of run-time processing nodes and the components that are deployed on them</a:t>
            </a:r>
            <a:endParaRPr b="0" lang="en-IN" sz="2400" spc="-1" strike="noStrike">
              <a:latin typeface="Arial"/>
            </a:endParaRPr>
          </a:p>
        </p:txBody>
      </p:sp>
    </p:spTree>
  </p:cSld>
  <p:timing>
    <p:tnLst>
      <p:par>
        <p:cTn id="2530" dur="indefinite" restart="never" nodeType="tmRoot">
          <p:childTnLst>
            <p:seq>
              <p:cTn id="2531" dur="indefinite" nodeType="mainSeq">
                <p:childTnLst>
                  <p:par>
                    <p:cTn id="2532" fill="hold">
                      <p:stCondLst>
                        <p:cond delay="indefinite"/>
                      </p:stCondLst>
                      <p:childTnLst>
                        <p:par>
                          <p:cTn id="2533" fill="hold">
                            <p:stCondLst>
                              <p:cond delay="0"/>
                            </p:stCondLst>
                            <p:childTnLst>
                              <p:par>
                                <p:cTn id="2534" nodeType="clickEffect" fill="hold" presetClass="entr" presetID="1">
                                  <p:stCondLst>
                                    <p:cond delay="0"/>
                                  </p:stCondLst>
                                  <p:childTnLst>
                                    <p:set>
                                      <p:cBhvr>
                                        <p:cTn id="2535" dur="1" fill="hold">
                                          <p:stCondLst>
                                            <p:cond delay="0"/>
                                          </p:stCondLst>
                                        </p:cTn>
                                        <p:tgtEl>
                                          <p:spTgt spid="1631"/>
                                        </p:tgtEl>
                                        <p:attrNameLst>
                                          <p:attrName>style.visibility</p:attrName>
                                        </p:attrNameLst>
                                      </p:cBhvr>
                                      <p:to>
                                        <p:strVal val="visible"/>
                                      </p:to>
                                    </p:set>
                                  </p:childTnLst>
                                </p:cTn>
                              </p:par>
                              <p:par>
                                <p:cTn id="2536" nodeType="withEffect" fill="hold" presetClass="entr" presetID="1">
                                  <p:stCondLst>
                                    <p:cond delay="0"/>
                                  </p:stCondLst>
                                  <p:childTnLst>
                                    <p:set>
                                      <p:cBhvr>
                                        <p:cTn id="2537" dur="1" fill="hold">
                                          <p:stCondLst>
                                            <p:cond delay="0"/>
                                          </p:stCondLst>
                                        </p:cTn>
                                        <p:tgtEl>
                                          <p:spTgt spid="1630"/>
                                        </p:tgtEl>
                                        <p:attrNameLst>
                                          <p:attrName>style.visibility</p:attrName>
                                        </p:attrNameLst>
                                      </p:cBhvr>
                                      <p:to>
                                        <p:strVal val="visible"/>
                                      </p:to>
                                    </p:set>
                                  </p:childTnLst>
                                </p:cTn>
                              </p:par>
                            </p:childTnLst>
                          </p:cTn>
                        </p:par>
                      </p:childTnLst>
                    </p:cTn>
                  </p:par>
                  <p:par>
                    <p:cTn id="2538" fill="hold">
                      <p:stCondLst>
                        <p:cond delay="indefinite"/>
                      </p:stCondLst>
                      <p:childTnLst>
                        <p:par>
                          <p:cTn id="2539" fill="hold">
                            <p:stCondLst>
                              <p:cond delay="0"/>
                            </p:stCondLst>
                            <p:childTnLst>
                              <p:par>
                                <p:cTn id="2540" nodeType="clickEffect" fill="hold" presetClass="exit" presetID="1">
                                  <p:stCondLst>
                                    <p:cond delay="0"/>
                                  </p:stCondLst>
                                  <p:childTnLst>
                                    <p:set>
                                      <p:cBhvr>
                                        <p:cTn id="2541" dur="1" fill="hold">
                                          <p:stCondLst>
                                            <p:cond delay="0"/>
                                          </p:stCondLst>
                                        </p:cTn>
                                        <p:tgtEl>
                                          <p:spTgt spid="1631"/>
                                        </p:tgtEl>
                                        <p:attrNameLst>
                                          <p:attrName>style.visibility</p:attrName>
                                        </p:attrNameLst>
                                      </p:cBhvr>
                                      <p:to>
                                        <p:strVal val="hidden"/>
                                      </p:to>
                                    </p:set>
                                  </p:childTnLst>
                                </p:cTn>
                              </p:par>
                              <p:par>
                                <p:cTn id="2542" nodeType="withEffect" fill="hold" presetClass="exit" presetID="1">
                                  <p:stCondLst>
                                    <p:cond delay="0"/>
                                  </p:stCondLst>
                                  <p:childTnLst>
                                    <p:set>
                                      <p:cBhvr>
                                        <p:cTn id="2543" dur="1" fill="hold">
                                          <p:stCondLst>
                                            <p:cond delay="0"/>
                                          </p:stCondLst>
                                        </p:cTn>
                                        <p:tgtEl>
                                          <p:spTgt spid="1630"/>
                                        </p:tgtEl>
                                        <p:attrNameLst>
                                          <p:attrName>style.visibility</p:attrName>
                                        </p:attrNameLst>
                                      </p:cBhvr>
                                      <p:to>
                                        <p:strVal val="hidden"/>
                                      </p:to>
                                    </p:set>
                                  </p:childTnLst>
                                </p:cTn>
                              </p:par>
                            </p:childTnLst>
                          </p:cTn>
                        </p:par>
                      </p:childTnLst>
                    </p:cTn>
                  </p:par>
                  <p:par>
                    <p:cTn id="2544" fill="hold">
                      <p:stCondLst>
                        <p:cond delay="indefinite"/>
                      </p:stCondLst>
                      <p:childTnLst>
                        <p:par>
                          <p:cTn id="2545" fill="hold">
                            <p:stCondLst>
                              <p:cond delay="0"/>
                            </p:stCondLst>
                            <p:childTnLst>
                              <p:par>
                                <p:cTn id="2546" nodeType="clickEffect" fill="hold" presetClass="entr" presetID="1">
                                  <p:stCondLst>
                                    <p:cond delay="0"/>
                                  </p:stCondLst>
                                  <p:childTnLst>
                                    <p:set>
                                      <p:cBhvr>
                                        <p:cTn id="2547" dur="1" fill="hold">
                                          <p:stCondLst>
                                            <p:cond delay="0"/>
                                          </p:stCondLst>
                                        </p:cTn>
                                        <p:tgtEl>
                                          <p:spTgt spid="1632"/>
                                        </p:tgtEl>
                                        <p:attrNameLst>
                                          <p:attrName>style.visibility</p:attrName>
                                        </p:attrNameLst>
                                      </p:cBhvr>
                                      <p:to>
                                        <p:strVal val="visible"/>
                                      </p:to>
                                    </p:set>
                                  </p:childTnLst>
                                </p:cTn>
                              </p:par>
                              <p:par>
                                <p:cTn id="2548" nodeType="withEffect" fill="hold" presetClass="entr" presetID="1">
                                  <p:stCondLst>
                                    <p:cond delay="0"/>
                                  </p:stCondLst>
                                  <p:childTnLst>
                                    <p:set>
                                      <p:cBhvr>
                                        <p:cTn id="2549" dur="1" fill="hold">
                                          <p:stCondLst>
                                            <p:cond delay="0"/>
                                          </p:stCondLst>
                                        </p:cTn>
                                        <p:tgtEl>
                                          <p:spTgt spid="1633"/>
                                        </p:tgtEl>
                                        <p:attrNameLst>
                                          <p:attrName>style.visibility</p:attrName>
                                        </p:attrNameLst>
                                      </p:cBhvr>
                                      <p:to>
                                        <p:strVal val="visible"/>
                                      </p:to>
                                    </p:set>
                                  </p:childTnLst>
                                </p:cTn>
                              </p:par>
                            </p:childTnLst>
                          </p:cTn>
                        </p:par>
                      </p:childTnLst>
                    </p:cTn>
                  </p:par>
                  <p:par>
                    <p:cTn id="2550" fill="hold">
                      <p:stCondLst>
                        <p:cond delay="indefinite"/>
                      </p:stCondLst>
                      <p:childTnLst>
                        <p:par>
                          <p:cTn id="2551" fill="hold">
                            <p:stCondLst>
                              <p:cond delay="0"/>
                            </p:stCondLst>
                            <p:childTnLst>
                              <p:par>
                                <p:cTn id="2552" nodeType="clickEffect" fill="hold" presetClass="exit" presetID="1">
                                  <p:stCondLst>
                                    <p:cond delay="0"/>
                                  </p:stCondLst>
                                  <p:childTnLst>
                                    <p:set>
                                      <p:cBhvr>
                                        <p:cTn id="2553" dur="1" fill="hold">
                                          <p:stCondLst>
                                            <p:cond delay="0"/>
                                          </p:stCondLst>
                                        </p:cTn>
                                        <p:tgtEl>
                                          <p:spTgt spid="1632"/>
                                        </p:tgtEl>
                                        <p:attrNameLst>
                                          <p:attrName>style.visibility</p:attrName>
                                        </p:attrNameLst>
                                      </p:cBhvr>
                                      <p:to>
                                        <p:strVal val="hidden"/>
                                      </p:to>
                                    </p:set>
                                  </p:childTnLst>
                                </p:cTn>
                              </p:par>
                              <p:par>
                                <p:cTn id="2554" nodeType="withEffect" fill="hold" presetClass="exit" presetID="1">
                                  <p:stCondLst>
                                    <p:cond delay="0"/>
                                  </p:stCondLst>
                                  <p:childTnLst>
                                    <p:set>
                                      <p:cBhvr>
                                        <p:cTn id="2555" dur="1" fill="hold">
                                          <p:stCondLst>
                                            <p:cond delay="0"/>
                                          </p:stCondLst>
                                        </p:cTn>
                                        <p:tgtEl>
                                          <p:spTgt spid="1633"/>
                                        </p:tgtEl>
                                        <p:attrNameLst>
                                          <p:attrName>style.visibility</p:attrName>
                                        </p:attrNameLst>
                                      </p:cBhvr>
                                      <p:to>
                                        <p:strVal val="hidden"/>
                                      </p:to>
                                    </p:set>
                                  </p:childTnLst>
                                </p:cTn>
                              </p:par>
                            </p:childTnLst>
                          </p:cTn>
                        </p:par>
                      </p:childTnLst>
                    </p:cTn>
                  </p:par>
                  <p:par>
                    <p:cTn id="2556" fill="hold">
                      <p:stCondLst>
                        <p:cond delay="indefinite"/>
                      </p:stCondLst>
                      <p:childTnLst>
                        <p:par>
                          <p:cTn id="2557" fill="hold">
                            <p:stCondLst>
                              <p:cond delay="0"/>
                            </p:stCondLst>
                            <p:childTnLst>
                              <p:par>
                                <p:cTn id="2558" nodeType="clickEffect" fill="hold" presetClass="entr" presetID="1">
                                  <p:stCondLst>
                                    <p:cond delay="0"/>
                                  </p:stCondLst>
                                  <p:childTnLst>
                                    <p:set>
                                      <p:cBhvr>
                                        <p:cTn id="2559" dur="1" fill="hold">
                                          <p:stCondLst>
                                            <p:cond delay="0"/>
                                          </p:stCondLst>
                                        </p:cTn>
                                        <p:tgtEl>
                                          <p:spTgt spid="1635"/>
                                        </p:tgtEl>
                                        <p:attrNameLst>
                                          <p:attrName>style.visibility</p:attrName>
                                        </p:attrNameLst>
                                      </p:cBhvr>
                                      <p:to>
                                        <p:strVal val="visible"/>
                                      </p:to>
                                    </p:set>
                                  </p:childTnLst>
                                </p:cTn>
                              </p:par>
                              <p:par>
                                <p:cTn id="2560" nodeType="withEffect" fill="hold" presetClass="entr" presetID="1">
                                  <p:stCondLst>
                                    <p:cond delay="0"/>
                                  </p:stCondLst>
                                  <p:childTnLst>
                                    <p:set>
                                      <p:cBhvr>
                                        <p:cTn id="2561" dur="1" fill="hold">
                                          <p:stCondLst>
                                            <p:cond delay="0"/>
                                          </p:stCondLst>
                                        </p:cTn>
                                        <p:tgtEl>
                                          <p:spTgt spid="1634"/>
                                        </p:tgtEl>
                                        <p:attrNameLst>
                                          <p:attrName>style.visibility</p:attrName>
                                        </p:attrNameLst>
                                      </p:cBhvr>
                                      <p:to>
                                        <p:strVal val="visible"/>
                                      </p:to>
                                    </p:set>
                                  </p:childTnLst>
                                </p:cTn>
                              </p:par>
                            </p:childTnLst>
                          </p:cTn>
                        </p:par>
                      </p:childTnLst>
                    </p:cTn>
                  </p:par>
                  <p:par>
                    <p:cTn id="2562" fill="hold">
                      <p:stCondLst>
                        <p:cond delay="indefinite"/>
                      </p:stCondLst>
                      <p:childTnLst>
                        <p:par>
                          <p:cTn id="2563" fill="hold">
                            <p:stCondLst>
                              <p:cond delay="0"/>
                            </p:stCondLst>
                            <p:childTnLst>
                              <p:par>
                                <p:cTn id="2564" nodeType="clickEffect" fill="hold" presetClass="exit" presetID="1">
                                  <p:stCondLst>
                                    <p:cond delay="0"/>
                                  </p:stCondLst>
                                  <p:childTnLst>
                                    <p:set>
                                      <p:cBhvr>
                                        <p:cTn id="2565" dur="1" fill="hold">
                                          <p:stCondLst>
                                            <p:cond delay="0"/>
                                          </p:stCondLst>
                                        </p:cTn>
                                        <p:tgtEl>
                                          <p:spTgt spid="1635"/>
                                        </p:tgtEl>
                                        <p:attrNameLst>
                                          <p:attrName>style.visibility</p:attrName>
                                        </p:attrNameLst>
                                      </p:cBhvr>
                                      <p:to>
                                        <p:strVal val="hidden"/>
                                      </p:to>
                                    </p:set>
                                  </p:childTnLst>
                                </p:cTn>
                              </p:par>
                              <p:par>
                                <p:cTn id="2566" nodeType="withEffect" fill="hold" presetClass="exit" presetID="1">
                                  <p:stCondLst>
                                    <p:cond delay="0"/>
                                  </p:stCondLst>
                                  <p:childTnLst>
                                    <p:set>
                                      <p:cBhvr>
                                        <p:cTn id="2567" dur="1" fill="hold">
                                          <p:stCondLst>
                                            <p:cond delay="0"/>
                                          </p:stCondLst>
                                        </p:cTn>
                                        <p:tgtEl>
                                          <p:spTgt spid="1634"/>
                                        </p:tgtEl>
                                        <p:attrNameLst>
                                          <p:attrName>style.visibility</p:attrName>
                                        </p:attrNameLst>
                                      </p:cBhvr>
                                      <p:to>
                                        <p:strVal val="hidden"/>
                                      </p:to>
                                    </p:set>
                                  </p:childTnLst>
                                </p:cTn>
                              </p:par>
                            </p:childTnLst>
                          </p:cTn>
                        </p:par>
                      </p:childTnLst>
                    </p:cTn>
                  </p:par>
                  <p:par>
                    <p:cTn id="2568" fill="hold">
                      <p:stCondLst>
                        <p:cond delay="indefinite"/>
                      </p:stCondLst>
                      <p:childTnLst>
                        <p:par>
                          <p:cTn id="2569" fill="hold">
                            <p:stCondLst>
                              <p:cond delay="0"/>
                            </p:stCondLst>
                            <p:childTnLst>
                              <p:par>
                                <p:cTn id="2570" nodeType="clickEffect" fill="hold" presetClass="entr" presetID="1">
                                  <p:stCondLst>
                                    <p:cond delay="0"/>
                                  </p:stCondLst>
                                  <p:childTnLst>
                                    <p:set>
                                      <p:cBhvr>
                                        <p:cTn id="2571" dur="1" fill="hold">
                                          <p:stCondLst>
                                            <p:cond delay="0"/>
                                          </p:stCondLst>
                                        </p:cTn>
                                        <p:tgtEl>
                                          <p:spTgt spid="1636"/>
                                        </p:tgtEl>
                                        <p:attrNameLst>
                                          <p:attrName>style.visibility</p:attrName>
                                        </p:attrNameLst>
                                      </p:cBhvr>
                                      <p:to>
                                        <p:strVal val="visible"/>
                                      </p:to>
                                    </p:set>
                                  </p:childTnLst>
                                </p:cTn>
                              </p:par>
                              <p:par>
                                <p:cTn id="2572" nodeType="withEffect" fill="hold" presetClass="entr" presetID="1">
                                  <p:stCondLst>
                                    <p:cond delay="0"/>
                                  </p:stCondLst>
                                  <p:childTnLst>
                                    <p:set>
                                      <p:cBhvr>
                                        <p:cTn id="2573" dur="1" fill="hold">
                                          <p:stCondLst>
                                            <p:cond delay="0"/>
                                          </p:stCondLst>
                                        </p:cTn>
                                        <p:tgtEl>
                                          <p:spTgt spid="1643"/>
                                        </p:tgtEl>
                                        <p:attrNameLst>
                                          <p:attrName>style.visibility</p:attrName>
                                        </p:attrNameLst>
                                      </p:cBhvr>
                                      <p:to>
                                        <p:strVal val="visible"/>
                                      </p:to>
                                    </p:set>
                                  </p:childTnLst>
                                </p:cTn>
                              </p:par>
                            </p:childTnLst>
                          </p:cTn>
                        </p:par>
                      </p:childTnLst>
                    </p:cTn>
                  </p:par>
                  <p:par>
                    <p:cTn id="2574" fill="hold">
                      <p:stCondLst>
                        <p:cond delay="indefinite"/>
                      </p:stCondLst>
                      <p:childTnLst>
                        <p:par>
                          <p:cTn id="2575" fill="hold">
                            <p:stCondLst>
                              <p:cond delay="0"/>
                            </p:stCondLst>
                            <p:childTnLst>
                              <p:par>
                                <p:cTn id="2576" nodeType="clickEffect" fill="hold" presetClass="exit" presetID="1">
                                  <p:stCondLst>
                                    <p:cond delay="0"/>
                                  </p:stCondLst>
                                  <p:childTnLst>
                                    <p:set>
                                      <p:cBhvr>
                                        <p:cTn id="2577" dur="1" fill="hold">
                                          <p:stCondLst>
                                            <p:cond delay="0"/>
                                          </p:stCondLst>
                                        </p:cTn>
                                        <p:tgtEl>
                                          <p:spTgt spid="1636"/>
                                        </p:tgtEl>
                                        <p:attrNameLst>
                                          <p:attrName>style.visibility</p:attrName>
                                        </p:attrNameLst>
                                      </p:cBhvr>
                                      <p:to>
                                        <p:strVal val="hidden"/>
                                      </p:to>
                                    </p:set>
                                  </p:childTnLst>
                                </p:cTn>
                              </p:par>
                              <p:par>
                                <p:cTn id="2578" nodeType="withEffect" fill="hold" presetClass="exit" presetID="1">
                                  <p:stCondLst>
                                    <p:cond delay="0"/>
                                  </p:stCondLst>
                                  <p:childTnLst>
                                    <p:set>
                                      <p:cBhvr>
                                        <p:cTn id="2579" dur="1" fill="hold">
                                          <p:stCondLst>
                                            <p:cond delay="0"/>
                                          </p:stCondLst>
                                        </p:cTn>
                                        <p:tgtEl>
                                          <p:spTgt spid="1643"/>
                                        </p:tgtEl>
                                        <p:attrNameLst>
                                          <p:attrName>style.visibility</p:attrName>
                                        </p:attrNameLst>
                                      </p:cBhvr>
                                      <p:to>
                                        <p:strVal val="hidden"/>
                                      </p:to>
                                    </p:set>
                                  </p:childTnLst>
                                </p:cTn>
                              </p:par>
                            </p:childTnLst>
                          </p:cTn>
                        </p:par>
                      </p:childTnLst>
                    </p:cTn>
                  </p:par>
                  <p:par>
                    <p:cTn id="2580" fill="hold">
                      <p:stCondLst>
                        <p:cond delay="indefinite"/>
                      </p:stCondLst>
                      <p:childTnLst>
                        <p:par>
                          <p:cTn id="2581" fill="hold">
                            <p:stCondLst>
                              <p:cond delay="0"/>
                            </p:stCondLst>
                            <p:childTnLst>
                              <p:par>
                                <p:cTn id="2582" nodeType="clickEffect" fill="hold" presetClass="entr" presetID="1">
                                  <p:stCondLst>
                                    <p:cond delay="0"/>
                                  </p:stCondLst>
                                  <p:childTnLst>
                                    <p:set>
                                      <p:cBhvr>
                                        <p:cTn id="2583" dur="1" fill="hold">
                                          <p:stCondLst>
                                            <p:cond delay="0"/>
                                          </p:stCondLst>
                                        </p:cTn>
                                        <p:tgtEl>
                                          <p:spTgt spid="1644"/>
                                        </p:tgtEl>
                                        <p:attrNameLst>
                                          <p:attrName>style.visibility</p:attrName>
                                        </p:attrNameLst>
                                      </p:cBhvr>
                                      <p:to>
                                        <p:strVal val="visible"/>
                                      </p:to>
                                    </p:set>
                                  </p:childTnLst>
                                </p:cTn>
                              </p:par>
                              <p:par>
                                <p:cTn id="2584" nodeType="withEffect" fill="hold" presetClass="entr" presetID="1">
                                  <p:stCondLst>
                                    <p:cond delay="0"/>
                                  </p:stCondLst>
                                  <p:childTnLst>
                                    <p:set>
                                      <p:cBhvr>
                                        <p:cTn id="2585" dur="1" fill="hold">
                                          <p:stCondLst>
                                            <p:cond delay="0"/>
                                          </p:stCondLst>
                                        </p:cTn>
                                        <p:tgtEl>
                                          <p:spTgt spid="1637"/>
                                        </p:tgtEl>
                                        <p:attrNameLst>
                                          <p:attrName>style.visibility</p:attrName>
                                        </p:attrNameLst>
                                      </p:cBhvr>
                                      <p:to>
                                        <p:strVal val="visible"/>
                                      </p:to>
                                    </p:set>
                                  </p:childTnLst>
                                </p:cTn>
                              </p:par>
                            </p:childTnLst>
                          </p:cTn>
                        </p:par>
                      </p:childTnLst>
                    </p:cTn>
                  </p:par>
                  <p:par>
                    <p:cTn id="2586" fill="hold">
                      <p:stCondLst>
                        <p:cond delay="indefinite"/>
                      </p:stCondLst>
                      <p:childTnLst>
                        <p:par>
                          <p:cTn id="2587" fill="hold">
                            <p:stCondLst>
                              <p:cond delay="0"/>
                            </p:stCondLst>
                            <p:childTnLst>
                              <p:par>
                                <p:cTn id="2588" nodeType="clickEffect" fill="hold" presetClass="exit" presetID="1">
                                  <p:stCondLst>
                                    <p:cond delay="0"/>
                                  </p:stCondLst>
                                  <p:childTnLst>
                                    <p:set>
                                      <p:cBhvr>
                                        <p:cTn id="2589" dur="1" fill="hold">
                                          <p:stCondLst>
                                            <p:cond delay="0"/>
                                          </p:stCondLst>
                                        </p:cTn>
                                        <p:tgtEl>
                                          <p:spTgt spid="1644"/>
                                        </p:tgtEl>
                                        <p:attrNameLst>
                                          <p:attrName>style.visibility</p:attrName>
                                        </p:attrNameLst>
                                      </p:cBhvr>
                                      <p:to>
                                        <p:strVal val="hidden"/>
                                      </p:to>
                                    </p:set>
                                  </p:childTnLst>
                                </p:cTn>
                              </p:par>
                              <p:par>
                                <p:cTn id="2590" nodeType="withEffect" fill="hold" presetClass="exit" presetID="1">
                                  <p:stCondLst>
                                    <p:cond delay="0"/>
                                  </p:stCondLst>
                                  <p:childTnLst>
                                    <p:set>
                                      <p:cBhvr>
                                        <p:cTn id="2591" dur="1" fill="hold">
                                          <p:stCondLst>
                                            <p:cond delay="0"/>
                                          </p:stCondLst>
                                        </p:cTn>
                                        <p:tgtEl>
                                          <p:spTgt spid="1637"/>
                                        </p:tgtEl>
                                        <p:attrNameLst>
                                          <p:attrName>style.visibility</p:attrName>
                                        </p:attrNameLst>
                                      </p:cBhvr>
                                      <p:to>
                                        <p:strVal val="hidden"/>
                                      </p:to>
                                    </p:set>
                                  </p:childTnLst>
                                </p:cTn>
                              </p:par>
                            </p:childTnLst>
                          </p:cTn>
                        </p:par>
                      </p:childTnLst>
                    </p:cTn>
                  </p:par>
                  <p:par>
                    <p:cTn id="2592" fill="hold">
                      <p:stCondLst>
                        <p:cond delay="indefinite"/>
                      </p:stCondLst>
                      <p:childTnLst>
                        <p:par>
                          <p:cTn id="2593" fill="hold">
                            <p:stCondLst>
                              <p:cond delay="0"/>
                            </p:stCondLst>
                            <p:childTnLst>
                              <p:par>
                                <p:cTn id="2594" nodeType="clickEffect" fill="hold" presetClass="entr" presetID="1">
                                  <p:stCondLst>
                                    <p:cond delay="0"/>
                                  </p:stCondLst>
                                  <p:childTnLst>
                                    <p:set>
                                      <p:cBhvr>
                                        <p:cTn id="2595" dur="1" fill="hold">
                                          <p:stCondLst>
                                            <p:cond delay="0"/>
                                          </p:stCondLst>
                                        </p:cTn>
                                        <p:tgtEl>
                                          <p:spTgt spid="1638"/>
                                        </p:tgtEl>
                                        <p:attrNameLst>
                                          <p:attrName>style.visibility</p:attrName>
                                        </p:attrNameLst>
                                      </p:cBhvr>
                                      <p:to>
                                        <p:strVal val="visible"/>
                                      </p:to>
                                    </p:set>
                                  </p:childTnLst>
                                </p:cTn>
                              </p:par>
                              <p:par>
                                <p:cTn id="2596" nodeType="withEffect" fill="hold" presetClass="entr" presetID="1">
                                  <p:stCondLst>
                                    <p:cond delay="0"/>
                                  </p:stCondLst>
                                  <p:childTnLst>
                                    <p:set>
                                      <p:cBhvr>
                                        <p:cTn id="2597" dur="1" fill="hold">
                                          <p:stCondLst>
                                            <p:cond delay="0"/>
                                          </p:stCondLst>
                                        </p:cTn>
                                        <p:tgtEl>
                                          <p:spTgt spid="1645"/>
                                        </p:tgtEl>
                                        <p:attrNameLst>
                                          <p:attrName>style.visibility</p:attrName>
                                        </p:attrNameLst>
                                      </p:cBhvr>
                                      <p:to>
                                        <p:strVal val="visible"/>
                                      </p:to>
                                    </p:set>
                                  </p:childTnLst>
                                </p:cTn>
                              </p:par>
                            </p:childTnLst>
                          </p:cTn>
                        </p:par>
                      </p:childTnLst>
                    </p:cTn>
                  </p:par>
                  <p:par>
                    <p:cTn id="2598" fill="hold">
                      <p:stCondLst>
                        <p:cond delay="indefinite"/>
                      </p:stCondLst>
                      <p:childTnLst>
                        <p:par>
                          <p:cTn id="2599" fill="hold">
                            <p:stCondLst>
                              <p:cond delay="0"/>
                            </p:stCondLst>
                            <p:childTnLst>
                              <p:par>
                                <p:cTn id="2600" nodeType="clickEffect" fill="hold" presetClass="exit" presetID="1">
                                  <p:stCondLst>
                                    <p:cond delay="0"/>
                                  </p:stCondLst>
                                  <p:childTnLst>
                                    <p:set>
                                      <p:cBhvr>
                                        <p:cTn id="2601" dur="1" fill="hold">
                                          <p:stCondLst>
                                            <p:cond delay="0"/>
                                          </p:stCondLst>
                                        </p:cTn>
                                        <p:tgtEl>
                                          <p:spTgt spid="1638"/>
                                        </p:tgtEl>
                                        <p:attrNameLst>
                                          <p:attrName>style.visibility</p:attrName>
                                        </p:attrNameLst>
                                      </p:cBhvr>
                                      <p:to>
                                        <p:strVal val="hidden"/>
                                      </p:to>
                                    </p:set>
                                  </p:childTnLst>
                                </p:cTn>
                              </p:par>
                              <p:par>
                                <p:cTn id="2602" nodeType="withEffect" fill="hold" presetClass="exit" presetID="1">
                                  <p:stCondLst>
                                    <p:cond delay="0"/>
                                  </p:stCondLst>
                                  <p:childTnLst>
                                    <p:set>
                                      <p:cBhvr>
                                        <p:cTn id="2603" dur="1" fill="hold">
                                          <p:stCondLst>
                                            <p:cond delay="0"/>
                                          </p:stCondLst>
                                        </p:cTn>
                                        <p:tgtEl>
                                          <p:spTgt spid="1645"/>
                                        </p:tgtEl>
                                        <p:attrNameLst>
                                          <p:attrName>style.visibility</p:attrName>
                                        </p:attrNameLst>
                                      </p:cBhvr>
                                      <p:to>
                                        <p:strVal val="hidden"/>
                                      </p:to>
                                    </p:set>
                                  </p:childTnLst>
                                </p:cTn>
                              </p:par>
                            </p:childTnLst>
                          </p:cTn>
                        </p:par>
                      </p:childTnLst>
                    </p:cTn>
                  </p:par>
                  <p:par>
                    <p:cTn id="2604" fill="hold">
                      <p:stCondLst>
                        <p:cond delay="indefinite"/>
                      </p:stCondLst>
                      <p:childTnLst>
                        <p:par>
                          <p:cTn id="2605" fill="hold">
                            <p:stCondLst>
                              <p:cond delay="0"/>
                            </p:stCondLst>
                            <p:childTnLst>
                              <p:par>
                                <p:cTn id="2606" nodeType="clickEffect" fill="hold" presetClass="entr" presetID="1">
                                  <p:stCondLst>
                                    <p:cond delay="0"/>
                                  </p:stCondLst>
                                  <p:childTnLst>
                                    <p:set>
                                      <p:cBhvr>
                                        <p:cTn id="2607" dur="1" fill="hold">
                                          <p:stCondLst>
                                            <p:cond delay="0"/>
                                          </p:stCondLst>
                                        </p:cTn>
                                        <p:tgtEl>
                                          <p:spTgt spid="1639"/>
                                        </p:tgtEl>
                                        <p:attrNameLst>
                                          <p:attrName>style.visibility</p:attrName>
                                        </p:attrNameLst>
                                      </p:cBhvr>
                                      <p:to>
                                        <p:strVal val="visible"/>
                                      </p:to>
                                    </p:set>
                                  </p:childTnLst>
                                </p:cTn>
                              </p:par>
                              <p:par>
                                <p:cTn id="2608" nodeType="withEffect" fill="hold" presetClass="entr" presetID="1">
                                  <p:stCondLst>
                                    <p:cond delay="0"/>
                                  </p:stCondLst>
                                  <p:childTnLst>
                                    <p:set>
                                      <p:cBhvr>
                                        <p:cTn id="2609" dur="1" fill="hold">
                                          <p:stCondLst>
                                            <p:cond delay="0"/>
                                          </p:stCondLst>
                                        </p:cTn>
                                        <p:tgtEl>
                                          <p:spTgt spid="1646"/>
                                        </p:tgtEl>
                                        <p:attrNameLst>
                                          <p:attrName>style.visibility</p:attrName>
                                        </p:attrNameLst>
                                      </p:cBhvr>
                                      <p:to>
                                        <p:strVal val="visible"/>
                                      </p:to>
                                    </p:set>
                                  </p:childTnLst>
                                </p:cTn>
                              </p:par>
                            </p:childTnLst>
                          </p:cTn>
                        </p:par>
                      </p:childTnLst>
                    </p:cTn>
                  </p:par>
                  <p:par>
                    <p:cTn id="2610" fill="hold">
                      <p:stCondLst>
                        <p:cond delay="indefinite"/>
                      </p:stCondLst>
                      <p:childTnLst>
                        <p:par>
                          <p:cTn id="2611" fill="hold">
                            <p:stCondLst>
                              <p:cond delay="0"/>
                            </p:stCondLst>
                            <p:childTnLst>
                              <p:par>
                                <p:cTn id="2612" nodeType="clickEffect" fill="hold" presetClass="exit" presetID="1">
                                  <p:stCondLst>
                                    <p:cond delay="0"/>
                                  </p:stCondLst>
                                  <p:childTnLst>
                                    <p:set>
                                      <p:cBhvr>
                                        <p:cTn id="2613" dur="1" fill="hold">
                                          <p:stCondLst>
                                            <p:cond delay="0"/>
                                          </p:stCondLst>
                                        </p:cTn>
                                        <p:tgtEl>
                                          <p:spTgt spid="1639"/>
                                        </p:tgtEl>
                                        <p:attrNameLst>
                                          <p:attrName>style.visibility</p:attrName>
                                        </p:attrNameLst>
                                      </p:cBhvr>
                                      <p:to>
                                        <p:strVal val="hidden"/>
                                      </p:to>
                                    </p:set>
                                  </p:childTnLst>
                                </p:cTn>
                              </p:par>
                              <p:par>
                                <p:cTn id="2614" nodeType="withEffect" fill="hold" presetClass="exit" presetID="1">
                                  <p:stCondLst>
                                    <p:cond delay="0"/>
                                  </p:stCondLst>
                                  <p:childTnLst>
                                    <p:set>
                                      <p:cBhvr>
                                        <p:cTn id="2615" dur="1" fill="hold">
                                          <p:stCondLst>
                                            <p:cond delay="0"/>
                                          </p:stCondLst>
                                        </p:cTn>
                                        <p:tgtEl>
                                          <p:spTgt spid="1646"/>
                                        </p:tgtEl>
                                        <p:attrNameLst>
                                          <p:attrName>style.visibility</p:attrName>
                                        </p:attrNameLst>
                                      </p:cBhvr>
                                      <p:to>
                                        <p:strVal val="hidden"/>
                                      </p:to>
                                    </p:set>
                                  </p:childTnLst>
                                </p:cTn>
                              </p:par>
                            </p:childTnLst>
                          </p:cTn>
                        </p:par>
                      </p:childTnLst>
                    </p:cTn>
                  </p:par>
                  <p:par>
                    <p:cTn id="2616" fill="hold">
                      <p:stCondLst>
                        <p:cond delay="indefinite"/>
                      </p:stCondLst>
                      <p:childTnLst>
                        <p:par>
                          <p:cTn id="2617" fill="hold">
                            <p:stCondLst>
                              <p:cond delay="0"/>
                            </p:stCondLst>
                            <p:childTnLst>
                              <p:par>
                                <p:cTn id="2618" nodeType="clickEffect" fill="hold" presetClass="entr" presetID="1">
                                  <p:stCondLst>
                                    <p:cond delay="0"/>
                                  </p:stCondLst>
                                  <p:childTnLst>
                                    <p:set>
                                      <p:cBhvr>
                                        <p:cTn id="2619" dur="1" fill="hold">
                                          <p:stCondLst>
                                            <p:cond delay="0"/>
                                          </p:stCondLst>
                                        </p:cTn>
                                        <p:tgtEl>
                                          <p:spTgt spid="1640"/>
                                        </p:tgtEl>
                                        <p:attrNameLst>
                                          <p:attrName>style.visibility</p:attrName>
                                        </p:attrNameLst>
                                      </p:cBhvr>
                                      <p:to>
                                        <p:strVal val="visible"/>
                                      </p:to>
                                    </p:set>
                                  </p:childTnLst>
                                </p:cTn>
                              </p:par>
                              <p:par>
                                <p:cTn id="2620" nodeType="withEffect" fill="hold" presetClass="entr" presetID="1">
                                  <p:stCondLst>
                                    <p:cond delay="0"/>
                                  </p:stCondLst>
                                  <p:childTnLst>
                                    <p:set>
                                      <p:cBhvr>
                                        <p:cTn id="2621" dur="1" fill="hold">
                                          <p:stCondLst>
                                            <p:cond delay="0"/>
                                          </p:stCondLst>
                                        </p:cTn>
                                        <p:tgtEl>
                                          <p:spTgt spid="1647"/>
                                        </p:tgtEl>
                                        <p:attrNameLst>
                                          <p:attrName>style.visibility</p:attrName>
                                        </p:attrNameLst>
                                      </p:cBhvr>
                                      <p:to>
                                        <p:strVal val="visible"/>
                                      </p:to>
                                    </p:set>
                                  </p:childTnLst>
                                </p:cTn>
                              </p:par>
                            </p:childTnLst>
                          </p:cTn>
                        </p:par>
                      </p:childTnLst>
                    </p:cTn>
                  </p:par>
                  <p:par>
                    <p:cTn id="2622" fill="hold">
                      <p:stCondLst>
                        <p:cond delay="indefinite"/>
                      </p:stCondLst>
                      <p:childTnLst>
                        <p:par>
                          <p:cTn id="2623" fill="hold">
                            <p:stCondLst>
                              <p:cond delay="0"/>
                            </p:stCondLst>
                            <p:childTnLst>
                              <p:par>
                                <p:cTn id="2624" nodeType="clickEffect" fill="hold" presetClass="exit" presetID="1">
                                  <p:stCondLst>
                                    <p:cond delay="0"/>
                                  </p:stCondLst>
                                  <p:childTnLst>
                                    <p:set>
                                      <p:cBhvr>
                                        <p:cTn id="2625" dur="1" fill="hold">
                                          <p:stCondLst>
                                            <p:cond delay="0"/>
                                          </p:stCondLst>
                                        </p:cTn>
                                        <p:tgtEl>
                                          <p:spTgt spid="1640"/>
                                        </p:tgtEl>
                                        <p:attrNameLst>
                                          <p:attrName>style.visibility</p:attrName>
                                        </p:attrNameLst>
                                      </p:cBhvr>
                                      <p:to>
                                        <p:strVal val="hidden"/>
                                      </p:to>
                                    </p:set>
                                  </p:childTnLst>
                                </p:cTn>
                              </p:par>
                              <p:par>
                                <p:cTn id="2626" nodeType="withEffect" fill="hold" presetClass="exit" presetID="1">
                                  <p:stCondLst>
                                    <p:cond delay="0"/>
                                  </p:stCondLst>
                                  <p:childTnLst>
                                    <p:set>
                                      <p:cBhvr>
                                        <p:cTn id="2627" dur="1" fill="hold">
                                          <p:stCondLst>
                                            <p:cond delay="0"/>
                                          </p:stCondLst>
                                        </p:cTn>
                                        <p:tgtEl>
                                          <p:spTgt spid="1647"/>
                                        </p:tgtEl>
                                        <p:attrNameLst>
                                          <p:attrName>style.visibility</p:attrName>
                                        </p:attrNameLst>
                                      </p:cBhvr>
                                      <p:to>
                                        <p:strVal val="hidden"/>
                                      </p:to>
                                    </p:set>
                                  </p:childTnLst>
                                </p:cTn>
                              </p:par>
                            </p:childTnLst>
                          </p:cTn>
                        </p:par>
                      </p:childTnLst>
                    </p:cTn>
                  </p:par>
                  <p:par>
                    <p:cTn id="2628" fill="hold">
                      <p:stCondLst>
                        <p:cond delay="indefinite"/>
                      </p:stCondLst>
                      <p:childTnLst>
                        <p:par>
                          <p:cTn id="2629" fill="hold">
                            <p:stCondLst>
                              <p:cond delay="0"/>
                            </p:stCondLst>
                            <p:childTnLst>
                              <p:par>
                                <p:cTn id="2630" nodeType="clickEffect" fill="hold" presetClass="entr" presetID="1">
                                  <p:stCondLst>
                                    <p:cond delay="0"/>
                                  </p:stCondLst>
                                  <p:childTnLst>
                                    <p:set>
                                      <p:cBhvr>
                                        <p:cTn id="2631" dur="1" fill="hold">
                                          <p:stCondLst>
                                            <p:cond delay="0"/>
                                          </p:stCondLst>
                                        </p:cTn>
                                        <p:tgtEl>
                                          <p:spTgt spid="1641"/>
                                        </p:tgtEl>
                                        <p:attrNameLst>
                                          <p:attrName>style.visibility</p:attrName>
                                        </p:attrNameLst>
                                      </p:cBhvr>
                                      <p:to>
                                        <p:strVal val="visible"/>
                                      </p:to>
                                    </p:set>
                                  </p:childTnLst>
                                </p:cTn>
                              </p:par>
                              <p:par>
                                <p:cTn id="2632" nodeType="withEffect" fill="hold" presetClass="entr" presetID="1">
                                  <p:stCondLst>
                                    <p:cond delay="0"/>
                                  </p:stCondLst>
                                  <p:childTnLst>
                                    <p:set>
                                      <p:cBhvr>
                                        <p:cTn id="2633" dur="1" fill="hold">
                                          <p:stCondLst>
                                            <p:cond delay="0"/>
                                          </p:stCondLst>
                                        </p:cTn>
                                        <p:tgtEl>
                                          <p:spTgt spid="1648"/>
                                        </p:tgtEl>
                                        <p:attrNameLst>
                                          <p:attrName>style.visibility</p:attrName>
                                        </p:attrNameLst>
                                      </p:cBhvr>
                                      <p:to>
                                        <p:strVal val="visible"/>
                                      </p:to>
                                    </p:set>
                                  </p:childTnLst>
                                </p:cTn>
                              </p:par>
                            </p:childTnLst>
                          </p:cTn>
                        </p:par>
                      </p:childTnLst>
                    </p:cTn>
                  </p:par>
                  <p:par>
                    <p:cTn id="2634" fill="hold">
                      <p:stCondLst>
                        <p:cond delay="indefinite"/>
                      </p:stCondLst>
                      <p:childTnLst>
                        <p:par>
                          <p:cTn id="2635" fill="hold">
                            <p:stCondLst>
                              <p:cond delay="0"/>
                            </p:stCondLst>
                            <p:childTnLst>
                              <p:par>
                                <p:cTn id="2636" nodeType="clickEffect" fill="hold" presetClass="exit" presetID="1">
                                  <p:stCondLst>
                                    <p:cond delay="0"/>
                                  </p:stCondLst>
                                  <p:childTnLst>
                                    <p:set>
                                      <p:cBhvr>
                                        <p:cTn id="2637" dur="1" fill="hold">
                                          <p:stCondLst>
                                            <p:cond delay="0"/>
                                          </p:stCondLst>
                                        </p:cTn>
                                        <p:tgtEl>
                                          <p:spTgt spid="1641"/>
                                        </p:tgtEl>
                                        <p:attrNameLst>
                                          <p:attrName>style.visibility</p:attrName>
                                        </p:attrNameLst>
                                      </p:cBhvr>
                                      <p:to>
                                        <p:strVal val="hidden"/>
                                      </p:to>
                                    </p:set>
                                  </p:childTnLst>
                                </p:cTn>
                              </p:par>
                              <p:par>
                                <p:cTn id="2638" nodeType="withEffect" fill="hold" presetClass="exit" presetID="1">
                                  <p:stCondLst>
                                    <p:cond delay="0"/>
                                  </p:stCondLst>
                                  <p:childTnLst>
                                    <p:set>
                                      <p:cBhvr>
                                        <p:cTn id="2639" dur="1" fill="hold">
                                          <p:stCondLst>
                                            <p:cond delay="0"/>
                                          </p:stCondLst>
                                        </p:cTn>
                                        <p:tgtEl>
                                          <p:spTgt spid="1648"/>
                                        </p:tgtEl>
                                        <p:attrNameLst>
                                          <p:attrName>style.visibility</p:attrName>
                                        </p:attrNameLst>
                                      </p:cBhvr>
                                      <p:to>
                                        <p:strVal val="hidden"/>
                                      </p:to>
                                    </p:set>
                                  </p:childTnLst>
                                </p:cTn>
                              </p:par>
                            </p:childTnLst>
                          </p:cTn>
                        </p:par>
                      </p:childTnLst>
                    </p:cTn>
                  </p:par>
                  <p:par>
                    <p:cTn id="2640" fill="hold">
                      <p:stCondLst>
                        <p:cond delay="indefinite"/>
                      </p:stCondLst>
                      <p:childTnLst>
                        <p:par>
                          <p:cTn id="2641" fill="hold">
                            <p:stCondLst>
                              <p:cond delay="0"/>
                            </p:stCondLst>
                            <p:childTnLst>
                              <p:par>
                                <p:cTn id="2642" nodeType="clickEffect" fill="hold" presetClass="entr" presetID="1">
                                  <p:stCondLst>
                                    <p:cond delay="0"/>
                                  </p:stCondLst>
                                  <p:childTnLst>
                                    <p:set>
                                      <p:cBhvr>
                                        <p:cTn id="2643" dur="1" fill="hold">
                                          <p:stCondLst>
                                            <p:cond delay="0"/>
                                          </p:stCondLst>
                                        </p:cTn>
                                        <p:tgtEl>
                                          <p:spTgt spid="1642"/>
                                        </p:tgtEl>
                                        <p:attrNameLst>
                                          <p:attrName>style.visibility</p:attrName>
                                        </p:attrNameLst>
                                      </p:cBhvr>
                                      <p:to>
                                        <p:strVal val="visible"/>
                                      </p:to>
                                    </p:set>
                                  </p:childTnLst>
                                </p:cTn>
                              </p:par>
                              <p:par>
                                <p:cTn id="2644" nodeType="withEffect" fill="hold" presetClass="entr" presetID="1">
                                  <p:stCondLst>
                                    <p:cond delay="0"/>
                                  </p:stCondLst>
                                  <p:childTnLst>
                                    <p:set>
                                      <p:cBhvr>
                                        <p:cTn id="2645" dur="1" fill="hold">
                                          <p:stCondLst>
                                            <p:cond delay="0"/>
                                          </p:stCondLst>
                                        </p:cTn>
                                        <p:tgtEl>
                                          <p:spTgt spid="1649"/>
                                        </p:tgtEl>
                                        <p:attrNameLst>
                                          <p:attrName>style.visibility</p:attrName>
                                        </p:attrNameLst>
                                      </p:cBhvr>
                                      <p:to>
                                        <p:strVal val="visible"/>
                                      </p:to>
                                    </p:set>
                                  </p:childTnLst>
                                </p:cTn>
                              </p:par>
                            </p:childTnLst>
                          </p:cTn>
                        </p:par>
                      </p:childTnLst>
                    </p:cTn>
                  </p:par>
                  <p:par>
                    <p:cTn id="2646" fill="hold">
                      <p:stCondLst>
                        <p:cond delay="indefinite"/>
                      </p:stCondLst>
                      <p:childTnLst>
                        <p:par>
                          <p:cTn id="2647" fill="hold">
                            <p:stCondLst>
                              <p:cond delay="0"/>
                            </p:stCondLst>
                            <p:childTnLst>
                              <p:par>
                                <p:cTn id="2648" nodeType="clickEffect" fill="hold" presetClass="exit" presetID="1">
                                  <p:stCondLst>
                                    <p:cond delay="0"/>
                                  </p:stCondLst>
                                  <p:childTnLst>
                                    <p:set>
                                      <p:cBhvr>
                                        <p:cTn id="2649" dur="1" fill="hold">
                                          <p:stCondLst>
                                            <p:cond delay="0"/>
                                          </p:stCondLst>
                                        </p:cTn>
                                        <p:tgtEl>
                                          <p:spTgt spid="1642"/>
                                        </p:tgtEl>
                                        <p:attrNameLst>
                                          <p:attrName>style.visibility</p:attrName>
                                        </p:attrNameLst>
                                      </p:cBhvr>
                                      <p:to>
                                        <p:strVal val="hidden"/>
                                      </p:to>
                                    </p:set>
                                  </p:childTnLst>
                                </p:cTn>
                              </p:par>
                              <p:par>
                                <p:cTn id="2650" nodeType="withEffect" fill="hold" presetClass="exit" presetID="1">
                                  <p:stCondLst>
                                    <p:cond delay="0"/>
                                  </p:stCondLst>
                                  <p:childTnLst>
                                    <p:set>
                                      <p:cBhvr>
                                        <p:cTn id="2651" dur="1" fill="hold">
                                          <p:stCondLst>
                                            <p:cond delay="0"/>
                                          </p:stCondLst>
                                        </p:cTn>
                                        <p:tgtEl>
                                          <p:spTgt spid="164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0" name="Picture 3" descr=""/>
          <p:cNvPicPr/>
          <p:nvPr/>
        </p:nvPicPr>
        <p:blipFill>
          <a:blip r:embed="rId1"/>
          <a:stretch/>
        </p:blipFill>
        <p:spPr>
          <a:xfrm>
            <a:off x="1752480" y="1676520"/>
            <a:ext cx="7848000" cy="4190400"/>
          </a:xfrm>
          <a:prstGeom prst="rect">
            <a:avLst/>
          </a:prstGeom>
          <a:ln>
            <a:noFill/>
          </a:ln>
        </p:spPr>
      </p:pic>
      <p:sp>
        <p:nvSpPr>
          <p:cNvPr id="1651" name="CustomShape 1"/>
          <p:cNvSpPr/>
          <p:nvPr/>
        </p:nvSpPr>
        <p:spPr>
          <a:xfrm>
            <a:off x="100800" y="358560"/>
            <a:ext cx="8228880" cy="8074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800" spc="-1" strike="noStrike">
                <a:solidFill>
                  <a:srgbClr val="ed7d31"/>
                </a:solidFill>
                <a:latin typeface="Calibri"/>
              </a:rPr>
              <a:t>UML Diagrams</a:t>
            </a:r>
            <a:endParaRPr b="0" lang="en-IN" sz="2800" spc="-1" strike="noStrike">
              <a:latin typeface="Arial"/>
            </a:endParaRPr>
          </a:p>
        </p:txBody>
      </p:sp>
      <p:sp>
        <p:nvSpPr>
          <p:cNvPr id="1652" name="CustomShape 2"/>
          <p:cNvSpPr/>
          <p:nvPr/>
        </p:nvSpPr>
        <p:spPr>
          <a:xfrm>
            <a:off x="416160" y="1676520"/>
            <a:ext cx="2672640" cy="1459080"/>
          </a:xfrm>
          <a:prstGeom prst="wedgeRoundRectCallout">
            <a:avLst>
              <a:gd name="adj1" fmla="val 67625"/>
              <a:gd name="adj2" fmla="val 30415"/>
              <a:gd name="adj3"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rPr>
              <a:t>Structural things are the nouns of the UML models. Represent elements that are either conceptual or physical</a:t>
            </a:r>
            <a:endParaRPr b="0" lang="en-IN" sz="1800" spc="-1" strike="noStrike">
              <a:latin typeface="Arial"/>
            </a:endParaRPr>
          </a:p>
        </p:txBody>
      </p:sp>
      <p:sp>
        <p:nvSpPr>
          <p:cNvPr id="1653" name="CustomShape 3"/>
          <p:cNvSpPr/>
          <p:nvPr/>
        </p:nvSpPr>
        <p:spPr>
          <a:xfrm>
            <a:off x="9195480" y="1676520"/>
            <a:ext cx="2817720" cy="1459080"/>
          </a:xfrm>
          <a:prstGeom prst="wedgeRoundRectCallout">
            <a:avLst>
              <a:gd name="adj1" fmla="val -79852"/>
              <a:gd name="adj2" fmla="val 29451"/>
              <a:gd name="adj3"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rPr>
              <a:t>These are dynamic parts of the UML models. Represent behavior over time and space. Typically verbs of the model</a:t>
            </a:r>
            <a:endParaRPr b="0" lang="en-IN" sz="1800" spc="-1" strike="noStrike">
              <a:latin typeface="Arial"/>
            </a:endParaRPr>
          </a:p>
        </p:txBody>
      </p:sp>
    </p:spTree>
  </p:cSld>
  <p:timing>
    <p:tnLst>
      <p:par>
        <p:cTn id="2652" dur="indefinite" restart="never" nodeType="tmRoot">
          <p:childTnLst>
            <p:seq>
              <p:cTn id="2653" dur="indefinite" nodeType="mainSeq">
                <p:childTnLst>
                  <p:par>
                    <p:cTn id="2654" fill="hold">
                      <p:stCondLst>
                        <p:cond delay="indefinite"/>
                      </p:stCondLst>
                      <p:childTnLst>
                        <p:par>
                          <p:cTn id="2655" fill="hold">
                            <p:stCondLst>
                              <p:cond delay="0"/>
                            </p:stCondLst>
                            <p:childTnLst>
                              <p:par>
                                <p:cTn id="2656" nodeType="clickEffect" fill="hold" presetClass="entr" presetID="1">
                                  <p:stCondLst>
                                    <p:cond delay="0"/>
                                  </p:stCondLst>
                                  <p:childTnLst>
                                    <p:set>
                                      <p:cBhvr>
                                        <p:cTn id="2657" dur="1" fill="hold">
                                          <p:stCondLst>
                                            <p:cond delay="0"/>
                                          </p:stCondLst>
                                        </p:cTn>
                                        <p:tgtEl>
                                          <p:spTgt spid="1652"/>
                                        </p:tgtEl>
                                        <p:attrNameLst>
                                          <p:attrName>style.visibility</p:attrName>
                                        </p:attrNameLst>
                                      </p:cBhvr>
                                      <p:to>
                                        <p:strVal val="visible"/>
                                      </p:to>
                                    </p:set>
                                  </p:childTnLst>
                                </p:cTn>
                              </p:par>
                            </p:childTnLst>
                          </p:cTn>
                        </p:par>
                      </p:childTnLst>
                    </p:cTn>
                  </p:par>
                  <p:par>
                    <p:cTn id="2658" fill="hold">
                      <p:stCondLst>
                        <p:cond delay="indefinite"/>
                      </p:stCondLst>
                      <p:childTnLst>
                        <p:par>
                          <p:cTn id="2659" fill="hold">
                            <p:stCondLst>
                              <p:cond delay="0"/>
                            </p:stCondLst>
                            <p:childTnLst>
                              <p:par>
                                <p:cTn id="2660" nodeType="clickEffect" fill="hold" presetClass="exit" presetID="1">
                                  <p:stCondLst>
                                    <p:cond delay="0"/>
                                  </p:stCondLst>
                                  <p:childTnLst>
                                    <p:set>
                                      <p:cBhvr>
                                        <p:cTn id="2661" dur="1" fill="hold">
                                          <p:stCondLst>
                                            <p:cond delay="0"/>
                                          </p:stCondLst>
                                        </p:cTn>
                                        <p:tgtEl>
                                          <p:spTgt spid="1652"/>
                                        </p:tgtEl>
                                        <p:attrNameLst>
                                          <p:attrName>style.visibility</p:attrName>
                                        </p:attrNameLst>
                                      </p:cBhvr>
                                      <p:to>
                                        <p:strVal val="hidden"/>
                                      </p:to>
                                    </p:set>
                                  </p:childTnLst>
                                </p:cTn>
                              </p:par>
                            </p:childTnLst>
                          </p:cTn>
                        </p:par>
                      </p:childTnLst>
                    </p:cTn>
                  </p:par>
                  <p:par>
                    <p:cTn id="2662" fill="hold">
                      <p:stCondLst>
                        <p:cond delay="indefinite"/>
                      </p:stCondLst>
                      <p:childTnLst>
                        <p:par>
                          <p:cTn id="2663" fill="hold">
                            <p:stCondLst>
                              <p:cond delay="0"/>
                            </p:stCondLst>
                            <p:childTnLst>
                              <p:par>
                                <p:cTn id="2664" nodeType="clickEffect" fill="hold" presetClass="entr" presetID="1">
                                  <p:stCondLst>
                                    <p:cond delay="0"/>
                                  </p:stCondLst>
                                  <p:childTnLst>
                                    <p:set>
                                      <p:cBhvr>
                                        <p:cTn id="2665" dur="1" fill="hold">
                                          <p:stCondLst>
                                            <p:cond delay="0"/>
                                          </p:stCondLst>
                                        </p:cTn>
                                        <p:tgtEl>
                                          <p:spTgt spid="1653"/>
                                        </p:tgtEl>
                                        <p:attrNameLst>
                                          <p:attrName>style.visibility</p:attrName>
                                        </p:attrNameLst>
                                      </p:cBhvr>
                                      <p:to>
                                        <p:strVal val="visible"/>
                                      </p:to>
                                    </p:set>
                                  </p:childTnLst>
                                </p:cTn>
                              </p:par>
                            </p:childTnLst>
                          </p:cTn>
                        </p:par>
                      </p:childTnLst>
                    </p:cTn>
                  </p:par>
                  <p:par>
                    <p:cTn id="2666" fill="hold">
                      <p:stCondLst>
                        <p:cond delay="indefinite"/>
                      </p:stCondLst>
                      <p:childTnLst>
                        <p:par>
                          <p:cTn id="2667" fill="hold">
                            <p:stCondLst>
                              <p:cond delay="0"/>
                            </p:stCondLst>
                            <p:childTnLst>
                              <p:par>
                                <p:cTn id="2668" nodeType="clickEffect" fill="hold" presetClass="exit" presetID="1">
                                  <p:stCondLst>
                                    <p:cond delay="0"/>
                                  </p:stCondLst>
                                  <p:childTnLst>
                                    <p:set>
                                      <p:cBhvr>
                                        <p:cTn id="2669" dur="1" fill="hold">
                                          <p:stCondLst>
                                            <p:cond delay="0"/>
                                          </p:stCondLst>
                                        </p:cTn>
                                        <p:tgtEl>
                                          <p:spTgt spid="165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4" name="TextShape 1"/>
          <p:cNvSpPr txBox="1"/>
          <p:nvPr/>
        </p:nvSpPr>
        <p:spPr>
          <a:xfrm>
            <a:off x="8610480" y="6356520"/>
            <a:ext cx="2742840" cy="364680"/>
          </a:xfrm>
          <a:prstGeom prst="rect">
            <a:avLst/>
          </a:prstGeom>
          <a:noFill/>
          <a:ln>
            <a:noFill/>
          </a:ln>
        </p:spPr>
        <p:txBody>
          <a:bodyPr anchor="ctr"/>
          <a:p>
            <a:pPr algn="r">
              <a:lnSpc>
                <a:spcPct val="100000"/>
              </a:lnSpc>
            </a:pPr>
            <a:fld id="{4AA2F851-EDE9-4D89-B175-B102C6B1C0C2}" type="slidenum">
              <a:rPr b="0" lang="en-IN" sz="1200" spc="-1" strike="noStrike">
                <a:solidFill>
                  <a:srgbClr val="8b8b8b"/>
                </a:solidFill>
                <a:latin typeface="Calibri"/>
              </a:rPr>
              <a:t>1</a:t>
            </a:fld>
            <a:endParaRPr b="0" lang="en-IN" sz="1200" spc="-1" strike="noStrike">
              <a:latin typeface="Times New Roman"/>
            </a:endParaRPr>
          </a:p>
        </p:txBody>
      </p:sp>
      <p:sp>
        <p:nvSpPr>
          <p:cNvPr id="1655" name="CustomShape 2"/>
          <p:cNvSpPr/>
          <p:nvPr/>
        </p:nvSpPr>
        <p:spPr>
          <a:xfrm>
            <a:off x="90000" y="481320"/>
            <a:ext cx="8825400" cy="6112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400" spc="-1" strike="noStrike">
                <a:solidFill>
                  <a:srgbClr val="ed7d31"/>
                </a:solidFill>
                <a:latin typeface="Calibri"/>
              </a:rPr>
              <a:t>UML Models and associated diagram types</a:t>
            </a:r>
            <a:endParaRPr b="0" lang="en-IN" sz="2400" spc="-1" strike="noStrike">
              <a:latin typeface="Arial"/>
            </a:endParaRPr>
          </a:p>
        </p:txBody>
      </p:sp>
      <p:sp>
        <p:nvSpPr>
          <p:cNvPr id="1656" name="CustomShape 3"/>
          <p:cNvSpPr/>
          <p:nvPr/>
        </p:nvSpPr>
        <p:spPr>
          <a:xfrm>
            <a:off x="724680" y="1231920"/>
            <a:ext cx="4390920" cy="3117240"/>
          </a:xfrm>
          <a:prstGeom prst="rect">
            <a:avLst/>
          </a:prstGeom>
          <a:noFill/>
          <a:ln>
            <a:noFill/>
          </a:ln>
        </p:spPr>
        <p:style>
          <a:lnRef idx="0"/>
          <a:fillRef idx="0"/>
          <a:effectRef idx="0"/>
          <a:fontRef idx="minor"/>
        </p:style>
        <p:txBody>
          <a:bodyPr lIns="90000" rIns="90000" tIns="45000" bIns="45000"/>
          <a:p>
            <a:pPr marL="365040" indent="-255240">
              <a:lnSpc>
                <a:spcPct val="80000"/>
              </a:lnSpc>
              <a:spcBef>
                <a:spcPts val="400"/>
              </a:spcBef>
            </a:pPr>
            <a:r>
              <a:rPr b="1" lang="en-IN" sz="2200" spc="-1" strike="noStrike">
                <a:solidFill>
                  <a:srgbClr val="000000"/>
                </a:solidFill>
                <a:latin typeface="Calibri"/>
              </a:rPr>
              <a:t>Static or Structural diagrams:</a:t>
            </a:r>
            <a:endParaRPr b="0" lang="en-IN" sz="2200" spc="-1" strike="noStrike">
              <a:latin typeface="Arial"/>
            </a:endParaRPr>
          </a:p>
          <a:p>
            <a:pPr marL="365040" indent="-255240">
              <a:lnSpc>
                <a:spcPct val="80000"/>
              </a:lnSpc>
              <a:spcBef>
                <a:spcPts val="400"/>
              </a:spcBef>
            </a:pPr>
            <a:endParaRPr b="0" lang="en-IN" sz="2200" spc="-1" strike="noStrike">
              <a:latin typeface="Arial"/>
            </a:endParaRPr>
          </a:p>
          <a:p>
            <a:pPr marL="365040" indent="-255240">
              <a:lnSpc>
                <a:spcPct val="80000"/>
              </a:lnSpc>
              <a:spcBef>
                <a:spcPts val="400"/>
              </a:spcBef>
            </a:pPr>
            <a:r>
              <a:rPr b="1" lang="en-IN" sz="2200" spc="-1" strike="noStrike">
                <a:solidFill>
                  <a:srgbClr val="c00000"/>
                </a:solidFill>
                <a:latin typeface="Calibri"/>
              </a:rPr>
              <a:t>What must be in the system</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Class</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Component</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Deployment</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0000"/>
                </a:solidFill>
                <a:latin typeface="Calibri"/>
              </a:rPr>
              <a:t>Composite structure</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0000"/>
                </a:solidFill>
                <a:latin typeface="Calibri"/>
              </a:rPr>
              <a:t>Object</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0000"/>
                </a:solidFill>
                <a:latin typeface="Calibri"/>
              </a:rPr>
              <a:t>Package</a:t>
            </a:r>
            <a:endParaRPr b="0" lang="en-IN" sz="2200" spc="-1" strike="noStrike">
              <a:latin typeface="Arial"/>
            </a:endParaRPr>
          </a:p>
        </p:txBody>
      </p:sp>
      <p:sp>
        <p:nvSpPr>
          <p:cNvPr id="1657" name="CustomShape 4"/>
          <p:cNvSpPr/>
          <p:nvPr/>
        </p:nvSpPr>
        <p:spPr>
          <a:xfrm>
            <a:off x="4928760" y="1189440"/>
            <a:ext cx="4721400" cy="5531760"/>
          </a:xfrm>
          <a:prstGeom prst="rect">
            <a:avLst/>
          </a:prstGeom>
          <a:noFill/>
          <a:ln>
            <a:noFill/>
          </a:ln>
        </p:spPr>
        <p:style>
          <a:lnRef idx="0"/>
          <a:fillRef idx="0"/>
          <a:effectRef idx="0"/>
          <a:fontRef idx="minor"/>
        </p:style>
        <p:txBody>
          <a:bodyPr lIns="90000" rIns="90000" tIns="45000" bIns="45000">
            <a:normAutofit/>
          </a:bodyPr>
          <a:p>
            <a:pPr marL="365040" indent="-255240">
              <a:lnSpc>
                <a:spcPct val="100000"/>
              </a:lnSpc>
              <a:spcBef>
                <a:spcPts val="400"/>
              </a:spcBef>
            </a:pPr>
            <a:r>
              <a:rPr b="1" lang="en-IN" sz="2200" spc="-1" strike="noStrike">
                <a:solidFill>
                  <a:srgbClr val="000000"/>
                </a:solidFill>
                <a:latin typeface="Calibri"/>
              </a:rPr>
              <a:t>Dynamic or Behavioral diagrams:</a:t>
            </a:r>
            <a:endParaRPr b="0" lang="en-IN" sz="2200" spc="-1" strike="noStrike">
              <a:latin typeface="Arial"/>
            </a:endParaRPr>
          </a:p>
          <a:p>
            <a:pPr marL="365040" indent="-255240">
              <a:lnSpc>
                <a:spcPct val="100000"/>
              </a:lnSpc>
              <a:spcBef>
                <a:spcPts val="400"/>
              </a:spcBef>
            </a:pPr>
            <a:endParaRPr b="0" lang="en-IN" sz="2200" spc="-1" strike="noStrike">
              <a:latin typeface="Arial"/>
            </a:endParaRPr>
          </a:p>
          <a:p>
            <a:pPr marL="365040" indent="-255240">
              <a:lnSpc>
                <a:spcPct val="100000"/>
              </a:lnSpc>
              <a:spcBef>
                <a:spcPts val="400"/>
              </a:spcBef>
            </a:pPr>
            <a:r>
              <a:rPr b="1" lang="en-IN" sz="2200" spc="-1" strike="noStrike">
                <a:solidFill>
                  <a:srgbClr val="c00000"/>
                </a:solidFill>
                <a:latin typeface="Calibri"/>
              </a:rPr>
              <a:t>What must happen in the system</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Activity</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State machine</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Use case</a:t>
            </a:r>
            <a:endParaRPr b="0" lang="en-IN" sz="2200" spc="-1" strike="noStrike">
              <a:latin typeface="Arial"/>
            </a:endParaRPr>
          </a:p>
          <a:p>
            <a:pPr marL="118800">
              <a:lnSpc>
                <a:spcPts val="2801"/>
              </a:lnSpc>
              <a:spcBef>
                <a:spcPts val="601"/>
              </a:spcBef>
            </a:pPr>
            <a:r>
              <a:rPr b="1" i="1" lang="en-IN" sz="2200" spc="-1" strike="noStrike">
                <a:solidFill>
                  <a:srgbClr val="000000"/>
                </a:solidFill>
                <a:latin typeface="Calibri"/>
              </a:rPr>
              <a:t>Interaction diagram (kind of Dynamic diagram):</a:t>
            </a:r>
            <a:endParaRPr b="0" lang="en-IN" sz="2200" spc="-1" strike="noStrike">
              <a:latin typeface="Arial"/>
            </a:endParaRPr>
          </a:p>
          <a:p>
            <a:pPr marL="118800">
              <a:lnSpc>
                <a:spcPts val="2801"/>
              </a:lnSpc>
              <a:spcBef>
                <a:spcPts val="601"/>
              </a:spcBef>
            </a:pPr>
            <a:r>
              <a:rPr b="1" lang="en-IN" sz="2200" spc="-1" strike="noStrike">
                <a:solidFill>
                  <a:srgbClr val="c00000"/>
                </a:solidFill>
                <a:latin typeface="Calibri"/>
              </a:rPr>
              <a:t>[emphasize the flow of control and data among the things in the system]</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0000"/>
                </a:solidFill>
                <a:latin typeface="Calibri"/>
              </a:rPr>
              <a:t>Communication</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70c0"/>
                </a:solidFill>
                <a:latin typeface="Calibri"/>
              </a:rPr>
              <a:t>Sequence</a:t>
            </a:r>
            <a:endParaRPr b="0" lang="en-IN" sz="2200" spc="-1" strike="noStrike">
              <a:latin typeface="Arial"/>
            </a:endParaRPr>
          </a:p>
          <a:p>
            <a:pPr marL="365040" indent="-255240">
              <a:lnSpc>
                <a:spcPts val="2801"/>
              </a:lnSpc>
              <a:spcBef>
                <a:spcPts val="601"/>
              </a:spcBef>
              <a:buClr>
                <a:srgbClr val="4472c4"/>
              </a:buClr>
              <a:buSzPct val="68000"/>
              <a:buFont typeface="Wingdings 3" charset="2"/>
              <a:buChar char=""/>
            </a:pPr>
            <a:r>
              <a:rPr b="0" lang="en-IN" sz="2200" spc="-1" strike="noStrike">
                <a:solidFill>
                  <a:srgbClr val="000000"/>
                </a:solidFill>
                <a:latin typeface="Calibri"/>
              </a:rPr>
              <a:t>Timing</a:t>
            </a:r>
            <a:endParaRPr b="0" lang="en-IN" sz="2200" spc="-1" strike="noStrike">
              <a:latin typeface="Arial"/>
            </a:endParaRPr>
          </a:p>
          <a:p>
            <a:pPr>
              <a:lnSpc>
                <a:spcPts val="2801"/>
              </a:lnSpc>
              <a:spcBef>
                <a:spcPts val="601"/>
              </a:spcBef>
            </a:pPr>
            <a:endParaRPr b="0" lang="en-IN" sz="2200" spc="-1" strike="noStrike">
              <a:latin typeface="Arial"/>
            </a:endParaRPr>
          </a:p>
        </p:txBody>
      </p:sp>
      <p:sp>
        <p:nvSpPr>
          <p:cNvPr id="1658" name="CustomShape 5"/>
          <p:cNvSpPr/>
          <p:nvPr/>
        </p:nvSpPr>
        <p:spPr>
          <a:xfrm>
            <a:off x="724680" y="1608840"/>
            <a:ext cx="3890160" cy="503748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1659" name="CustomShape 6"/>
          <p:cNvSpPr/>
          <p:nvPr/>
        </p:nvSpPr>
        <p:spPr>
          <a:xfrm>
            <a:off x="4857120" y="1608840"/>
            <a:ext cx="4606200" cy="5037480"/>
          </a:xfrm>
          <a:prstGeom prst="rect">
            <a:avLst/>
          </a:prstGeom>
          <a:noFill/>
          <a:ln/>
        </p:spPr>
        <p:style>
          <a:lnRef idx="2">
            <a:schemeClr val="accent1">
              <a:shade val="50000"/>
            </a:schemeClr>
          </a:lnRef>
          <a:fillRef idx="1">
            <a:schemeClr val="accent1"/>
          </a:fillRef>
          <a:effectRef idx="0">
            <a:schemeClr val="accent1"/>
          </a:effectRef>
          <a:fontRef idx="minor"/>
        </p:style>
      </p:sp>
    </p:spTree>
  </p:cSld>
  <p:timing>
    <p:tnLst>
      <p:par>
        <p:cTn id="2670" dur="indefinite" restart="never" nodeType="tmRoot">
          <p:childTnLst>
            <p:seq>
              <p:cTn id="2671" dur="indefinite" nodeType="mainSeq"/>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0" name="TextShape 1"/>
          <p:cNvSpPr txBox="1"/>
          <p:nvPr/>
        </p:nvSpPr>
        <p:spPr>
          <a:xfrm>
            <a:off x="8610480" y="6356520"/>
            <a:ext cx="2742840" cy="364680"/>
          </a:xfrm>
          <a:prstGeom prst="rect">
            <a:avLst/>
          </a:prstGeom>
          <a:noFill/>
          <a:ln>
            <a:noFill/>
          </a:ln>
        </p:spPr>
        <p:txBody>
          <a:bodyPr anchor="ctr"/>
          <a:p>
            <a:pPr algn="r">
              <a:lnSpc>
                <a:spcPct val="100000"/>
              </a:lnSpc>
            </a:pPr>
            <a:fld id="{1325C020-A7E4-4652-B0B1-DDAC5EE94880}" type="slidenum">
              <a:rPr b="0" lang="en-IN" sz="1200" spc="-1" strike="noStrike">
                <a:solidFill>
                  <a:srgbClr val="8b8b8b"/>
                </a:solidFill>
                <a:latin typeface="Calibri"/>
              </a:rPr>
              <a:t>1</a:t>
            </a:fld>
            <a:endParaRPr b="0" lang="en-IN" sz="1200" spc="-1" strike="noStrike">
              <a:latin typeface="Times New Roman"/>
            </a:endParaRPr>
          </a:p>
        </p:txBody>
      </p:sp>
      <p:sp>
        <p:nvSpPr>
          <p:cNvPr id="1661" name="TextShape 2"/>
          <p:cNvSpPr txBox="1"/>
          <p:nvPr/>
        </p:nvSpPr>
        <p:spPr>
          <a:xfrm>
            <a:off x="109080" y="351000"/>
            <a:ext cx="7695720" cy="837720"/>
          </a:xfrm>
          <a:prstGeom prst="rect">
            <a:avLst/>
          </a:prstGeom>
          <a:noFill/>
          <a:ln>
            <a:noFill/>
          </a:ln>
        </p:spPr>
        <p:txBody>
          <a:bodyPr anchor="ctr">
            <a:normAutofit/>
          </a:bodyPr>
          <a:p>
            <a:pPr>
              <a:lnSpc>
                <a:spcPct val="90000"/>
              </a:lnSpc>
            </a:pPr>
            <a:r>
              <a:rPr b="1" lang="en-US" sz="2400" spc="-1" strike="noStrike">
                <a:solidFill>
                  <a:srgbClr val="000000"/>
                </a:solidFill>
                <a:latin typeface="Calibri Light"/>
              </a:rPr>
              <a:t>Conceptual model of UML (repeat .. for readability purpose)</a:t>
            </a:r>
            <a:endParaRPr b="0" lang="en-US" sz="2400" spc="-1" strike="noStrike">
              <a:solidFill>
                <a:srgbClr val="000000"/>
              </a:solidFill>
              <a:latin typeface="Calibri"/>
            </a:endParaRPr>
          </a:p>
        </p:txBody>
      </p:sp>
      <p:sp>
        <p:nvSpPr>
          <p:cNvPr id="1662" name="CustomShape 3"/>
          <p:cNvSpPr/>
          <p:nvPr/>
        </p:nvSpPr>
        <p:spPr>
          <a:xfrm>
            <a:off x="4974120" y="1374120"/>
            <a:ext cx="159984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UML</a:t>
            </a:r>
            <a:endParaRPr b="0" lang="en-IN" sz="2000" spc="-1" strike="noStrike">
              <a:latin typeface="Arial"/>
            </a:endParaRPr>
          </a:p>
        </p:txBody>
      </p:sp>
      <p:sp>
        <p:nvSpPr>
          <p:cNvPr id="1663" name="CustomShape 4"/>
          <p:cNvSpPr/>
          <p:nvPr/>
        </p:nvSpPr>
        <p:spPr>
          <a:xfrm>
            <a:off x="6650640" y="2135880"/>
            <a:ext cx="1980720" cy="685440"/>
          </a:xfrm>
          <a:prstGeom prst="rect">
            <a:avLst/>
          </a:prstGeom>
          <a:noFill/>
          <a:ln w="28440">
            <a:solidFill>
              <a:schemeClr val="tx1"/>
            </a:solidFill>
            <a:miter/>
          </a:ln>
        </p:spPr>
        <p:style>
          <a:lnRef idx="0"/>
          <a:fillRef idx="0"/>
          <a:effectRef idx="0"/>
          <a:fontRef idx="minor"/>
        </p:style>
      </p:sp>
      <p:sp>
        <p:nvSpPr>
          <p:cNvPr id="1664" name="CustomShape 5"/>
          <p:cNvSpPr/>
          <p:nvPr/>
        </p:nvSpPr>
        <p:spPr>
          <a:xfrm>
            <a:off x="8784000" y="2059920"/>
            <a:ext cx="1523520" cy="8377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Common</a:t>
            </a:r>
            <a:endParaRPr b="0" lang="en-IN" sz="2000" spc="-1" strike="noStrike">
              <a:latin typeface="Arial"/>
            </a:endParaRPr>
          </a:p>
          <a:p>
            <a:pPr algn="ctr">
              <a:lnSpc>
                <a:spcPct val="100000"/>
              </a:lnSpc>
            </a:pPr>
            <a:r>
              <a:rPr b="0" lang="en-IN" sz="2000" spc="-1" strike="noStrike">
                <a:solidFill>
                  <a:srgbClr val="000000"/>
                </a:solidFill>
                <a:latin typeface="Calibri"/>
              </a:rPr>
              <a:t>mechanisms</a:t>
            </a:r>
            <a:endParaRPr b="0" lang="en-IN" sz="2000" spc="-1" strike="noStrike">
              <a:latin typeface="Arial"/>
            </a:endParaRPr>
          </a:p>
        </p:txBody>
      </p:sp>
      <p:sp>
        <p:nvSpPr>
          <p:cNvPr id="1665" name="CustomShape 6"/>
          <p:cNvSpPr/>
          <p:nvPr/>
        </p:nvSpPr>
        <p:spPr>
          <a:xfrm>
            <a:off x="4171320" y="2044800"/>
            <a:ext cx="1752120" cy="76176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Building</a:t>
            </a:r>
            <a:endParaRPr b="0" lang="en-IN" sz="2000" spc="-1" strike="noStrike">
              <a:latin typeface="Arial"/>
            </a:endParaRPr>
          </a:p>
          <a:p>
            <a:pPr algn="ctr">
              <a:lnSpc>
                <a:spcPct val="100000"/>
              </a:lnSpc>
            </a:pPr>
            <a:r>
              <a:rPr b="0" lang="en-IN" sz="2000" spc="-1" strike="noStrike">
                <a:solidFill>
                  <a:srgbClr val="000000"/>
                </a:solidFill>
                <a:latin typeface="Calibri"/>
              </a:rPr>
              <a:t>blocks</a:t>
            </a:r>
            <a:endParaRPr b="0" lang="en-IN" sz="2000" spc="-1" strike="noStrike">
              <a:latin typeface="Arial"/>
            </a:endParaRPr>
          </a:p>
        </p:txBody>
      </p:sp>
      <p:sp>
        <p:nvSpPr>
          <p:cNvPr id="1666" name="CustomShape 7"/>
          <p:cNvSpPr/>
          <p:nvPr/>
        </p:nvSpPr>
        <p:spPr>
          <a:xfrm>
            <a:off x="4057200" y="3204360"/>
            <a:ext cx="121896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Things</a:t>
            </a:r>
            <a:endParaRPr b="0" lang="en-IN" sz="2000" spc="-1" strike="noStrike">
              <a:latin typeface="Arial"/>
            </a:endParaRPr>
          </a:p>
        </p:txBody>
      </p:sp>
      <p:sp>
        <p:nvSpPr>
          <p:cNvPr id="1667" name="CustomShape 8"/>
          <p:cNvSpPr/>
          <p:nvPr/>
        </p:nvSpPr>
        <p:spPr>
          <a:xfrm>
            <a:off x="6876360" y="320436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Relations</a:t>
            </a:r>
            <a:endParaRPr b="0" lang="en-IN" sz="2000" spc="-1" strike="noStrike">
              <a:latin typeface="Arial"/>
            </a:endParaRPr>
          </a:p>
        </p:txBody>
      </p:sp>
      <p:sp>
        <p:nvSpPr>
          <p:cNvPr id="1668" name="CustomShape 9"/>
          <p:cNvSpPr/>
          <p:nvPr/>
        </p:nvSpPr>
        <p:spPr>
          <a:xfrm>
            <a:off x="8933760" y="3128400"/>
            <a:ext cx="1294920" cy="45684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Diagrams</a:t>
            </a:r>
            <a:endParaRPr b="0" lang="en-IN" sz="2000" spc="-1" strike="noStrike">
              <a:latin typeface="Arial"/>
            </a:endParaRPr>
          </a:p>
        </p:txBody>
      </p:sp>
      <p:sp>
        <p:nvSpPr>
          <p:cNvPr id="1669" name="CustomShape 10"/>
          <p:cNvSpPr/>
          <p:nvPr/>
        </p:nvSpPr>
        <p:spPr>
          <a:xfrm>
            <a:off x="1618560" y="4118760"/>
            <a:ext cx="129492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Structural</a:t>
            </a:r>
            <a:endParaRPr b="0" lang="en-IN" sz="2000" spc="-1" strike="noStrike">
              <a:latin typeface="Arial"/>
            </a:endParaRPr>
          </a:p>
        </p:txBody>
      </p:sp>
      <p:sp>
        <p:nvSpPr>
          <p:cNvPr id="1670" name="CustomShape 11"/>
          <p:cNvSpPr/>
          <p:nvPr/>
        </p:nvSpPr>
        <p:spPr>
          <a:xfrm>
            <a:off x="3066480" y="4118760"/>
            <a:ext cx="14475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Behavioral</a:t>
            </a:r>
            <a:endParaRPr b="0" lang="en-IN" sz="2000" spc="-1" strike="noStrike">
              <a:latin typeface="Arial"/>
            </a:endParaRPr>
          </a:p>
        </p:txBody>
      </p:sp>
      <p:sp>
        <p:nvSpPr>
          <p:cNvPr id="1671" name="CustomShape 12"/>
          <p:cNvSpPr/>
          <p:nvPr/>
        </p:nvSpPr>
        <p:spPr>
          <a:xfrm>
            <a:off x="4666680" y="4118760"/>
            <a:ext cx="121896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Grouping</a:t>
            </a:r>
            <a:endParaRPr b="0" lang="en-IN" sz="2000" spc="-1" strike="noStrike">
              <a:latin typeface="Arial"/>
            </a:endParaRPr>
          </a:p>
        </p:txBody>
      </p:sp>
      <p:sp>
        <p:nvSpPr>
          <p:cNvPr id="1672" name="CustomShape 13"/>
          <p:cNvSpPr/>
          <p:nvPr/>
        </p:nvSpPr>
        <p:spPr>
          <a:xfrm>
            <a:off x="6038280" y="4118760"/>
            <a:ext cx="1142640" cy="380520"/>
          </a:xfrm>
          <a:prstGeom prst="rect">
            <a:avLst/>
          </a:prstGeom>
          <a:noFill/>
          <a:ln w="2844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2000" spc="-1" strike="noStrike">
                <a:solidFill>
                  <a:srgbClr val="000000"/>
                </a:solidFill>
                <a:latin typeface="Calibri"/>
              </a:rPr>
              <a:t>Annotate</a:t>
            </a:r>
            <a:endParaRPr b="0" lang="en-IN" sz="2000" spc="-1" strike="noStrike">
              <a:latin typeface="Arial"/>
            </a:endParaRPr>
          </a:p>
        </p:txBody>
      </p:sp>
      <p:sp>
        <p:nvSpPr>
          <p:cNvPr id="1673" name="Line 14"/>
          <p:cNvSpPr/>
          <p:nvPr/>
        </p:nvSpPr>
        <p:spPr>
          <a:xfrm>
            <a:off x="1618560" y="4499640"/>
            <a:ext cx="360" cy="2210040"/>
          </a:xfrm>
          <a:prstGeom prst="line">
            <a:avLst/>
          </a:prstGeom>
          <a:ln w="9360">
            <a:solidFill>
              <a:schemeClr val="tx1"/>
            </a:solidFill>
            <a:round/>
          </a:ln>
        </p:spPr>
        <p:style>
          <a:lnRef idx="0"/>
          <a:fillRef idx="0"/>
          <a:effectRef idx="0"/>
          <a:fontRef idx="minor"/>
        </p:style>
      </p:sp>
      <p:sp>
        <p:nvSpPr>
          <p:cNvPr id="1674" name="CustomShape 15"/>
          <p:cNvSpPr/>
          <p:nvPr/>
        </p:nvSpPr>
        <p:spPr>
          <a:xfrm>
            <a:off x="1487520" y="4476240"/>
            <a:ext cx="1677600" cy="1919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Interface</a:t>
            </a:r>
            <a:endParaRPr b="0" lang="en-IN" sz="2000" spc="-1" strike="noStrike">
              <a:latin typeface="Arial"/>
            </a:endParaRPr>
          </a:p>
          <a:p>
            <a:pPr>
              <a:lnSpc>
                <a:spcPct val="100000"/>
              </a:lnSpc>
            </a:pPr>
            <a:r>
              <a:rPr b="0" lang="en-IN" sz="2000" spc="-1" strike="noStrike">
                <a:solidFill>
                  <a:srgbClr val="000000"/>
                </a:solidFill>
                <a:latin typeface="Calibri"/>
              </a:rPr>
              <a:t>Active class</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Node</a:t>
            </a:r>
            <a:endParaRPr b="0" lang="en-IN" sz="2000" spc="-1" strike="noStrike">
              <a:latin typeface="Arial"/>
            </a:endParaRPr>
          </a:p>
          <a:p>
            <a:pPr>
              <a:lnSpc>
                <a:spcPct val="100000"/>
              </a:lnSpc>
            </a:pPr>
            <a:endParaRPr b="0" lang="en-IN" sz="2000" spc="-1" strike="noStrike">
              <a:latin typeface="Arial"/>
            </a:endParaRPr>
          </a:p>
        </p:txBody>
      </p:sp>
      <p:sp>
        <p:nvSpPr>
          <p:cNvPr id="1675" name="Line 16"/>
          <p:cNvSpPr/>
          <p:nvPr/>
        </p:nvSpPr>
        <p:spPr>
          <a:xfrm>
            <a:off x="3158280" y="4499640"/>
            <a:ext cx="360" cy="2210040"/>
          </a:xfrm>
          <a:prstGeom prst="line">
            <a:avLst/>
          </a:prstGeom>
          <a:ln w="9360">
            <a:solidFill>
              <a:schemeClr val="tx1"/>
            </a:solidFill>
            <a:round/>
          </a:ln>
        </p:spPr>
        <p:style>
          <a:lnRef idx="0"/>
          <a:fillRef idx="0"/>
          <a:effectRef idx="0"/>
          <a:fontRef idx="minor"/>
        </p:style>
      </p:sp>
      <p:sp>
        <p:nvSpPr>
          <p:cNvPr id="1676" name="CustomShape 17"/>
          <p:cNvSpPr/>
          <p:nvPr/>
        </p:nvSpPr>
        <p:spPr>
          <a:xfrm>
            <a:off x="2980440" y="4500000"/>
            <a:ext cx="202680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Interaction</a:t>
            </a:r>
            <a:endParaRPr b="0" lang="en-IN" sz="2000" spc="-1" strike="noStrike">
              <a:latin typeface="Arial"/>
            </a:endParaRPr>
          </a:p>
          <a:p>
            <a:pPr>
              <a:lnSpc>
                <a:spcPct val="100000"/>
              </a:lnSpc>
            </a:pPr>
            <a:r>
              <a:rPr b="0" lang="en-IN" sz="2000" spc="-1" strike="noStrike">
                <a:solidFill>
                  <a:srgbClr val="000000"/>
                </a:solidFill>
                <a:latin typeface="Calibri"/>
              </a:rPr>
              <a:t>State machine</a:t>
            </a:r>
            <a:endParaRPr b="0" lang="en-IN" sz="2000" spc="-1" strike="noStrike">
              <a:latin typeface="Arial"/>
            </a:endParaRPr>
          </a:p>
        </p:txBody>
      </p:sp>
      <p:sp>
        <p:nvSpPr>
          <p:cNvPr id="1677" name="Line 18"/>
          <p:cNvSpPr/>
          <p:nvPr/>
        </p:nvSpPr>
        <p:spPr>
          <a:xfrm>
            <a:off x="4818960" y="4499640"/>
            <a:ext cx="360" cy="2210040"/>
          </a:xfrm>
          <a:prstGeom prst="line">
            <a:avLst/>
          </a:prstGeom>
          <a:ln w="9360">
            <a:solidFill>
              <a:schemeClr val="tx1"/>
            </a:solidFill>
            <a:round/>
          </a:ln>
        </p:spPr>
        <p:style>
          <a:lnRef idx="0"/>
          <a:fillRef idx="0"/>
          <a:effectRef idx="0"/>
          <a:fontRef idx="minor"/>
        </p:style>
      </p:sp>
      <p:sp>
        <p:nvSpPr>
          <p:cNvPr id="1678" name="CustomShape 19"/>
          <p:cNvSpPr/>
          <p:nvPr/>
        </p:nvSpPr>
        <p:spPr>
          <a:xfrm>
            <a:off x="4701240" y="4666680"/>
            <a:ext cx="12340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Package</a:t>
            </a:r>
            <a:endParaRPr b="0" lang="en-IN" sz="2000" spc="-1" strike="noStrike">
              <a:latin typeface="Arial"/>
            </a:endParaRPr>
          </a:p>
        </p:txBody>
      </p:sp>
      <p:sp>
        <p:nvSpPr>
          <p:cNvPr id="1679" name="Line 20"/>
          <p:cNvSpPr/>
          <p:nvPr/>
        </p:nvSpPr>
        <p:spPr>
          <a:xfrm>
            <a:off x="6266880" y="4499640"/>
            <a:ext cx="360" cy="2210040"/>
          </a:xfrm>
          <a:prstGeom prst="line">
            <a:avLst/>
          </a:prstGeom>
          <a:ln w="9360">
            <a:solidFill>
              <a:schemeClr val="tx1"/>
            </a:solidFill>
            <a:round/>
          </a:ln>
        </p:spPr>
        <p:style>
          <a:lnRef idx="0"/>
          <a:fillRef idx="0"/>
          <a:effectRef idx="0"/>
          <a:fontRef idx="minor"/>
        </p:style>
      </p:sp>
      <p:sp>
        <p:nvSpPr>
          <p:cNvPr id="1680" name="CustomShape 21"/>
          <p:cNvSpPr/>
          <p:nvPr/>
        </p:nvSpPr>
        <p:spPr>
          <a:xfrm>
            <a:off x="6208560" y="4666680"/>
            <a:ext cx="781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Note</a:t>
            </a:r>
            <a:endParaRPr b="0" lang="en-IN" sz="2000" spc="-1" strike="noStrike">
              <a:latin typeface="Arial"/>
            </a:endParaRPr>
          </a:p>
        </p:txBody>
      </p:sp>
      <p:sp>
        <p:nvSpPr>
          <p:cNvPr id="1681" name="Line 22"/>
          <p:cNvSpPr/>
          <p:nvPr/>
        </p:nvSpPr>
        <p:spPr>
          <a:xfrm>
            <a:off x="7333560" y="3661560"/>
            <a:ext cx="360" cy="3048120"/>
          </a:xfrm>
          <a:prstGeom prst="line">
            <a:avLst/>
          </a:prstGeom>
          <a:ln w="9360">
            <a:solidFill>
              <a:schemeClr val="tx1"/>
            </a:solidFill>
            <a:round/>
          </a:ln>
        </p:spPr>
        <p:style>
          <a:lnRef idx="0"/>
          <a:fillRef idx="0"/>
          <a:effectRef idx="0"/>
          <a:fontRef idx="minor"/>
        </p:style>
      </p:sp>
      <p:sp>
        <p:nvSpPr>
          <p:cNvPr id="1682" name="CustomShape 23"/>
          <p:cNvSpPr/>
          <p:nvPr/>
        </p:nvSpPr>
        <p:spPr>
          <a:xfrm>
            <a:off x="7152120" y="3980880"/>
            <a:ext cx="2028240" cy="1310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Dependency</a:t>
            </a:r>
            <a:endParaRPr b="0" lang="en-IN" sz="2000" spc="-1" strike="noStrike">
              <a:latin typeface="Arial"/>
            </a:endParaRPr>
          </a:p>
          <a:p>
            <a:pPr>
              <a:lnSpc>
                <a:spcPct val="100000"/>
              </a:lnSpc>
            </a:pPr>
            <a:r>
              <a:rPr b="0" lang="en-IN" sz="2000" spc="-1" strike="noStrike">
                <a:solidFill>
                  <a:srgbClr val="000000"/>
                </a:solidFill>
                <a:latin typeface="Calibri"/>
              </a:rPr>
              <a:t>Association</a:t>
            </a:r>
            <a:endParaRPr b="0" lang="en-IN" sz="2000" spc="-1" strike="noStrike">
              <a:latin typeface="Arial"/>
            </a:endParaRPr>
          </a:p>
          <a:p>
            <a:pPr>
              <a:lnSpc>
                <a:spcPct val="100000"/>
              </a:lnSpc>
            </a:pPr>
            <a:r>
              <a:rPr b="0" lang="en-IN" sz="2000" spc="-1" strike="noStrike">
                <a:solidFill>
                  <a:srgbClr val="000000"/>
                </a:solidFill>
                <a:latin typeface="Calibri"/>
              </a:rPr>
              <a:t>Generalization</a:t>
            </a:r>
            <a:endParaRPr b="0" lang="en-IN" sz="2000" spc="-1" strike="noStrike">
              <a:latin typeface="Arial"/>
            </a:endParaRPr>
          </a:p>
          <a:p>
            <a:pPr>
              <a:lnSpc>
                <a:spcPct val="100000"/>
              </a:lnSpc>
            </a:pPr>
            <a:r>
              <a:rPr b="0" lang="en-IN" sz="2000" spc="-1" strike="noStrike">
                <a:solidFill>
                  <a:srgbClr val="000000"/>
                </a:solidFill>
                <a:latin typeface="Calibri"/>
              </a:rPr>
              <a:t>Realization</a:t>
            </a:r>
            <a:endParaRPr b="0" lang="en-IN" sz="2000" spc="-1" strike="noStrike">
              <a:latin typeface="Arial"/>
            </a:endParaRPr>
          </a:p>
        </p:txBody>
      </p:sp>
      <p:sp>
        <p:nvSpPr>
          <p:cNvPr id="1683" name="Line 24"/>
          <p:cNvSpPr/>
          <p:nvPr/>
        </p:nvSpPr>
        <p:spPr>
          <a:xfrm>
            <a:off x="9010080" y="3585240"/>
            <a:ext cx="360" cy="3124440"/>
          </a:xfrm>
          <a:prstGeom prst="line">
            <a:avLst/>
          </a:prstGeom>
          <a:ln w="9360">
            <a:solidFill>
              <a:schemeClr val="tx1"/>
            </a:solidFill>
            <a:round/>
          </a:ln>
        </p:spPr>
        <p:style>
          <a:lnRef idx="0"/>
          <a:fillRef idx="0"/>
          <a:effectRef idx="0"/>
          <a:fontRef idx="minor"/>
        </p:style>
      </p:sp>
      <p:sp>
        <p:nvSpPr>
          <p:cNvPr id="1684" name="CustomShape 25"/>
          <p:cNvSpPr/>
          <p:nvPr/>
        </p:nvSpPr>
        <p:spPr>
          <a:xfrm>
            <a:off x="8846640" y="3675960"/>
            <a:ext cx="1872720" cy="2834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Class</a:t>
            </a:r>
            <a:endParaRPr b="0" lang="en-IN" sz="2000" spc="-1" strike="noStrike">
              <a:latin typeface="Arial"/>
            </a:endParaRPr>
          </a:p>
          <a:p>
            <a:pPr>
              <a:lnSpc>
                <a:spcPct val="100000"/>
              </a:lnSpc>
            </a:pPr>
            <a:r>
              <a:rPr b="0" lang="en-IN" sz="2000" spc="-1" strike="noStrike">
                <a:solidFill>
                  <a:srgbClr val="000000"/>
                </a:solidFill>
                <a:latin typeface="Calibri"/>
              </a:rPr>
              <a:t>Object</a:t>
            </a:r>
            <a:endParaRPr b="0" lang="en-IN" sz="2000" spc="-1" strike="noStrike">
              <a:latin typeface="Arial"/>
            </a:endParaRPr>
          </a:p>
          <a:p>
            <a:pPr>
              <a:lnSpc>
                <a:spcPct val="100000"/>
              </a:lnSpc>
            </a:pPr>
            <a:r>
              <a:rPr b="0" lang="en-IN" sz="2000" spc="-1" strike="noStrike">
                <a:solidFill>
                  <a:srgbClr val="000000"/>
                </a:solidFill>
                <a:latin typeface="Calibri"/>
              </a:rPr>
              <a:t>Use case</a:t>
            </a:r>
            <a:endParaRPr b="0" lang="en-IN" sz="2000" spc="-1" strike="noStrike">
              <a:latin typeface="Arial"/>
            </a:endParaRPr>
          </a:p>
          <a:p>
            <a:pPr>
              <a:lnSpc>
                <a:spcPct val="100000"/>
              </a:lnSpc>
            </a:pPr>
            <a:r>
              <a:rPr b="0" lang="en-IN" sz="2000" spc="-1" strike="noStrike">
                <a:solidFill>
                  <a:srgbClr val="000000"/>
                </a:solidFill>
                <a:latin typeface="Calibri"/>
              </a:rPr>
              <a:t>Sequence</a:t>
            </a:r>
            <a:endParaRPr b="0" lang="en-IN" sz="2000" spc="-1" strike="noStrike">
              <a:latin typeface="Arial"/>
            </a:endParaRPr>
          </a:p>
          <a:p>
            <a:pPr>
              <a:lnSpc>
                <a:spcPct val="100000"/>
              </a:lnSpc>
            </a:pPr>
            <a:r>
              <a:rPr b="0" lang="en-IN" sz="2000" spc="-1" strike="noStrike">
                <a:solidFill>
                  <a:srgbClr val="000000"/>
                </a:solidFill>
                <a:latin typeface="Calibri"/>
              </a:rPr>
              <a:t>Collaboration</a:t>
            </a:r>
            <a:endParaRPr b="0" lang="en-IN" sz="2000" spc="-1" strike="noStrike">
              <a:latin typeface="Arial"/>
            </a:endParaRPr>
          </a:p>
          <a:p>
            <a:pPr>
              <a:lnSpc>
                <a:spcPct val="100000"/>
              </a:lnSpc>
            </a:pPr>
            <a:r>
              <a:rPr b="0" lang="en-IN" sz="2000" spc="-1" strike="noStrike">
                <a:solidFill>
                  <a:srgbClr val="000000"/>
                </a:solidFill>
                <a:latin typeface="Calibri"/>
              </a:rPr>
              <a:t>Statechart</a:t>
            </a:r>
            <a:endParaRPr b="0" lang="en-IN" sz="2000" spc="-1" strike="noStrike">
              <a:latin typeface="Arial"/>
            </a:endParaRPr>
          </a:p>
          <a:p>
            <a:pPr>
              <a:lnSpc>
                <a:spcPct val="100000"/>
              </a:lnSpc>
            </a:pPr>
            <a:r>
              <a:rPr b="0" lang="en-IN" sz="2000" spc="-1" strike="noStrike">
                <a:solidFill>
                  <a:srgbClr val="000000"/>
                </a:solidFill>
                <a:latin typeface="Calibri"/>
              </a:rPr>
              <a:t>Activity</a:t>
            </a:r>
            <a:endParaRPr b="0" lang="en-IN" sz="2000" spc="-1" strike="noStrike">
              <a:latin typeface="Arial"/>
            </a:endParaRPr>
          </a:p>
          <a:p>
            <a:pPr>
              <a:lnSpc>
                <a:spcPct val="100000"/>
              </a:lnSpc>
            </a:pPr>
            <a:r>
              <a:rPr b="0" lang="en-IN" sz="2000" spc="-1" strike="noStrike">
                <a:solidFill>
                  <a:srgbClr val="000000"/>
                </a:solidFill>
                <a:latin typeface="Calibri"/>
              </a:rPr>
              <a:t>Component</a:t>
            </a:r>
            <a:endParaRPr b="0" lang="en-IN" sz="2000" spc="-1" strike="noStrike">
              <a:latin typeface="Arial"/>
            </a:endParaRPr>
          </a:p>
          <a:p>
            <a:pPr>
              <a:lnSpc>
                <a:spcPct val="100000"/>
              </a:lnSpc>
            </a:pPr>
            <a:r>
              <a:rPr b="0" lang="en-IN" sz="2000" spc="-1" strike="noStrike">
                <a:solidFill>
                  <a:srgbClr val="000000"/>
                </a:solidFill>
                <a:latin typeface="Calibri"/>
              </a:rPr>
              <a:t>Deployment</a:t>
            </a:r>
            <a:endParaRPr b="0" lang="en-IN" sz="2000" spc="-1" strike="noStrike">
              <a:latin typeface="Arial"/>
            </a:endParaRPr>
          </a:p>
        </p:txBody>
      </p:sp>
      <p:sp>
        <p:nvSpPr>
          <p:cNvPr id="1685" name="Line 26"/>
          <p:cNvSpPr/>
          <p:nvPr/>
        </p:nvSpPr>
        <p:spPr>
          <a:xfrm flipH="1">
            <a:off x="4974120" y="1830960"/>
            <a:ext cx="685800" cy="228600"/>
          </a:xfrm>
          <a:prstGeom prst="line">
            <a:avLst/>
          </a:prstGeom>
          <a:ln w="28440">
            <a:solidFill>
              <a:schemeClr val="tx1"/>
            </a:solidFill>
            <a:round/>
          </a:ln>
        </p:spPr>
        <p:style>
          <a:lnRef idx="0"/>
          <a:fillRef idx="0"/>
          <a:effectRef idx="0"/>
          <a:fontRef idx="minor"/>
        </p:style>
      </p:sp>
      <p:sp>
        <p:nvSpPr>
          <p:cNvPr id="1686" name="Line 27"/>
          <p:cNvSpPr/>
          <p:nvPr/>
        </p:nvSpPr>
        <p:spPr>
          <a:xfrm>
            <a:off x="5659920" y="1830960"/>
            <a:ext cx="1218960" cy="304920"/>
          </a:xfrm>
          <a:prstGeom prst="line">
            <a:avLst/>
          </a:prstGeom>
          <a:ln w="28440">
            <a:solidFill>
              <a:schemeClr val="tx1"/>
            </a:solidFill>
            <a:round/>
          </a:ln>
        </p:spPr>
        <p:style>
          <a:lnRef idx="0"/>
          <a:fillRef idx="0"/>
          <a:effectRef idx="0"/>
          <a:fontRef idx="minor"/>
        </p:style>
      </p:sp>
      <p:sp>
        <p:nvSpPr>
          <p:cNvPr id="1687" name="Line 28"/>
          <p:cNvSpPr/>
          <p:nvPr/>
        </p:nvSpPr>
        <p:spPr>
          <a:xfrm>
            <a:off x="6574320" y="1830960"/>
            <a:ext cx="2209680" cy="228600"/>
          </a:xfrm>
          <a:prstGeom prst="line">
            <a:avLst/>
          </a:prstGeom>
          <a:ln w="28440">
            <a:solidFill>
              <a:schemeClr val="tx1"/>
            </a:solidFill>
            <a:round/>
          </a:ln>
        </p:spPr>
        <p:style>
          <a:lnRef idx="0"/>
          <a:fillRef idx="0"/>
          <a:effectRef idx="0"/>
          <a:fontRef idx="minor"/>
        </p:style>
      </p:sp>
      <p:sp>
        <p:nvSpPr>
          <p:cNvPr id="1688" name="Line 29"/>
          <p:cNvSpPr/>
          <p:nvPr/>
        </p:nvSpPr>
        <p:spPr>
          <a:xfrm flipH="1">
            <a:off x="4770720" y="2821680"/>
            <a:ext cx="660600" cy="369000"/>
          </a:xfrm>
          <a:prstGeom prst="line">
            <a:avLst/>
          </a:prstGeom>
          <a:ln w="28440">
            <a:solidFill>
              <a:schemeClr val="tx1"/>
            </a:solidFill>
            <a:round/>
          </a:ln>
        </p:spPr>
        <p:style>
          <a:lnRef idx="0"/>
          <a:fillRef idx="0"/>
          <a:effectRef idx="0"/>
          <a:fontRef idx="minor"/>
        </p:style>
      </p:sp>
      <p:sp>
        <p:nvSpPr>
          <p:cNvPr id="1689" name="Line 30"/>
          <p:cNvSpPr/>
          <p:nvPr/>
        </p:nvSpPr>
        <p:spPr>
          <a:xfrm>
            <a:off x="5583600" y="2821680"/>
            <a:ext cx="1676520" cy="388800"/>
          </a:xfrm>
          <a:prstGeom prst="line">
            <a:avLst/>
          </a:prstGeom>
          <a:ln w="28440">
            <a:solidFill>
              <a:schemeClr val="tx1"/>
            </a:solidFill>
            <a:round/>
          </a:ln>
        </p:spPr>
        <p:style>
          <a:lnRef idx="0"/>
          <a:fillRef idx="0"/>
          <a:effectRef idx="0"/>
          <a:fontRef idx="minor"/>
        </p:style>
      </p:sp>
      <p:sp>
        <p:nvSpPr>
          <p:cNvPr id="1690" name="Line 31"/>
          <p:cNvSpPr/>
          <p:nvPr/>
        </p:nvSpPr>
        <p:spPr>
          <a:xfrm>
            <a:off x="5888520" y="2821680"/>
            <a:ext cx="3047760" cy="380880"/>
          </a:xfrm>
          <a:prstGeom prst="line">
            <a:avLst/>
          </a:prstGeom>
          <a:ln w="28440">
            <a:solidFill>
              <a:schemeClr val="tx1"/>
            </a:solidFill>
            <a:round/>
          </a:ln>
        </p:spPr>
        <p:style>
          <a:lnRef idx="0"/>
          <a:fillRef idx="0"/>
          <a:effectRef idx="0"/>
          <a:fontRef idx="minor"/>
        </p:style>
      </p:sp>
      <p:sp>
        <p:nvSpPr>
          <p:cNvPr id="1691" name="Line 32"/>
          <p:cNvSpPr/>
          <p:nvPr/>
        </p:nvSpPr>
        <p:spPr>
          <a:xfrm flipH="1">
            <a:off x="2228040" y="3661560"/>
            <a:ext cx="1905120" cy="457200"/>
          </a:xfrm>
          <a:prstGeom prst="line">
            <a:avLst/>
          </a:prstGeom>
          <a:ln w="28440">
            <a:solidFill>
              <a:schemeClr val="tx1"/>
            </a:solidFill>
            <a:round/>
          </a:ln>
        </p:spPr>
        <p:style>
          <a:lnRef idx="0"/>
          <a:fillRef idx="0"/>
          <a:effectRef idx="0"/>
          <a:fontRef idx="minor"/>
        </p:style>
      </p:sp>
      <p:sp>
        <p:nvSpPr>
          <p:cNvPr id="1692" name="Line 33"/>
          <p:cNvSpPr/>
          <p:nvPr/>
        </p:nvSpPr>
        <p:spPr>
          <a:xfrm>
            <a:off x="5199840" y="3661560"/>
            <a:ext cx="1371600" cy="457200"/>
          </a:xfrm>
          <a:prstGeom prst="line">
            <a:avLst/>
          </a:prstGeom>
          <a:ln w="28440">
            <a:solidFill>
              <a:schemeClr val="tx1"/>
            </a:solidFill>
            <a:round/>
          </a:ln>
        </p:spPr>
        <p:style>
          <a:lnRef idx="0"/>
          <a:fillRef idx="0"/>
          <a:effectRef idx="0"/>
          <a:fontRef idx="minor"/>
        </p:style>
      </p:sp>
      <p:sp>
        <p:nvSpPr>
          <p:cNvPr id="1693" name="Line 34"/>
          <p:cNvSpPr/>
          <p:nvPr/>
        </p:nvSpPr>
        <p:spPr>
          <a:xfrm flipH="1">
            <a:off x="3904560" y="3661560"/>
            <a:ext cx="533520" cy="457200"/>
          </a:xfrm>
          <a:prstGeom prst="line">
            <a:avLst/>
          </a:prstGeom>
          <a:ln w="28440">
            <a:solidFill>
              <a:schemeClr val="tx1"/>
            </a:solidFill>
            <a:round/>
          </a:ln>
        </p:spPr>
        <p:style>
          <a:lnRef idx="0"/>
          <a:fillRef idx="0"/>
          <a:effectRef idx="0"/>
          <a:fontRef idx="minor"/>
        </p:style>
      </p:sp>
      <p:sp>
        <p:nvSpPr>
          <p:cNvPr id="1694" name="Line 35"/>
          <p:cNvSpPr/>
          <p:nvPr/>
        </p:nvSpPr>
        <p:spPr>
          <a:xfrm>
            <a:off x="4895280" y="3661560"/>
            <a:ext cx="304560" cy="457200"/>
          </a:xfrm>
          <a:prstGeom prst="line">
            <a:avLst/>
          </a:prstGeom>
          <a:ln w="28440">
            <a:solidFill>
              <a:schemeClr val="tx1"/>
            </a:solidFill>
            <a:round/>
          </a:ln>
        </p:spPr>
        <p:style>
          <a:lnRef idx="0"/>
          <a:fillRef idx="0"/>
          <a:effectRef idx="0"/>
          <a:fontRef idx="minor"/>
        </p:style>
      </p:sp>
      <p:sp>
        <p:nvSpPr>
          <p:cNvPr id="1695" name="CustomShape 36"/>
          <p:cNvSpPr/>
          <p:nvPr/>
        </p:nvSpPr>
        <p:spPr>
          <a:xfrm>
            <a:off x="7207560" y="2108880"/>
            <a:ext cx="8668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Rules</a:t>
            </a:r>
            <a:endParaRPr b="0" lang="en-IN" sz="2000" spc="-1" strike="noStrike">
              <a:latin typeface="Arial"/>
            </a:endParaRPr>
          </a:p>
        </p:txBody>
      </p:sp>
      <p:sp>
        <p:nvSpPr>
          <p:cNvPr id="1696" name="CustomShape 37"/>
          <p:cNvSpPr/>
          <p:nvPr/>
        </p:nvSpPr>
        <p:spPr>
          <a:xfrm>
            <a:off x="6551640" y="2409120"/>
            <a:ext cx="2285640" cy="576360"/>
          </a:xfrm>
          <a:prstGeom prst="rect">
            <a:avLst/>
          </a:prstGeom>
          <a:noFill/>
          <a:ln>
            <a:noFill/>
          </a:ln>
        </p:spPr>
        <p:style>
          <a:lnRef idx="0"/>
          <a:fillRef idx="0"/>
          <a:effectRef idx="0"/>
          <a:fontRef idx="minor"/>
        </p:style>
        <p:txBody>
          <a:bodyPr lIns="90000" rIns="90000" tIns="45000" bIns="45000"/>
          <a:p>
            <a:pPr>
              <a:lnSpc>
                <a:spcPct val="100000"/>
              </a:lnSpc>
            </a:pPr>
            <a:r>
              <a:rPr b="0" i="1" lang="en-IN" sz="1600" spc="-1" strike="noStrike">
                <a:solidFill>
                  <a:srgbClr val="000000"/>
                </a:solidFill>
                <a:latin typeface="Calibri"/>
              </a:rPr>
              <a:t>name, scope, visibility</a:t>
            </a:r>
            <a:endParaRPr b="0" lang="en-IN" sz="1600" spc="-1" strike="noStrike">
              <a:latin typeface="Arial"/>
            </a:endParaRPr>
          </a:p>
        </p:txBody>
      </p:sp>
      <p:sp>
        <p:nvSpPr>
          <p:cNvPr id="1697" name="CustomShape 38"/>
          <p:cNvSpPr/>
          <p:nvPr/>
        </p:nvSpPr>
        <p:spPr>
          <a:xfrm>
            <a:off x="2231640" y="5708160"/>
            <a:ext cx="1872720" cy="10051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latin typeface="Calibri"/>
              </a:rPr>
              <a:t>Use case</a:t>
            </a:r>
            <a:endParaRPr b="0" lang="en-IN" sz="2000" spc="-1" strike="noStrike">
              <a:latin typeface="Arial"/>
            </a:endParaRPr>
          </a:p>
          <a:p>
            <a:pPr algn="ctr">
              <a:lnSpc>
                <a:spcPct val="100000"/>
              </a:lnSpc>
            </a:pPr>
            <a:r>
              <a:rPr b="0" lang="en-IN" sz="2000" spc="-1" strike="noStrike">
                <a:solidFill>
                  <a:srgbClr val="000000"/>
                </a:solidFill>
                <a:latin typeface="Calibri"/>
              </a:rPr>
              <a:t>Collaboration</a:t>
            </a:r>
            <a:endParaRPr b="0" lang="en-IN" sz="2000" spc="-1" strike="noStrike">
              <a:latin typeface="Arial"/>
            </a:endParaRPr>
          </a:p>
          <a:p>
            <a:pPr algn="ctr">
              <a:lnSpc>
                <a:spcPct val="100000"/>
              </a:lnSpc>
            </a:pPr>
            <a:endParaRPr b="0" lang="en-IN" sz="2000" spc="-1" strike="noStrike">
              <a:latin typeface="Arial"/>
            </a:endParaRPr>
          </a:p>
        </p:txBody>
      </p:sp>
      <p:pic>
        <p:nvPicPr>
          <p:cNvPr id="1698" name="Picture 5" descr=""/>
          <p:cNvPicPr/>
          <p:nvPr/>
        </p:nvPicPr>
        <p:blipFill>
          <a:blip r:embed="rId1"/>
          <a:stretch/>
        </p:blipFill>
        <p:spPr>
          <a:xfrm>
            <a:off x="10883880" y="-882000"/>
            <a:ext cx="3714480" cy="761760"/>
          </a:xfrm>
          <a:prstGeom prst="rect">
            <a:avLst/>
          </a:prstGeom>
          <a:ln>
            <a:noFill/>
          </a:ln>
        </p:spPr>
      </p:pic>
    </p:spTree>
  </p:cSld>
  <p:timing>
    <p:tnLst>
      <p:par>
        <p:cTn id="2672" dur="indefinite" restart="never" nodeType="tmRoot">
          <p:childTnLst>
            <p:seq>
              <p:cTn id="2673"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05480" y="268200"/>
            <a:ext cx="6840360" cy="10389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Fundamental Drivers</a:t>
            </a:r>
            <a:endParaRPr b="0" lang="en-US" sz="2400" spc="-1" strike="noStrike">
              <a:solidFill>
                <a:srgbClr val="000000"/>
              </a:solidFill>
              <a:latin typeface="Calibri"/>
            </a:endParaRPr>
          </a:p>
        </p:txBody>
      </p:sp>
      <p:sp>
        <p:nvSpPr>
          <p:cNvPr id="280" name="TextShape 2"/>
          <p:cNvSpPr txBox="1"/>
          <p:nvPr/>
        </p:nvSpPr>
        <p:spPr>
          <a:xfrm>
            <a:off x="-44280" y="1010520"/>
            <a:ext cx="5071680" cy="5643720"/>
          </a:xfrm>
          <a:prstGeom prst="rect">
            <a:avLst/>
          </a:prstGeom>
          <a:noFill/>
          <a:ln>
            <a:noFill/>
          </a:ln>
        </p:spPr>
        <p:txBody>
          <a:bodyPr>
            <a:normAutofit/>
          </a:bodyPr>
          <a:p>
            <a:pPr marL="457200" indent="-365400">
              <a:lnSpc>
                <a:spcPct val="150000"/>
              </a:lnSpc>
              <a:spcBef>
                <a:spcPts val="1001"/>
              </a:spcBef>
              <a:buClr>
                <a:srgbClr val="000000"/>
              </a:buClr>
              <a:buFont typeface="Calibri Light"/>
              <a:buAutoNum type="arabicPeriod" startAt="3"/>
            </a:pPr>
            <a:r>
              <a:rPr b="1" lang="en-US" sz="2400" spc="-1" strike="noStrike">
                <a:solidFill>
                  <a:srgbClr val="c00000"/>
                </a:solidFill>
                <a:latin typeface="Calibri"/>
              </a:rPr>
              <a:t>Late and Unreliable</a:t>
            </a:r>
            <a:endParaRPr b="0" lang="en-US" sz="2400" spc="-1" strike="noStrike">
              <a:solidFill>
                <a:srgbClr val="000000"/>
              </a:solidFill>
              <a:latin typeface="Calibri"/>
            </a:endParaRPr>
          </a:p>
          <a:p>
            <a:pPr lvl="1" marL="685800" indent="-228240" algn="just">
              <a:lnSpc>
                <a:spcPct val="120000"/>
              </a:lnSpc>
              <a:spcBef>
                <a:spcPts val="499"/>
              </a:spcBef>
              <a:buClr>
                <a:srgbClr val="000000"/>
              </a:buClr>
              <a:buFont typeface="Arial"/>
              <a:buChar char="•"/>
            </a:pPr>
            <a:r>
              <a:rPr b="0" lang="en-US" sz="2400" spc="-1" strike="noStrike">
                <a:solidFill>
                  <a:srgbClr val="000000"/>
                </a:solidFill>
                <a:latin typeface="Calibri"/>
              </a:rPr>
              <a:t>Typically 35% of the computer based projects are runaway</a:t>
            </a:r>
            <a:endParaRPr b="0" lang="en-US" sz="2400" spc="-1" strike="noStrike">
              <a:solidFill>
                <a:srgbClr val="000000"/>
              </a:solidFill>
              <a:latin typeface="Calibri"/>
            </a:endParaRPr>
          </a:p>
          <a:p>
            <a:pPr lvl="1" marL="685800" indent="-228240" algn="just">
              <a:lnSpc>
                <a:spcPct val="120000"/>
              </a:lnSpc>
              <a:spcBef>
                <a:spcPts val="300"/>
              </a:spcBef>
              <a:buClr>
                <a:srgbClr val="000000"/>
              </a:buClr>
              <a:buFont typeface="Arial"/>
              <a:buChar char="•"/>
            </a:pPr>
            <a:r>
              <a:rPr b="0" lang="en-US" sz="2400" spc="-1" strike="noStrike">
                <a:solidFill>
                  <a:srgbClr val="000000"/>
                </a:solidFill>
                <a:latin typeface="Calibri"/>
              </a:rPr>
              <a:t>70% of equipment failure in Defence is considered due to software</a:t>
            </a:r>
            <a:endParaRPr b="0" lang="en-US" sz="2400" spc="-1" strike="noStrike">
              <a:solidFill>
                <a:srgbClr val="000000"/>
              </a:solidFill>
              <a:latin typeface="Calibri"/>
            </a:endParaRPr>
          </a:p>
          <a:p>
            <a:pPr marL="411480">
              <a:lnSpc>
                <a:spcPct val="150000"/>
              </a:lnSpc>
              <a:spcBef>
                <a:spcPts val="499"/>
              </a:spcBef>
            </a:pPr>
            <a:r>
              <a:rPr b="0" lang="en-US" sz="2400" spc="-1" strike="noStrike">
                <a:solidFill>
                  <a:srgbClr val="000000"/>
                </a:solidFill>
                <a:latin typeface="Calibri"/>
              </a:rPr>
              <a:t>    </a:t>
            </a:r>
            <a:r>
              <a:rPr b="0" lang="en-US" sz="2400" spc="-1" strike="noStrike">
                <a:solidFill>
                  <a:srgbClr val="000000"/>
                </a:solidFill>
                <a:latin typeface="Calibri"/>
              </a:rPr>
              <a:t>E.g. NASA Rocket Failure</a:t>
            </a:r>
            <a:endParaRPr b="0" lang="en-US" sz="2400" spc="-1" strike="noStrike">
              <a:solidFill>
                <a:srgbClr val="000000"/>
              </a:solidFill>
              <a:latin typeface="Calibri"/>
            </a:endParaRPr>
          </a:p>
        </p:txBody>
      </p:sp>
      <p:pic>
        <p:nvPicPr>
          <p:cNvPr id="281" name="Picture 2" descr=""/>
          <p:cNvPicPr/>
          <p:nvPr/>
        </p:nvPicPr>
        <p:blipFill>
          <a:blip r:embed="rId1"/>
          <a:stretch/>
        </p:blipFill>
        <p:spPr>
          <a:xfrm>
            <a:off x="5027760" y="1142640"/>
            <a:ext cx="3241800" cy="3185280"/>
          </a:xfrm>
          <a:prstGeom prst="rect">
            <a:avLst/>
          </a:prstGeom>
          <a:ln>
            <a:noFill/>
          </a:ln>
        </p:spPr>
      </p:pic>
    </p:spTree>
  </p:cSld>
  <p:timing>
    <p:tnLst>
      <p:par>
        <p:cTn id="251" dur="indefinite" restart="never" nodeType="tmRoot">
          <p:childTnLst>
            <p:seq>
              <p:cTn id="252" dur="indefinite" nodeType="mainSeq">
                <p:childTnLst>
                  <p:par>
                    <p:cTn id="253" fill="hold">
                      <p:stCondLst>
                        <p:cond delay="0"/>
                      </p:stCondLst>
                      <p:childTnLst>
                        <p:par>
                          <p:cTn id="254" fill="hold">
                            <p:stCondLst>
                              <p:cond delay="0"/>
                            </p:stCondLst>
                            <p:childTnLst>
                              <p:par>
                                <p:cTn id="255" nodeType="withEffect" fill="hold" presetClass="entr" presetID="1">
                                  <p:stCondLst>
                                    <p:cond delay="0"/>
                                  </p:stCondLst>
                                  <p:childTnLst>
                                    <p:set>
                                      <p:cBhvr>
                                        <p:cTn id="256" dur="1" fill="hold">
                                          <p:stCondLst>
                                            <p:cond delay="0"/>
                                          </p:stCondLst>
                                        </p:cTn>
                                        <p:tgtEl>
                                          <p:spTgt spid="280">
                                            <p:txEl>
                                              <p:pRg st="0" end="0"/>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280">
                                            <p:txEl>
                                              <p:pRg st="1" end="1"/>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280">
                                            <p:txEl>
                                              <p:pRg st="2" end="2"/>
                                            </p:txEl>
                                          </p:spTgt>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280">
                                            <p:txEl>
                                              <p:pRg st="3" end="3"/>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281"/>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xit" presetID="1">
                                  <p:stCondLst>
                                    <p:cond delay="0"/>
                                  </p:stCondLst>
                                  <p:childTnLst>
                                    <p:set>
                                      <p:cBhvr>
                                        <p:cTn id="268" dur="1" fill="hold">
                                          <p:stCondLst>
                                            <p:cond delay="0"/>
                                          </p:stCondLst>
                                        </p:cTn>
                                        <p:tgtEl>
                                          <p:spTgt spid="28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CustomShape 1"/>
          <p:cNvSpPr/>
          <p:nvPr/>
        </p:nvSpPr>
        <p:spPr>
          <a:xfrm>
            <a:off x="114840" y="448920"/>
            <a:ext cx="8228880" cy="6548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400" spc="-1" strike="noStrike">
                <a:solidFill>
                  <a:srgbClr val="ed7d31"/>
                </a:solidFill>
                <a:latin typeface="Calibri"/>
              </a:rPr>
              <a:t>UML Diagrams  (repeat contents for the Animated Slide)</a:t>
            </a:r>
            <a:endParaRPr b="0" lang="en-IN" sz="2400" spc="-1" strike="noStrike">
              <a:latin typeface="Arial"/>
            </a:endParaRPr>
          </a:p>
        </p:txBody>
      </p:sp>
      <p:sp>
        <p:nvSpPr>
          <p:cNvPr id="1700" name="CustomShape 2"/>
          <p:cNvSpPr/>
          <p:nvPr/>
        </p:nvSpPr>
        <p:spPr>
          <a:xfrm>
            <a:off x="114840" y="1166400"/>
            <a:ext cx="8506800" cy="4525200"/>
          </a:xfrm>
          <a:prstGeom prst="rect">
            <a:avLst/>
          </a:prstGeom>
          <a:noFill/>
          <a:ln>
            <a:noFill/>
          </a:ln>
        </p:spPr>
        <p:style>
          <a:lnRef idx="0"/>
          <a:fillRef idx="0"/>
          <a:effectRef idx="0"/>
          <a:fontRef idx="minor"/>
        </p:style>
        <p:txBody>
          <a:bodyPr lIns="90000" rIns="90000" tIns="45000" bIns="45000"/>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Use Case Diagram</a:t>
            </a:r>
            <a:endParaRPr b="0" lang="en-IN" sz="27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Shows actors, use cases, and relationships</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Class Diagram</a:t>
            </a:r>
            <a:endParaRPr b="0" lang="en-IN" sz="27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Shows classes, interfaces, relationships</a:t>
            </a:r>
            <a:endParaRPr b="0" lang="en-IN" sz="23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Most common – address static view</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Object Diagram</a:t>
            </a:r>
            <a:endParaRPr b="0" lang="en-IN" sz="27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Shows objects (instances)</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Component Diagram</a:t>
            </a:r>
            <a:endParaRPr b="0" lang="en-IN" sz="27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Shows deployable components, including interfaces, ports, and internal structure</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Activity Diagram</a:t>
            </a:r>
            <a:endParaRPr b="0" lang="en-IN" sz="2700" spc="-1" strike="noStrike">
              <a:latin typeface="Arial"/>
            </a:endParaRPr>
          </a:p>
          <a:p>
            <a:pPr lvl="1" marL="714240" indent="-178920">
              <a:lnSpc>
                <a:spcPct val="120000"/>
              </a:lnSpc>
              <a:buClr>
                <a:srgbClr val="00b0f0"/>
              </a:buClr>
              <a:buFont typeface="Verdana"/>
              <a:buChar char="◦"/>
            </a:pPr>
            <a:r>
              <a:rPr b="0" lang="en-IN" sz="2300" spc="-1" strike="noStrike">
                <a:solidFill>
                  <a:srgbClr val="000000"/>
                </a:solidFill>
                <a:latin typeface="Calibri"/>
              </a:rPr>
              <a:t>Shows processes, including flow of control and data</a:t>
            </a:r>
            <a:endParaRPr b="0" lang="en-IN" sz="2300" spc="-1" strike="noStrike">
              <a:latin typeface="Arial"/>
            </a:endParaRPr>
          </a:p>
        </p:txBody>
      </p:sp>
    </p:spTree>
  </p:cSld>
  <p:timing>
    <p:tnLst>
      <p:par>
        <p:cTn id="2674" dur="indefinite" restart="never" nodeType="tmRoot">
          <p:childTnLst>
            <p:seq>
              <p:cTn id="2675" dur="indefinite" nodeType="mainSeq">
                <p:childTnLst>
                  <p:par>
                    <p:cTn id="2676" fill="hold">
                      <p:stCondLst>
                        <p:cond delay="indefinite"/>
                      </p:stCondLst>
                      <p:childTnLst>
                        <p:par>
                          <p:cTn id="2677" fill="hold">
                            <p:stCondLst>
                              <p:cond delay="0"/>
                            </p:stCondLst>
                            <p:childTnLst>
                              <p:par>
                                <p:cTn id="2678" nodeType="clickEffect" fill="hold" presetClass="entr" presetID="9">
                                  <p:stCondLst>
                                    <p:cond delay="0"/>
                                  </p:stCondLst>
                                  <p:childTnLst>
                                    <p:set>
                                      <p:cBhvr>
                                        <p:cTn id="2679"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80" dur="500" fill="hold"/>
                                        <p:tgtEl>
                                          <p:spTgt spid="1700">
                                            <p:txEl>
                                              <p:pRg st="0" end="0"/>
                                            </p:txEl>
                                          </p:spTgt>
                                        </p:tgtEl>
                                      </p:cBhvr>
                                    </p:animEffect>
                                  </p:childTnLst>
                                </p:cTn>
                              </p:par>
                              <p:par>
                                <p:cTn id="2681" nodeType="withEffect" fill="hold" presetClass="entr" presetID="9">
                                  <p:stCondLst>
                                    <p:cond delay="0"/>
                                  </p:stCondLst>
                                  <p:childTnLst>
                                    <p:set>
                                      <p:cBhvr>
                                        <p:cTn id="2682"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83" dur="500" fill="hold"/>
                                        <p:tgtEl>
                                          <p:spTgt spid="1700">
                                            <p:txEl>
                                              <p:pRg st="0" end="0"/>
                                            </p:txEl>
                                          </p:spTgt>
                                        </p:tgtEl>
                                      </p:cBhvr>
                                    </p:animEffect>
                                  </p:childTnLst>
                                </p:cTn>
                              </p:par>
                            </p:childTnLst>
                          </p:cTn>
                        </p:par>
                      </p:childTnLst>
                    </p:cTn>
                  </p:par>
                  <p:par>
                    <p:cTn id="2684" fill="hold">
                      <p:stCondLst>
                        <p:cond delay="indefinite"/>
                      </p:stCondLst>
                      <p:childTnLst>
                        <p:par>
                          <p:cTn id="2685" fill="hold">
                            <p:stCondLst>
                              <p:cond delay="0"/>
                            </p:stCondLst>
                            <p:childTnLst>
                              <p:par>
                                <p:cTn id="2686" nodeType="clickEffect" fill="hold" presetClass="entr" presetID="9">
                                  <p:stCondLst>
                                    <p:cond delay="0"/>
                                  </p:stCondLst>
                                  <p:childTnLst>
                                    <p:set>
                                      <p:cBhvr>
                                        <p:cTn id="2687"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88" dur="500" fill="hold"/>
                                        <p:tgtEl>
                                          <p:spTgt spid="1700">
                                            <p:txEl>
                                              <p:pRg st="0" end="0"/>
                                            </p:txEl>
                                          </p:spTgt>
                                        </p:tgtEl>
                                      </p:cBhvr>
                                    </p:animEffect>
                                  </p:childTnLst>
                                </p:cTn>
                              </p:par>
                              <p:par>
                                <p:cTn id="2689" nodeType="withEffect" fill="hold" presetClass="entr" presetID="9">
                                  <p:stCondLst>
                                    <p:cond delay="0"/>
                                  </p:stCondLst>
                                  <p:childTnLst>
                                    <p:set>
                                      <p:cBhvr>
                                        <p:cTn id="2690"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91" dur="500" fill="hold"/>
                                        <p:tgtEl>
                                          <p:spTgt spid="1700">
                                            <p:txEl>
                                              <p:pRg st="0" end="0"/>
                                            </p:txEl>
                                          </p:spTgt>
                                        </p:tgtEl>
                                      </p:cBhvr>
                                    </p:animEffect>
                                  </p:childTnLst>
                                </p:cTn>
                              </p:par>
                            </p:childTnLst>
                          </p:cTn>
                        </p:par>
                      </p:childTnLst>
                    </p:cTn>
                  </p:par>
                  <p:par>
                    <p:cTn id="2692" fill="hold">
                      <p:stCondLst>
                        <p:cond delay="indefinite"/>
                      </p:stCondLst>
                      <p:childTnLst>
                        <p:par>
                          <p:cTn id="2693" fill="hold">
                            <p:stCondLst>
                              <p:cond delay="0"/>
                            </p:stCondLst>
                            <p:childTnLst>
                              <p:par>
                                <p:cTn id="2694" nodeType="clickEffect" fill="hold" presetClass="entr" presetID="9">
                                  <p:stCondLst>
                                    <p:cond delay="0"/>
                                  </p:stCondLst>
                                  <p:childTnLst>
                                    <p:set>
                                      <p:cBhvr>
                                        <p:cTn id="2695"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96" dur="500" fill="hold"/>
                                        <p:tgtEl>
                                          <p:spTgt spid="1700">
                                            <p:txEl>
                                              <p:pRg st="0" end="0"/>
                                            </p:txEl>
                                          </p:spTgt>
                                        </p:tgtEl>
                                      </p:cBhvr>
                                    </p:animEffect>
                                  </p:childTnLst>
                                </p:cTn>
                              </p:par>
                              <p:par>
                                <p:cTn id="2697" nodeType="withEffect" fill="hold" presetClass="entr" presetID="9">
                                  <p:stCondLst>
                                    <p:cond delay="0"/>
                                  </p:stCondLst>
                                  <p:childTnLst>
                                    <p:set>
                                      <p:cBhvr>
                                        <p:cTn id="2698" dur="1" fill="hold">
                                          <p:stCondLst>
                                            <p:cond delay="0"/>
                                          </p:stCondLst>
                                        </p:cTn>
                                        <p:tgtEl>
                                          <p:spTgt spid="1700">
                                            <p:txEl>
                                              <p:pRg st="0" end="0"/>
                                            </p:txEl>
                                          </p:spTgt>
                                        </p:tgtEl>
                                        <p:attrNameLst>
                                          <p:attrName>style.visibility</p:attrName>
                                        </p:attrNameLst>
                                      </p:cBhvr>
                                      <p:to>
                                        <p:strVal val="visible"/>
                                      </p:to>
                                    </p:set>
                                    <p:animEffect filter="dissolve" transition="in">
                                      <p:cBhvr additive="repl">
                                        <p:cTn id="2699" dur="500" fill="hold"/>
                                        <p:tgtEl>
                                          <p:spTgt spid="1700">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1" name="CustomShape 1"/>
          <p:cNvSpPr/>
          <p:nvPr/>
        </p:nvSpPr>
        <p:spPr>
          <a:xfrm>
            <a:off x="124200" y="457200"/>
            <a:ext cx="9400320" cy="73116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2400" spc="-1" strike="noStrike">
                <a:solidFill>
                  <a:srgbClr val="ed7d31"/>
                </a:solidFill>
                <a:latin typeface="Calibri"/>
              </a:rPr>
              <a:t>UML Diagrams… (continued) repeated contents for the Animated Slide</a:t>
            </a:r>
            <a:endParaRPr b="0" lang="en-IN" sz="2400" spc="-1" strike="noStrike">
              <a:latin typeface="Arial"/>
            </a:endParaRPr>
          </a:p>
        </p:txBody>
      </p:sp>
      <p:sp>
        <p:nvSpPr>
          <p:cNvPr id="1702" name="CustomShape 2"/>
          <p:cNvSpPr/>
          <p:nvPr/>
        </p:nvSpPr>
        <p:spPr>
          <a:xfrm>
            <a:off x="152280" y="1340280"/>
            <a:ext cx="8506800" cy="4525200"/>
          </a:xfrm>
          <a:prstGeom prst="rect">
            <a:avLst/>
          </a:prstGeom>
          <a:noFill/>
          <a:ln>
            <a:noFill/>
          </a:ln>
        </p:spPr>
        <p:style>
          <a:lnRef idx="0"/>
          <a:fillRef idx="0"/>
          <a:effectRef idx="0"/>
          <a:fontRef idx="minor"/>
        </p:style>
        <p:txBody>
          <a:bodyPr lIns="90000" rIns="90000" tIns="45000" bIns="45000"/>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State Diagram</a:t>
            </a:r>
            <a:endParaRPr b="0" lang="en-IN" sz="2700" spc="-1" strike="noStrike">
              <a:latin typeface="Arial"/>
            </a:endParaRPr>
          </a:p>
          <a:p>
            <a:pPr lvl="1" marL="534960" indent="-177480">
              <a:lnSpc>
                <a:spcPct val="120000"/>
              </a:lnSpc>
              <a:buClr>
                <a:srgbClr val="00b0f0"/>
              </a:buClr>
              <a:buFont typeface="Verdana"/>
              <a:buChar char="◦"/>
            </a:pPr>
            <a:r>
              <a:rPr b="0" lang="en-IN" sz="2300" spc="-1" strike="noStrike">
                <a:solidFill>
                  <a:srgbClr val="000000"/>
                </a:solidFill>
                <a:latin typeface="Calibri"/>
              </a:rPr>
              <a:t>Shows states, transitions, events, and activities depicting the dynamic view of internal object states</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Sequence Diagram</a:t>
            </a:r>
            <a:endParaRPr b="0" lang="en-IN" sz="2700" spc="-1" strike="noStrike">
              <a:latin typeface="Arial"/>
            </a:endParaRPr>
          </a:p>
          <a:p>
            <a:pPr lvl="1" marL="534960" indent="-177480">
              <a:lnSpc>
                <a:spcPct val="120000"/>
              </a:lnSpc>
              <a:buClr>
                <a:srgbClr val="00b0f0"/>
              </a:buClr>
              <a:buFont typeface="Verdana"/>
              <a:buChar char="◦"/>
            </a:pPr>
            <a:r>
              <a:rPr b="0" lang="en-IN" sz="2300" spc="-1" strike="noStrike">
                <a:solidFill>
                  <a:srgbClr val="000000"/>
                </a:solidFill>
                <a:latin typeface="Calibri"/>
              </a:rPr>
              <a:t>Shows interactions between objects as a time-ordered view</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Collaboration Diagram</a:t>
            </a:r>
            <a:endParaRPr b="0" lang="en-IN" sz="2700" spc="-1" strike="noStrike">
              <a:latin typeface="Arial"/>
            </a:endParaRPr>
          </a:p>
          <a:p>
            <a:pPr lvl="1" marL="534960" indent="-177480">
              <a:lnSpc>
                <a:spcPct val="120000"/>
              </a:lnSpc>
              <a:buClr>
                <a:srgbClr val="00b0f0"/>
              </a:buClr>
              <a:buFont typeface="Verdana"/>
              <a:buChar char="◦"/>
            </a:pPr>
            <a:r>
              <a:rPr b="0" lang="en-IN" sz="2300" spc="-1" strike="noStrike">
                <a:solidFill>
                  <a:srgbClr val="000000"/>
                </a:solidFill>
                <a:latin typeface="Calibri"/>
              </a:rPr>
              <a:t>Similar to sequence diagram, but a spatial view, using numbering to indicate time order</a:t>
            </a:r>
            <a:endParaRPr b="0" lang="en-IN" sz="2300" spc="-1" strike="noStrike">
              <a:latin typeface="Arial"/>
            </a:endParaRPr>
          </a:p>
          <a:p>
            <a:pPr marL="357120" indent="-267840">
              <a:lnSpc>
                <a:spcPct val="120000"/>
              </a:lnSpc>
              <a:buClr>
                <a:srgbClr val="00b0f0"/>
              </a:buClr>
              <a:buSzPct val="68000"/>
              <a:buFont typeface="Wingdings 3" charset="2"/>
              <a:buChar char=""/>
            </a:pPr>
            <a:r>
              <a:rPr b="0" lang="en-IN" sz="2700" spc="-1" strike="noStrike">
                <a:solidFill>
                  <a:srgbClr val="000000"/>
                </a:solidFill>
                <a:latin typeface="Calibri"/>
              </a:rPr>
              <a:t>Deployment Diagram</a:t>
            </a:r>
            <a:endParaRPr b="0" lang="en-IN" sz="2700" spc="-1" strike="noStrike">
              <a:latin typeface="Arial"/>
            </a:endParaRPr>
          </a:p>
          <a:p>
            <a:pPr lvl="1" marL="534960" indent="-177480">
              <a:lnSpc>
                <a:spcPct val="120000"/>
              </a:lnSpc>
              <a:buClr>
                <a:srgbClr val="00b0f0"/>
              </a:buClr>
              <a:buFont typeface="Verdana"/>
              <a:buChar char="◦"/>
            </a:pPr>
            <a:r>
              <a:rPr b="0" lang="en-IN" sz="2300" spc="-1" strike="noStrike">
                <a:solidFill>
                  <a:srgbClr val="000000"/>
                </a:solidFill>
                <a:latin typeface="Calibri"/>
              </a:rPr>
              <a:t>Shows the configuration of run-time processing nodes and the components that are deployed on them</a:t>
            </a:r>
            <a:endParaRPr b="0" lang="en-IN" sz="2300" spc="-1" strike="noStrike">
              <a:latin typeface="Arial"/>
            </a:endParaRPr>
          </a:p>
        </p:txBody>
      </p:sp>
    </p:spTree>
  </p:cSld>
  <p:timing>
    <p:tnLst>
      <p:par>
        <p:cTn id="2700" dur="indefinite" restart="never" nodeType="tmRoot">
          <p:childTnLst>
            <p:seq>
              <p:cTn id="2701" dur="indefinite" nodeType="mainSeq">
                <p:childTnLst>
                  <p:par>
                    <p:cTn id="2702" fill="hold">
                      <p:stCondLst>
                        <p:cond delay="indefinite"/>
                      </p:stCondLst>
                      <p:childTnLst>
                        <p:par>
                          <p:cTn id="2703" fill="hold">
                            <p:stCondLst>
                              <p:cond delay="0"/>
                            </p:stCondLst>
                            <p:childTnLst>
                              <p:par>
                                <p:cTn id="2704" nodeType="clickEffect" fill="hold" presetClass="entr" presetID="9">
                                  <p:stCondLst>
                                    <p:cond delay="0"/>
                                  </p:stCondLst>
                                  <p:childTnLst>
                                    <p:set>
                                      <p:cBhvr>
                                        <p:cTn id="2705"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06" dur="500" fill="hold"/>
                                        <p:tgtEl>
                                          <p:spTgt spid="1702">
                                            <p:txEl>
                                              <p:pRg st="0" end="0"/>
                                            </p:txEl>
                                          </p:spTgt>
                                        </p:tgtEl>
                                      </p:cBhvr>
                                    </p:animEffect>
                                  </p:childTnLst>
                                </p:cTn>
                              </p:par>
                              <p:par>
                                <p:cTn id="2707" nodeType="withEffect" fill="hold" presetClass="entr" presetID="9">
                                  <p:stCondLst>
                                    <p:cond delay="0"/>
                                  </p:stCondLst>
                                  <p:childTnLst>
                                    <p:set>
                                      <p:cBhvr>
                                        <p:cTn id="2708"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09" dur="500" fill="hold"/>
                                        <p:tgtEl>
                                          <p:spTgt spid="1702">
                                            <p:txEl>
                                              <p:pRg st="0" end="0"/>
                                            </p:txEl>
                                          </p:spTgt>
                                        </p:tgtEl>
                                      </p:cBhvr>
                                    </p:animEffect>
                                  </p:childTnLst>
                                </p:cTn>
                              </p:par>
                            </p:childTnLst>
                          </p:cTn>
                        </p:par>
                      </p:childTnLst>
                    </p:cTn>
                  </p:par>
                  <p:par>
                    <p:cTn id="2710" fill="hold">
                      <p:stCondLst>
                        <p:cond delay="indefinite"/>
                      </p:stCondLst>
                      <p:childTnLst>
                        <p:par>
                          <p:cTn id="2711" fill="hold">
                            <p:stCondLst>
                              <p:cond delay="0"/>
                            </p:stCondLst>
                            <p:childTnLst>
                              <p:par>
                                <p:cTn id="2712" nodeType="clickEffect" fill="hold" presetClass="entr" presetID="9">
                                  <p:stCondLst>
                                    <p:cond delay="0"/>
                                  </p:stCondLst>
                                  <p:childTnLst>
                                    <p:set>
                                      <p:cBhvr>
                                        <p:cTn id="2713"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14" dur="500" fill="hold"/>
                                        <p:tgtEl>
                                          <p:spTgt spid="1702">
                                            <p:txEl>
                                              <p:pRg st="0" end="0"/>
                                            </p:txEl>
                                          </p:spTgt>
                                        </p:tgtEl>
                                      </p:cBhvr>
                                    </p:animEffect>
                                  </p:childTnLst>
                                </p:cTn>
                              </p:par>
                              <p:par>
                                <p:cTn id="2715" nodeType="withEffect" fill="hold" presetClass="entr" presetID="9">
                                  <p:stCondLst>
                                    <p:cond delay="0"/>
                                  </p:stCondLst>
                                  <p:childTnLst>
                                    <p:set>
                                      <p:cBhvr>
                                        <p:cTn id="2716"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17" dur="500" fill="hold"/>
                                        <p:tgtEl>
                                          <p:spTgt spid="1702">
                                            <p:txEl>
                                              <p:pRg st="0" end="0"/>
                                            </p:txEl>
                                          </p:spTgt>
                                        </p:tgtEl>
                                      </p:cBhvr>
                                    </p:animEffect>
                                  </p:childTnLst>
                                </p:cTn>
                              </p:par>
                            </p:childTnLst>
                          </p:cTn>
                        </p:par>
                      </p:childTnLst>
                    </p:cTn>
                  </p:par>
                  <p:par>
                    <p:cTn id="2718" fill="hold">
                      <p:stCondLst>
                        <p:cond delay="indefinite"/>
                      </p:stCondLst>
                      <p:childTnLst>
                        <p:par>
                          <p:cTn id="2719" fill="hold">
                            <p:stCondLst>
                              <p:cond delay="0"/>
                            </p:stCondLst>
                            <p:childTnLst>
                              <p:par>
                                <p:cTn id="2720" nodeType="clickEffect" fill="hold" presetClass="entr" presetID="9">
                                  <p:stCondLst>
                                    <p:cond delay="0"/>
                                  </p:stCondLst>
                                  <p:childTnLst>
                                    <p:set>
                                      <p:cBhvr>
                                        <p:cTn id="2721"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22" dur="500" fill="hold"/>
                                        <p:tgtEl>
                                          <p:spTgt spid="1702">
                                            <p:txEl>
                                              <p:pRg st="0" end="0"/>
                                            </p:txEl>
                                          </p:spTgt>
                                        </p:tgtEl>
                                      </p:cBhvr>
                                    </p:animEffect>
                                  </p:childTnLst>
                                </p:cTn>
                              </p:par>
                              <p:par>
                                <p:cTn id="2723" nodeType="withEffect" fill="hold" presetClass="entr" presetID="9">
                                  <p:stCondLst>
                                    <p:cond delay="0"/>
                                  </p:stCondLst>
                                  <p:childTnLst>
                                    <p:set>
                                      <p:cBhvr>
                                        <p:cTn id="2724" dur="1" fill="hold">
                                          <p:stCondLst>
                                            <p:cond delay="0"/>
                                          </p:stCondLst>
                                        </p:cTn>
                                        <p:tgtEl>
                                          <p:spTgt spid="1702">
                                            <p:txEl>
                                              <p:pRg st="0" end="0"/>
                                            </p:txEl>
                                          </p:spTgt>
                                        </p:tgtEl>
                                        <p:attrNameLst>
                                          <p:attrName>style.visibility</p:attrName>
                                        </p:attrNameLst>
                                      </p:cBhvr>
                                      <p:to>
                                        <p:strVal val="visible"/>
                                      </p:to>
                                    </p:set>
                                    <p:animEffect filter="dissolve" transition="in">
                                      <p:cBhvr additive="repl">
                                        <p:cTn id="2725" dur="500" fill="hold"/>
                                        <p:tgtEl>
                                          <p:spTgt spid="1702">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3" name="TextShape 1"/>
          <p:cNvSpPr txBox="1"/>
          <p:nvPr/>
        </p:nvSpPr>
        <p:spPr>
          <a:xfrm>
            <a:off x="0" y="1253160"/>
            <a:ext cx="10515240" cy="4350960"/>
          </a:xfrm>
          <a:prstGeom prst="rect">
            <a:avLst/>
          </a:prstGeom>
          <a:noFill/>
          <a:ln>
            <a:noFill/>
          </a:ln>
        </p:spPr>
        <p:txBody>
          <a:bodyPr>
            <a:normAutofit/>
          </a:bodyPr>
          <a:p>
            <a:pPr marL="228600" indent="-228240">
              <a:lnSpc>
                <a:spcPct val="120000"/>
              </a:lnSpc>
              <a:spcBef>
                <a:spcPts val="1001"/>
              </a:spcBef>
              <a:buClr>
                <a:srgbClr val="000000"/>
              </a:buClr>
              <a:buFont typeface="Arial"/>
              <a:buChar char="•"/>
            </a:pPr>
            <a:r>
              <a:rPr b="0" lang="en-US" sz="2400" spc="-1" strike="noStrike">
                <a:solidFill>
                  <a:srgbClr val="000000"/>
                </a:solidFill>
                <a:latin typeface="Calibri"/>
              </a:rPr>
              <a:t>Use case diagrams are used to visualize, specify, construct, and </a:t>
            </a:r>
            <a:r>
              <a:rPr b="0" lang="en-US" sz="2400" spc="-1" strike="noStrike">
                <a:solidFill>
                  <a:srgbClr val="000000"/>
                </a:solidFill>
                <a:latin typeface="Calibri"/>
              </a:rPr>
              <a:t>document the (intended) behavior of the system, during </a:t>
            </a:r>
            <a:r>
              <a:rPr b="0" lang="en-US" sz="2400" spc="-1" strike="noStrike">
                <a:solidFill>
                  <a:srgbClr val="000000"/>
                </a:solidFill>
                <a:latin typeface="Calibri"/>
              </a:rPr>
              <a:t>requirements capture and analysis.</a:t>
            </a:r>
            <a:endParaRPr b="0" lang="en-US" sz="24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400" spc="-1" strike="noStrike">
                <a:solidFill>
                  <a:srgbClr val="000000"/>
                </a:solidFill>
                <a:latin typeface="Calibri"/>
              </a:rPr>
              <a:t>Provide a way for developers, domain experts and end-users to </a:t>
            </a:r>
            <a:r>
              <a:rPr b="0" lang="en-US" sz="2400" spc="-1" strike="noStrike">
                <a:solidFill>
                  <a:srgbClr val="000000"/>
                </a:solidFill>
                <a:latin typeface="Calibri"/>
              </a:rPr>
              <a:t>Communicate.</a:t>
            </a:r>
            <a:endParaRPr b="0" lang="en-US" sz="24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400" spc="-1" strike="noStrike">
                <a:solidFill>
                  <a:srgbClr val="000000"/>
                </a:solidFill>
                <a:latin typeface="Calibri"/>
              </a:rPr>
              <a:t>Serve as basis for testing.</a:t>
            </a:r>
            <a:endParaRPr b="0" lang="en-US" sz="24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400" spc="-1" strike="noStrike">
                <a:solidFill>
                  <a:srgbClr val="000000"/>
                </a:solidFill>
                <a:latin typeface="Calibri"/>
              </a:rPr>
              <a:t>Use case diagrams contain use cases, actors, and their </a:t>
            </a:r>
            <a:r>
              <a:rPr b="0" lang="en-US" sz="2400" spc="-1" strike="noStrike">
                <a:solidFill>
                  <a:srgbClr val="000000"/>
                </a:solidFill>
                <a:latin typeface="Calibri"/>
              </a:rPr>
              <a:t>relationships.</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
        <p:nvSpPr>
          <p:cNvPr id="1704" name="CustomShape 2"/>
          <p:cNvSpPr/>
          <p:nvPr/>
        </p:nvSpPr>
        <p:spPr>
          <a:xfrm>
            <a:off x="120600" y="432000"/>
            <a:ext cx="7200360" cy="716040"/>
          </a:xfrm>
          <a:prstGeom prst="rect">
            <a:avLst/>
          </a:prstGeom>
          <a:noFill/>
          <a:ln>
            <a:noFill/>
          </a:ln>
        </p:spPr>
        <p:style>
          <a:lnRef idx="0"/>
          <a:fillRef idx="0"/>
          <a:effectRef idx="0"/>
          <a:fontRef idx="minor"/>
        </p:style>
        <p:txBody>
          <a:bodyPr anchor="ctr">
            <a:normAutofit/>
          </a:bodyPr>
          <a:p>
            <a:pPr>
              <a:lnSpc>
                <a:spcPct val="90000"/>
              </a:lnSpc>
            </a:pPr>
            <a:r>
              <a:rPr b="1" lang="en-IN" sz="2400" spc="-1" strike="noStrike">
                <a:solidFill>
                  <a:srgbClr val="ed7d31"/>
                </a:solidFill>
                <a:latin typeface="Calibri"/>
                <a:ea typeface="Calibri"/>
              </a:rPr>
              <a:t>Using Use Case Diagrams</a:t>
            </a:r>
            <a:endParaRPr b="0" lang="en-IN" sz="2400" spc="-1" strike="noStrike">
              <a:latin typeface="Arial"/>
            </a:endParaRPr>
          </a:p>
        </p:txBody>
      </p:sp>
    </p:spTree>
  </p:cSld>
  <p:timing>
    <p:tnLst>
      <p:par>
        <p:cTn id="2726" dur="indefinite" restart="never" nodeType="tmRoot">
          <p:childTnLst>
            <p:seq>
              <p:cTn id="2727" dur="indefinite" nodeType="mainSeq"/>
              <p:prevCondLst>
                <p:cond delay="0" evt="onPrev">
                  <p:tgtEl>
                    <p:sldTgt/>
                  </p:tgtEl>
                </p:cond>
              </p:prevCondLst>
              <p:nextCondLst>
                <p:cond delay="0"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TextShape 1"/>
          <p:cNvSpPr txBox="1"/>
          <p:nvPr/>
        </p:nvSpPr>
        <p:spPr>
          <a:xfrm>
            <a:off x="40320" y="425880"/>
            <a:ext cx="6702120" cy="76176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Use Case</a:t>
            </a:r>
            <a:endParaRPr b="0" lang="en-US" sz="2400" spc="-1" strike="noStrike">
              <a:solidFill>
                <a:srgbClr val="000000"/>
              </a:solidFill>
              <a:latin typeface="Calibri"/>
            </a:endParaRPr>
          </a:p>
        </p:txBody>
      </p:sp>
      <p:sp>
        <p:nvSpPr>
          <p:cNvPr id="1706" name="TextShape 2"/>
          <p:cNvSpPr txBox="1"/>
          <p:nvPr/>
        </p:nvSpPr>
        <p:spPr>
          <a:xfrm>
            <a:off x="168840" y="1253160"/>
            <a:ext cx="10515240" cy="4350960"/>
          </a:xfrm>
          <a:prstGeom prst="rect">
            <a:avLst/>
          </a:prstGeom>
          <a:noFill/>
          <a:ln>
            <a:noFill/>
          </a:ln>
        </p:spPr>
        <p:txBody>
          <a:bodyPr/>
          <a:p>
            <a:pPr marL="228600" indent="-228240">
              <a:lnSpc>
                <a:spcPct val="90000"/>
              </a:lnSpc>
              <a:spcBef>
                <a:spcPts val="1001"/>
              </a:spcBef>
              <a:buClr>
                <a:srgbClr val="000000"/>
              </a:buClr>
              <a:buFont typeface="Wingdings" charset="2"/>
              <a:buChar char=""/>
            </a:pPr>
            <a:r>
              <a:rPr b="0" lang="en-US" sz="2800" spc="-1" strike="noStrike">
                <a:solidFill>
                  <a:srgbClr val="000000"/>
                </a:solidFill>
                <a:latin typeface="Calibri"/>
              </a:rPr>
              <a:t>Use cases specify the desired behavior.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800" spc="-1" strike="noStrike">
                <a:solidFill>
                  <a:srgbClr val="000000"/>
                </a:solidFill>
                <a:latin typeface="Calibri"/>
              </a:rPr>
              <a:t>A use case is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Wingdings" charset="2"/>
              <a:buChar char=""/>
            </a:pPr>
            <a:r>
              <a:rPr b="0" lang="en-US" sz="2800" spc="-1" strike="noStrike">
                <a:solidFill>
                  <a:srgbClr val="000000"/>
                </a:solidFill>
                <a:latin typeface="Calibri"/>
              </a:rPr>
              <a:t>a description of a set of sequences of actions a system performs to yield an observable result of value to an actor.</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Wingdings" charset="2"/>
              <a:buChar char=""/>
            </a:pPr>
            <a:r>
              <a:rPr b="0" lang="en-US" sz="2800" spc="-1" strike="noStrike">
                <a:solidFill>
                  <a:srgbClr val="000000"/>
                </a:solidFill>
                <a:latin typeface="Calibri"/>
              </a:rPr>
              <a:t>includes variants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800" spc="-1" strike="noStrike">
                <a:solidFill>
                  <a:srgbClr val="000000"/>
                </a:solidFill>
                <a:latin typeface="Calibri"/>
              </a:rPr>
              <a:t>Named as verb.</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800" spc="-1" strike="noStrike">
                <a:solidFill>
                  <a:srgbClr val="000000"/>
                </a:solidFill>
                <a:latin typeface="Calibri"/>
              </a:rPr>
              <a:t>Each sequence represent an interaction of actors with the system.</a:t>
            </a:r>
            <a:endParaRPr b="0" lang="en-US" sz="2800" spc="-1" strike="noStrike">
              <a:solidFill>
                <a:srgbClr val="000000"/>
              </a:solidFill>
              <a:latin typeface="Calibri"/>
            </a:endParaRPr>
          </a:p>
        </p:txBody>
      </p:sp>
      <p:grpSp>
        <p:nvGrpSpPr>
          <p:cNvPr id="1707" name="Group 3"/>
          <p:cNvGrpSpPr/>
          <p:nvPr/>
        </p:nvGrpSpPr>
        <p:grpSpPr>
          <a:xfrm>
            <a:off x="1762920" y="4778280"/>
            <a:ext cx="1218960" cy="685440"/>
            <a:chOff x="1762920" y="4778280"/>
            <a:chExt cx="1218960" cy="685440"/>
          </a:xfrm>
        </p:grpSpPr>
        <p:sp>
          <p:nvSpPr>
            <p:cNvPr id="1708" name="CustomShape 4"/>
            <p:cNvSpPr/>
            <p:nvPr/>
          </p:nvSpPr>
          <p:spPr>
            <a:xfrm>
              <a:off x="1762920" y="4778280"/>
              <a:ext cx="1218960" cy="685440"/>
            </a:xfrm>
            <a:prstGeom prst="ellipse">
              <a:avLst/>
            </a:prstGeom>
            <a:noFill/>
            <a:ln w="9360">
              <a:solidFill>
                <a:schemeClr val="tx1"/>
              </a:solidFill>
              <a:round/>
            </a:ln>
          </p:spPr>
          <p:style>
            <a:lnRef idx="0"/>
            <a:fillRef idx="0"/>
            <a:effectRef idx="0"/>
            <a:fontRef idx="minor"/>
          </p:style>
        </p:sp>
        <p:sp>
          <p:nvSpPr>
            <p:cNvPr id="1709" name="CustomShape 5"/>
            <p:cNvSpPr/>
            <p:nvPr/>
          </p:nvSpPr>
          <p:spPr>
            <a:xfrm>
              <a:off x="1864800" y="4930560"/>
              <a:ext cx="111708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Times New Roman"/>
                </a:rPr>
                <a:t>name</a:t>
              </a:r>
              <a:endParaRPr b="0" lang="en-IN" sz="2000" spc="-1" strike="noStrike">
                <a:latin typeface="Arial"/>
              </a:endParaRPr>
            </a:p>
          </p:txBody>
        </p:sp>
      </p:grpSp>
    </p:spTree>
  </p:cSld>
  <p:timing>
    <p:tnLst>
      <p:par>
        <p:cTn id="2728" dur="indefinite" restart="never" nodeType="tmRoot">
          <p:childTnLst>
            <p:seq>
              <p:cTn id="2729" dur="indefinite" nodeType="mainSeq"/>
              <p:prevCondLst>
                <p:cond delay="0" evt="onPrev">
                  <p:tgtEl>
                    <p:sldTgt/>
                  </p:tgtEl>
                </p:cond>
              </p:prevCondLst>
              <p:nextCondLst>
                <p:cond delay="0"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TextShape 1"/>
          <p:cNvSpPr txBox="1"/>
          <p:nvPr/>
        </p:nvSpPr>
        <p:spPr>
          <a:xfrm>
            <a:off x="40320" y="363240"/>
            <a:ext cx="711360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Actors</a:t>
            </a:r>
            <a:endParaRPr b="0" lang="en-US" sz="2400" spc="-1" strike="noStrike">
              <a:solidFill>
                <a:srgbClr val="000000"/>
              </a:solidFill>
              <a:latin typeface="Calibri"/>
            </a:endParaRPr>
          </a:p>
        </p:txBody>
      </p:sp>
      <p:sp>
        <p:nvSpPr>
          <p:cNvPr id="1711" name="TextShape 2"/>
          <p:cNvSpPr txBox="1"/>
          <p:nvPr/>
        </p:nvSpPr>
        <p:spPr>
          <a:xfrm>
            <a:off x="210960" y="1253160"/>
            <a:ext cx="9975600" cy="5386320"/>
          </a:xfrm>
          <a:prstGeom prst="rect">
            <a:avLst/>
          </a:prstGeom>
          <a:noFill/>
          <a:ln>
            <a:noFill/>
          </a:ln>
        </p:spPr>
        <p:txBody>
          <a:bodyPr>
            <a:normAutofit/>
          </a:bodyPr>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An actor represents a set of roles that users of use case play when interacting with these use cases.</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Actors can be human or automated systems.</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Actor is someone interacting with use case (system function). Named by noun.</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Actors are entities which require help from the system to perform their task or are needed to execute the system’s functions.</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Actors are not part of the system. </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An Actor triggers use case</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Actor has responsibility toward the system (inputs), and have expectations from the system (outputs).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grpSp>
        <p:nvGrpSpPr>
          <p:cNvPr id="1712" name="Group 3"/>
          <p:cNvGrpSpPr/>
          <p:nvPr/>
        </p:nvGrpSpPr>
        <p:grpSpPr>
          <a:xfrm>
            <a:off x="10630080" y="2404800"/>
            <a:ext cx="1036800" cy="1386000"/>
            <a:chOff x="10630080" y="2404800"/>
            <a:chExt cx="1036800" cy="1386000"/>
          </a:xfrm>
        </p:grpSpPr>
        <p:sp>
          <p:nvSpPr>
            <p:cNvPr id="1713" name="CustomShape 4"/>
            <p:cNvSpPr/>
            <p:nvPr/>
          </p:nvSpPr>
          <p:spPr>
            <a:xfrm>
              <a:off x="10935000" y="2404800"/>
              <a:ext cx="406080" cy="304560"/>
            </a:xfrm>
            <a:prstGeom prst="ellipse">
              <a:avLst/>
            </a:prstGeom>
            <a:noFill/>
            <a:ln w="9360">
              <a:solidFill>
                <a:schemeClr val="tx1"/>
              </a:solidFill>
              <a:round/>
            </a:ln>
          </p:spPr>
          <p:style>
            <a:lnRef idx="0"/>
            <a:fillRef idx="0"/>
            <a:effectRef idx="0"/>
            <a:fontRef idx="minor"/>
          </p:style>
        </p:sp>
        <p:sp>
          <p:nvSpPr>
            <p:cNvPr id="1714" name="Line 5"/>
            <p:cNvSpPr/>
            <p:nvPr/>
          </p:nvSpPr>
          <p:spPr>
            <a:xfrm>
              <a:off x="11138040" y="2709720"/>
              <a:ext cx="360" cy="533160"/>
            </a:xfrm>
            <a:prstGeom prst="line">
              <a:avLst/>
            </a:prstGeom>
            <a:ln w="9360">
              <a:solidFill>
                <a:schemeClr val="tx1"/>
              </a:solidFill>
              <a:round/>
            </a:ln>
          </p:spPr>
          <p:style>
            <a:lnRef idx="0"/>
            <a:fillRef idx="0"/>
            <a:effectRef idx="0"/>
            <a:fontRef idx="minor"/>
          </p:style>
        </p:sp>
        <p:sp>
          <p:nvSpPr>
            <p:cNvPr id="1715" name="Line 6"/>
            <p:cNvSpPr/>
            <p:nvPr/>
          </p:nvSpPr>
          <p:spPr>
            <a:xfrm>
              <a:off x="11138040" y="2862000"/>
              <a:ext cx="406080" cy="152280"/>
            </a:xfrm>
            <a:prstGeom prst="line">
              <a:avLst/>
            </a:prstGeom>
            <a:ln w="9360">
              <a:solidFill>
                <a:schemeClr val="tx1"/>
              </a:solidFill>
              <a:round/>
            </a:ln>
          </p:spPr>
          <p:style>
            <a:lnRef idx="0"/>
            <a:fillRef idx="0"/>
            <a:effectRef idx="0"/>
            <a:fontRef idx="minor"/>
          </p:style>
        </p:sp>
        <p:sp>
          <p:nvSpPr>
            <p:cNvPr id="1716" name="Line 7"/>
            <p:cNvSpPr/>
            <p:nvPr/>
          </p:nvSpPr>
          <p:spPr>
            <a:xfrm flipH="1">
              <a:off x="10833120" y="2862000"/>
              <a:ext cx="304920" cy="152280"/>
            </a:xfrm>
            <a:prstGeom prst="line">
              <a:avLst/>
            </a:prstGeom>
            <a:ln w="9360">
              <a:solidFill>
                <a:schemeClr val="tx1"/>
              </a:solidFill>
              <a:round/>
            </a:ln>
          </p:spPr>
          <p:style>
            <a:lnRef idx="0"/>
            <a:fillRef idx="0"/>
            <a:effectRef idx="0"/>
            <a:fontRef idx="minor"/>
          </p:style>
        </p:sp>
        <p:sp>
          <p:nvSpPr>
            <p:cNvPr id="1717" name="Line 8"/>
            <p:cNvSpPr/>
            <p:nvPr/>
          </p:nvSpPr>
          <p:spPr>
            <a:xfrm>
              <a:off x="11138040" y="3242880"/>
              <a:ext cx="203040" cy="152640"/>
            </a:xfrm>
            <a:prstGeom prst="line">
              <a:avLst/>
            </a:prstGeom>
            <a:ln w="9360">
              <a:solidFill>
                <a:schemeClr val="tx1"/>
              </a:solidFill>
              <a:round/>
            </a:ln>
          </p:spPr>
          <p:style>
            <a:lnRef idx="0"/>
            <a:fillRef idx="0"/>
            <a:effectRef idx="0"/>
            <a:fontRef idx="minor"/>
          </p:style>
        </p:sp>
        <p:sp>
          <p:nvSpPr>
            <p:cNvPr id="1718" name="Line 9"/>
            <p:cNvSpPr/>
            <p:nvPr/>
          </p:nvSpPr>
          <p:spPr>
            <a:xfrm flipH="1">
              <a:off x="10934640" y="3242880"/>
              <a:ext cx="203400" cy="152640"/>
            </a:xfrm>
            <a:prstGeom prst="line">
              <a:avLst/>
            </a:prstGeom>
            <a:ln w="9360">
              <a:solidFill>
                <a:schemeClr val="tx1"/>
              </a:solidFill>
              <a:round/>
            </a:ln>
          </p:spPr>
          <p:style>
            <a:lnRef idx="0"/>
            <a:fillRef idx="0"/>
            <a:effectRef idx="0"/>
            <a:fontRef idx="minor"/>
          </p:style>
        </p:sp>
        <p:sp>
          <p:nvSpPr>
            <p:cNvPr id="1719" name="CustomShape 10"/>
            <p:cNvSpPr/>
            <p:nvPr/>
          </p:nvSpPr>
          <p:spPr>
            <a:xfrm>
              <a:off x="10630080" y="3395520"/>
              <a:ext cx="1036800" cy="39528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name</a:t>
              </a:r>
              <a:endParaRPr b="0" lang="en-IN" sz="2000" spc="-1" strike="noStrike">
                <a:latin typeface="Arial"/>
              </a:endParaRPr>
            </a:p>
          </p:txBody>
        </p:sp>
      </p:grpSp>
      <p:sp>
        <p:nvSpPr>
          <p:cNvPr id="1720" name="CustomShape 11"/>
          <p:cNvSpPr/>
          <p:nvPr/>
        </p:nvSpPr>
        <p:spPr>
          <a:xfrm>
            <a:off x="9776880" y="4806360"/>
            <a:ext cx="2203560" cy="10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721" name="CustomShape 12"/>
          <p:cNvSpPr/>
          <p:nvPr/>
        </p:nvSpPr>
        <p:spPr>
          <a:xfrm>
            <a:off x="9445320" y="4958280"/>
            <a:ext cx="286956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1800" spc="-1" strike="noStrike">
                <a:solidFill>
                  <a:srgbClr val="000000"/>
                </a:solidFill>
                <a:latin typeface="Calibri"/>
              </a:rPr>
              <a:t>&lt;&lt; actor &gt;&gt;</a:t>
            </a:r>
            <a:endParaRPr b="0" lang="en-IN" sz="1800" spc="-1" strike="noStrike">
              <a:latin typeface="Arial"/>
            </a:endParaRPr>
          </a:p>
          <a:p>
            <a:pPr algn="ctr">
              <a:lnSpc>
                <a:spcPct val="100000"/>
              </a:lnSpc>
            </a:pPr>
            <a:r>
              <a:rPr b="0" lang="en-IN" sz="1800" spc="-1" strike="noStrike">
                <a:solidFill>
                  <a:srgbClr val="000000"/>
                </a:solidFill>
                <a:latin typeface="Calibri"/>
              </a:rPr>
              <a:t>X Authorization System</a:t>
            </a:r>
            <a:endParaRPr b="0" lang="en-IN" sz="1800" spc="-1" strike="noStrike">
              <a:latin typeface="Arial"/>
            </a:endParaRPr>
          </a:p>
        </p:txBody>
      </p:sp>
    </p:spTree>
  </p:cSld>
  <p:timing>
    <p:tnLst>
      <p:par>
        <p:cTn id="2730" dur="indefinite" restart="never" nodeType="tmRoot">
          <p:childTnLst>
            <p:seq>
              <p:cTn id="2731" dur="indefinite" nodeType="mainSeq"/>
              <p:prevCondLst>
                <p:cond delay="0" evt="onPrev">
                  <p:tgtEl>
                    <p:sldTgt/>
                  </p:tgtEl>
                </p:cond>
              </p:prevCondLst>
              <p:nextCondLst>
                <p:cond delay="0"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2" name="TextShape 1"/>
          <p:cNvSpPr txBox="1"/>
          <p:nvPr/>
        </p:nvSpPr>
        <p:spPr>
          <a:xfrm>
            <a:off x="0" y="365040"/>
            <a:ext cx="713196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of Use Case Diagram</a:t>
            </a:r>
            <a:endParaRPr b="0" lang="en-US" sz="2400" spc="-1" strike="noStrike">
              <a:solidFill>
                <a:srgbClr val="000000"/>
              </a:solidFill>
              <a:latin typeface="Calibri"/>
            </a:endParaRPr>
          </a:p>
        </p:txBody>
      </p:sp>
      <p:pic>
        <p:nvPicPr>
          <p:cNvPr id="1723" name="Picture 31" descr=""/>
          <p:cNvPicPr/>
          <p:nvPr/>
        </p:nvPicPr>
        <p:blipFill>
          <a:blip r:embed="rId1"/>
          <a:stretch/>
        </p:blipFill>
        <p:spPr>
          <a:xfrm>
            <a:off x="409320" y="1604520"/>
            <a:ext cx="9448560" cy="4428720"/>
          </a:xfrm>
          <a:prstGeom prst="rect">
            <a:avLst/>
          </a:prstGeom>
          <a:ln w="88920">
            <a:solidFill>
              <a:srgbClr val="ffffff"/>
            </a:solidFill>
            <a:miter/>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Tree>
  </p:cSld>
  <p:timing>
    <p:tnLst>
      <p:par>
        <p:cTn id="2732" dur="indefinite" restart="never" nodeType="tmRoot">
          <p:childTnLst>
            <p:seq>
              <p:cTn id="2733" dur="indefinite" nodeType="mainSeq"/>
              <p:prevCondLst>
                <p:cond delay="0" evt="onPrev">
                  <p:tgtEl>
                    <p:sldTgt/>
                  </p:tgtEl>
                </p:cond>
              </p:prevCondLst>
              <p:nextCondLst>
                <p:cond delay="0"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TextShape 1"/>
          <p:cNvSpPr txBox="1"/>
          <p:nvPr/>
        </p:nvSpPr>
        <p:spPr>
          <a:xfrm>
            <a:off x="53640" y="365040"/>
            <a:ext cx="713196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a:t>
            </a:r>
            <a:endParaRPr b="0" lang="en-US" sz="2400" spc="-1" strike="noStrike">
              <a:solidFill>
                <a:srgbClr val="000000"/>
              </a:solidFill>
              <a:latin typeface="Calibri"/>
            </a:endParaRPr>
          </a:p>
        </p:txBody>
      </p:sp>
      <p:grpSp>
        <p:nvGrpSpPr>
          <p:cNvPr id="1725" name="Group 2"/>
          <p:cNvGrpSpPr/>
          <p:nvPr/>
        </p:nvGrpSpPr>
        <p:grpSpPr>
          <a:xfrm>
            <a:off x="633600" y="2026080"/>
            <a:ext cx="8229240" cy="3809520"/>
            <a:chOff x="633600" y="2026080"/>
            <a:chExt cx="8229240" cy="3809520"/>
          </a:xfrm>
        </p:grpSpPr>
        <p:sp>
          <p:nvSpPr>
            <p:cNvPr id="1726" name="CustomShape 3"/>
            <p:cNvSpPr/>
            <p:nvPr/>
          </p:nvSpPr>
          <p:spPr>
            <a:xfrm>
              <a:off x="938160" y="2864160"/>
              <a:ext cx="406080" cy="304560"/>
            </a:xfrm>
            <a:prstGeom prst="ellipse">
              <a:avLst/>
            </a:prstGeom>
            <a:noFill/>
            <a:ln w="9360">
              <a:solidFill>
                <a:schemeClr val="tx1"/>
              </a:solidFill>
              <a:round/>
            </a:ln>
          </p:spPr>
          <p:style>
            <a:lnRef idx="0"/>
            <a:fillRef idx="0"/>
            <a:effectRef idx="0"/>
            <a:fontRef idx="minor"/>
          </p:style>
        </p:sp>
        <p:sp>
          <p:nvSpPr>
            <p:cNvPr id="1727" name="Line 4"/>
            <p:cNvSpPr/>
            <p:nvPr/>
          </p:nvSpPr>
          <p:spPr>
            <a:xfrm>
              <a:off x="1141200" y="3168720"/>
              <a:ext cx="360" cy="533520"/>
            </a:xfrm>
            <a:prstGeom prst="line">
              <a:avLst/>
            </a:prstGeom>
            <a:ln w="9360">
              <a:solidFill>
                <a:schemeClr val="tx1"/>
              </a:solidFill>
              <a:round/>
            </a:ln>
          </p:spPr>
          <p:style>
            <a:lnRef idx="0"/>
            <a:fillRef idx="0"/>
            <a:effectRef idx="0"/>
            <a:fontRef idx="minor"/>
          </p:style>
        </p:sp>
        <p:sp>
          <p:nvSpPr>
            <p:cNvPr id="1728" name="Line 5"/>
            <p:cNvSpPr/>
            <p:nvPr/>
          </p:nvSpPr>
          <p:spPr>
            <a:xfrm>
              <a:off x="1141200" y="3321360"/>
              <a:ext cx="406440" cy="152280"/>
            </a:xfrm>
            <a:prstGeom prst="line">
              <a:avLst/>
            </a:prstGeom>
            <a:ln w="9360">
              <a:solidFill>
                <a:schemeClr val="tx1"/>
              </a:solidFill>
              <a:round/>
            </a:ln>
          </p:spPr>
          <p:style>
            <a:lnRef idx="0"/>
            <a:fillRef idx="0"/>
            <a:effectRef idx="0"/>
            <a:fontRef idx="minor"/>
          </p:style>
        </p:sp>
        <p:sp>
          <p:nvSpPr>
            <p:cNvPr id="1729" name="Line 6"/>
            <p:cNvSpPr/>
            <p:nvPr/>
          </p:nvSpPr>
          <p:spPr>
            <a:xfrm flipH="1">
              <a:off x="836640" y="3321360"/>
              <a:ext cx="304560" cy="152280"/>
            </a:xfrm>
            <a:prstGeom prst="line">
              <a:avLst/>
            </a:prstGeom>
            <a:ln w="9360">
              <a:solidFill>
                <a:schemeClr val="tx1"/>
              </a:solidFill>
              <a:round/>
            </a:ln>
          </p:spPr>
          <p:style>
            <a:lnRef idx="0"/>
            <a:fillRef idx="0"/>
            <a:effectRef idx="0"/>
            <a:fontRef idx="minor"/>
          </p:style>
        </p:sp>
        <p:sp>
          <p:nvSpPr>
            <p:cNvPr id="1730" name="Line 7"/>
            <p:cNvSpPr/>
            <p:nvPr/>
          </p:nvSpPr>
          <p:spPr>
            <a:xfrm>
              <a:off x="1141200" y="3702240"/>
              <a:ext cx="203400" cy="152280"/>
            </a:xfrm>
            <a:prstGeom prst="line">
              <a:avLst/>
            </a:prstGeom>
            <a:ln w="9360">
              <a:solidFill>
                <a:schemeClr val="tx1"/>
              </a:solidFill>
              <a:round/>
            </a:ln>
          </p:spPr>
          <p:style>
            <a:lnRef idx="0"/>
            <a:fillRef idx="0"/>
            <a:effectRef idx="0"/>
            <a:fontRef idx="minor"/>
          </p:style>
        </p:sp>
        <p:sp>
          <p:nvSpPr>
            <p:cNvPr id="1731" name="Line 8"/>
            <p:cNvSpPr/>
            <p:nvPr/>
          </p:nvSpPr>
          <p:spPr>
            <a:xfrm flipH="1">
              <a:off x="938160" y="3702240"/>
              <a:ext cx="203040" cy="152280"/>
            </a:xfrm>
            <a:prstGeom prst="line">
              <a:avLst/>
            </a:prstGeom>
            <a:ln w="9360">
              <a:solidFill>
                <a:schemeClr val="tx1"/>
              </a:solidFill>
              <a:round/>
            </a:ln>
          </p:spPr>
          <p:style>
            <a:lnRef idx="0"/>
            <a:fillRef idx="0"/>
            <a:effectRef idx="0"/>
            <a:fontRef idx="minor"/>
          </p:style>
        </p:sp>
        <p:sp>
          <p:nvSpPr>
            <p:cNvPr id="1732" name="CustomShape 9"/>
            <p:cNvSpPr/>
            <p:nvPr/>
          </p:nvSpPr>
          <p:spPr>
            <a:xfrm>
              <a:off x="633600" y="3854880"/>
              <a:ext cx="1320480" cy="36468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Times New Roman"/>
                </a:rPr>
                <a:t>student</a:t>
              </a:r>
              <a:endParaRPr b="0" lang="en-IN" sz="1800" spc="-1" strike="noStrike">
                <a:latin typeface="Arial"/>
              </a:endParaRPr>
            </a:p>
          </p:txBody>
        </p:sp>
        <p:grpSp>
          <p:nvGrpSpPr>
            <p:cNvPr id="1733" name="Group 10"/>
            <p:cNvGrpSpPr/>
            <p:nvPr/>
          </p:nvGrpSpPr>
          <p:grpSpPr>
            <a:xfrm>
              <a:off x="3478320" y="2254680"/>
              <a:ext cx="1929960" cy="685440"/>
              <a:chOff x="3478320" y="2254680"/>
              <a:chExt cx="1929960" cy="685440"/>
            </a:xfrm>
          </p:grpSpPr>
          <p:sp>
            <p:nvSpPr>
              <p:cNvPr id="1734" name="CustomShape 11"/>
              <p:cNvSpPr/>
              <p:nvPr/>
            </p:nvSpPr>
            <p:spPr>
              <a:xfrm>
                <a:off x="3478320" y="2254680"/>
                <a:ext cx="1929960" cy="685440"/>
              </a:xfrm>
              <a:prstGeom prst="ellipse">
                <a:avLst/>
              </a:prstGeom>
              <a:noFill/>
              <a:ln w="9360">
                <a:solidFill>
                  <a:schemeClr val="tx1"/>
                </a:solidFill>
                <a:round/>
              </a:ln>
            </p:spPr>
            <p:style>
              <a:lnRef idx="0"/>
              <a:fillRef idx="0"/>
              <a:effectRef idx="0"/>
              <a:fontRef idx="minor"/>
            </p:style>
          </p:sp>
          <p:sp>
            <p:nvSpPr>
              <p:cNvPr id="1735" name="CustomShape 12"/>
              <p:cNvSpPr/>
              <p:nvPr/>
            </p:nvSpPr>
            <p:spPr>
              <a:xfrm>
                <a:off x="3639240" y="2406960"/>
                <a:ext cx="1769040" cy="36468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registration</a:t>
                </a:r>
                <a:endParaRPr b="0" lang="en-IN" sz="1800" spc="-1" strike="noStrike">
                  <a:latin typeface="Arial"/>
                </a:endParaRPr>
              </a:p>
            </p:txBody>
          </p:sp>
        </p:grpSp>
        <p:sp>
          <p:nvSpPr>
            <p:cNvPr id="1736" name="CustomShape 13"/>
            <p:cNvSpPr/>
            <p:nvPr/>
          </p:nvSpPr>
          <p:spPr>
            <a:xfrm>
              <a:off x="3478320" y="3397680"/>
              <a:ext cx="1726920" cy="685440"/>
            </a:xfrm>
            <a:prstGeom prst="ellipse">
              <a:avLst/>
            </a:prstGeom>
            <a:noFill/>
            <a:ln w="9360">
              <a:solidFill>
                <a:schemeClr val="tx1"/>
              </a:solidFill>
              <a:round/>
            </a:ln>
          </p:spPr>
          <p:style>
            <a:lnRef idx="0"/>
            <a:fillRef idx="0"/>
            <a:effectRef idx="0"/>
            <a:fontRef idx="minor"/>
          </p:style>
        </p:sp>
        <p:sp>
          <p:nvSpPr>
            <p:cNvPr id="1737" name="CustomShape 14"/>
            <p:cNvSpPr/>
            <p:nvPr/>
          </p:nvSpPr>
          <p:spPr>
            <a:xfrm>
              <a:off x="3579840" y="3397680"/>
              <a:ext cx="158292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updating</a:t>
              </a:r>
              <a:endParaRPr b="0" lang="en-IN" sz="1800" spc="-1" strike="noStrike">
                <a:latin typeface="Arial"/>
              </a:endParaRPr>
            </a:p>
            <a:p>
              <a:pPr algn="ctr">
                <a:lnSpc>
                  <a:spcPct val="100000"/>
                </a:lnSpc>
              </a:pPr>
              <a:r>
                <a:rPr b="0" lang="en-IN" sz="1800" spc="-1" strike="noStrike">
                  <a:solidFill>
                    <a:srgbClr val="000000"/>
                  </a:solidFill>
                  <a:latin typeface="Times New Roman"/>
                </a:rPr>
                <a:t>grades</a:t>
              </a:r>
              <a:endParaRPr b="0" lang="en-IN" sz="1800" spc="-1" strike="noStrike">
                <a:latin typeface="Arial"/>
              </a:endParaRPr>
            </a:p>
          </p:txBody>
        </p:sp>
        <p:sp>
          <p:nvSpPr>
            <p:cNvPr id="1738" name="CustomShape 15"/>
            <p:cNvSpPr/>
            <p:nvPr/>
          </p:nvSpPr>
          <p:spPr>
            <a:xfrm>
              <a:off x="3579840" y="4617000"/>
              <a:ext cx="1726920" cy="685440"/>
            </a:xfrm>
            <a:prstGeom prst="ellipse">
              <a:avLst/>
            </a:prstGeom>
            <a:noFill/>
            <a:ln w="9360">
              <a:solidFill>
                <a:schemeClr val="tx1"/>
              </a:solidFill>
              <a:round/>
            </a:ln>
          </p:spPr>
          <p:style>
            <a:lnRef idx="0"/>
            <a:fillRef idx="0"/>
            <a:effectRef idx="0"/>
            <a:fontRef idx="minor"/>
          </p:style>
        </p:sp>
        <p:sp>
          <p:nvSpPr>
            <p:cNvPr id="1739" name="CustomShape 16"/>
            <p:cNvSpPr/>
            <p:nvPr/>
          </p:nvSpPr>
          <p:spPr>
            <a:xfrm>
              <a:off x="3622320" y="4617000"/>
              <a:ext cx="158292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output</a:t>
              </a:r>
              <a:endParaRPr b="0" lang="en-IN" sz="1800" spc="-1" strike="noStrike">
                <a:latin typeface="Arial"/>
              </a:endParaRPr>
            </a:p>
            <a:p>
              <a:pPr algn="ctr">
                <a:lnSpc>
                  <a:spcPct val="100000"/>
                </a:lnSpc>
              </a:pPr>
              <a:r>
                <a:rPr b="0" lang="en-IN" sz="1800" spc="-1" strike="noStrike">
                  <a:solidFill>
                    <a:srgbClr val="000000"/>
                  </a:solidFill>
                  <a:latin typeface="Times New Roman"/>
                </a:rPr>
                <a:t>generating</a:t>
              </a:r>
              <a:endParaRPr b="0" lang="en-IN" sz="1800" spc="-1" strike="noStrike">
                <a:latin typeface="Arial"/>
              </a:endParaRPr>
            </a:p>
          </p:txBody>
        </p:sp>
        <p:sp>
          <p:nvSpPr>
            <p:cNvPr id="1740" name="CustomShape 17"/>
            <p:cNvSpPr/>
            <p:nvPr/>
          </p:nvSpPr>
          <p:spPr>
            <a:xfrm>
              <a:off x="7948800" y="2864160"/>
              <a:ext cx="406080" cy="304560"/>
            </a:xfrm>
            <a:prstGeom prst="ellipse">
              <a:avLst/>
            </a:prstGeom>
            <a:noFill/>
            <a:ln w="9360">
              <a:solidFill>
                <a:schemeClr val="tx1"/>
              </a:solidFill>
              <a:round/>
            </a:ln>
          </p:spPr>
          <p:style>
            <a:lnRef idx="0"/>
            <a:fillRef idx="0"/>
            <a:effectRef idx="0"/>
            <a:fontRef idx="minor"/>
          </p:style>
        </p:sp>
        <p:sp>
          <p:nvSpPr>
            <p:cNvPr id="1741" name="Line 18"/>
            <p:cNvSpPr/>
            <p:nvPr/>
          </p:nvSpPr>
          <p:spPr>
            <a:xfrm>
              <a:off x="8151840" y="3168720"/>
              <a:ext cx="360" cy="533520"/>
            </a:xfrm>
            <a:prstGeom prst="line">
              <a:avLst/>
            </a:prstGeom>
            <a:ln w="9360">
              <a:solidFill>
                <a:schemeClr val="tx1"/>
              </a:solidFill>
              <a:round/>
            </a:ln>
          </p:spPr>
          <p:style>
            <a:lnRef idx="0"/>
            <a:fillRef idx="0"/>
            <a:effectRef idx="0"/>
            <a:fontRef idx="minor"/>
          </p:style>
        </p:sp>
        <p:sp>
          <p:nvSpPr>
            <p:cNvPr id="1742" name="Line 19"/>
            <p:cNvSpPr/>
            <p:nvPr/>
          </p:nvSpPr>
          <p:spPr>
            <a:xfrm>
              <a:off x="8151840" y="3321360"/>
              <a:ext cx="406440" cy="152280"/>
            </a:xfrm>
            <a:prstGeom prst="line">
              <a:avLst/>
            </a:prstGeom>
            <a:ln w="9360">
              <a:solidFill>
                <a:schemeClr val="tx1"/>
              </a:solidFill>
              <a:round/>
            </a:ln>
          </p:spPr>
          <p:style>
            <a:lnRef idx="0"/>
            <a:fillRef idx="0"/>
            <a:effectRef idx="0"/>
            <a:fontRef idx="minor"/>
          </p:style>
        </p:sp>
        <p:sp>
          <p:nvSpPr>
            <p:cNvPr id="1743" name="Line 20"/>
            <p:cNvSpPr/>
            <p:nvPr/>
          </p:nvSpPr>
          <p:spPr>
            <a:xfrm flipH="1">
              <a:off x="7846920" y="3321360"/>
              <a:ext cx="304920" cy="152280"/>
            </a:xfrm>
            <a:prstGeom prst="line">
              <a:avLst/>
            </a:prstGeom>
            <a:ln w="9360">
              <a:solidFill>
                <a:schemeClr val="tx1"/>
              </a:solidFill>
              <a:round/>
            </a:ln>
          </p:spPr>
          <p:style>
            <a:lnRef idx="0"/>
            <a:fillRef idx="0"/>
            <a:effectRef idx="0"/>
            <a:fontRef idx="minor"/>
          </p:style>
        </p:sp>
        <p:sp>
          <p:nvSpPr>
            <p:cNvPr id="1744" name="Line 21"/>
            <p:cNvSpPr/>
            <p:nvPr/>
          </p:nvSpPr>
          <p:spPr>
            <a:xfrm>
              <a:off x="8151840" y="3702240"/>
              <a:ext cx="203040" cy="152280"/>
            </a:xfrm>
            <a:prstGeom prst="line">
              <a:avLst/>
            </a:prstGeom>
            <a:ln w="9360">
              <a:solidFill>
                <a:schemeClr val="tx1"/>
              </a:solidFill>
              <a:round/>
            </a:ln>
          </p:spPr>
          <p:style>
            <a:lnRef idx="0"/>
            <a:fillRef idx="0"/>
            <a:effectRef idx="0"/>
            <a:fontRef idx="minor"/>
          </p:style>
        </p:sp>
        <p:sp>
          <p:nvSpPr>
            <p:cNvPr id="1745" name="Line 22"/>
            <p:cNvSpPr/>
            <p:nvPr/>
          </p:nvSpPr>
          <p:spPr>
            <a:xfrm flipH="1">
              <a:off x="7948440" y="3702240"/>
              <a:ext cx="203400" cy="152280"/>
            </a:xfrm>
            <a:prstGeom prst="line">
              <a:avLst/>
            </a:prstGeom>
            <a:ln w="9360">
              <a:solidFill>
                <a:schemeClr val="tx1"/>
              </a:solidFill>
              <a:round/>
            </a:ln>
          </p:spPr>
          <p:style>
            <a:lnRef idx="0"/>
            <a:fillRef idx="0"/>
            <a:effectRef idx="0"/>
            <a:fontRef idx="minor"/>
          </p:style>
        </p:sp>
        <p:sp>
          <p:nvSpPr>
            <p:cNvPr id="1746" name="CustomShape 23"/>
            <p:cNvSpPr/>
            <p:nvPr/>
          </p:nvSpPr>
          <p:spPr>
            <a:xfrm>
              <a:off x="7643880" y="3854880"/>
              <a:ext cx="1218960" cy="36468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Times New Roman"/>
                </a:rPr>
                <a:t>faculty</a:t>
              </a:r>
              <a:endParaRPr b="0" lang="en-IN" sz="1800" spc="-1" strike="noStrike">
                <a:latin typeface="Arial"/>
              </a:endParaRPr>
            </a:p>
          </p:txBody>
        </p:sp>
        <p:sp>
          <p:nvSpPr>
            <p:cNvPr id="1747" name="Line 24"/>
            <p:cNvSpPr/>
            <p:nvPr/>
          </p:nvSpPr>
          <p:spPr>
            <a:xfrm flipV="1">
              <a:off x="1649160" y="2635560"/>
              <a:ext cx="1727280" cy="304560"/>
            </a:xfrm>
            <a:prstGeom prst="line">
              <a:avLst/>
            </a:prstGeom>
            <a:ln w="9360">
              <a:solidFill>
                <a:schemeClr val="tx1"/>
              </a:solidFill>
              <a:round/>
            </a:ln>
          </p:spPr>
          <p:style>
            <a:lnRef idx="0"/>
            <a:fillRef idx="0"/>
            <a:effectRef idx="0"/>
            <a:fontRef idx="minor"/>
          </p:style>
        </p:sp>
        <p:sp>
          <p:nvSpPr>
            <p:cNvPr id="1748" name="Line 25"/>
            <p:cNvSpPr/>
            <p:nvPr/>
          </p:nvSpPr>
          <p:spPr>
            <a:xfrm>
              <a:off x="1649160" y="3854520"/>
              <a:ext cx="1828800" cy="990720"/>
            </a:xfrm>
            <a:prstGeom prst="line">
              <a:avLst/>
            </a:prstGeom>
            <a:ln w="9360">
              <a:solidFill>
                <a:schemeClr val="tx1"/>
              </a:solidFill>
              <a:round/>
            </a:ln>
          </p:spPr>
          <p:style>
            <a:lnRef idx="0"/>
            <a:fillRef idx="0"/>
            <a:effectRef idx="0"/>
            <a:fontRef idx="minor"/>
          </p:style>
        </p:sp>
        <p:sp>
          <p:nvSpPr>
            <p:cNvPr id="1749" name="Line 26"/>
            <p:cNvSpPr/>
            <p:nvPr/>
          </p:nvSpPr>
          <p:spPr>
            <a:xfrm flipH="1">
              <a:off x="5205240" y="3625920"/>
              <a:ext cx="2438640" cy="360"/>
            </a:xfrm>
            <a:prstGeom prst="line">
              <a:avLst/>
            </a:prstGeom>
            <a:ln w="9360">
              <a:solidFill>
                <a:schemeClr val="tx1"/>
              </a:solidFill>
              <a:round/>
            </a:ln>
          </p:spPr>
          <p:style>
            <a:lnRef idx="0"/>
            <a:fillRef idx="0"/>
            <a:effectRef idx="0"/>
            <a:fontRef idx="minor"/>
          </p:style>
        </p:sp>
        <p:sp>
          <p:nvSpPr>
            <p:cNvPr id="1750" name="Line 27"/>
            <p:cNvSpPr/>
            <p:nvPr/>
          </p:nvSpPr>
          <p:spPr>
            <a:xfrm flipH="1">
              <a:off x="5306760" y="3854520"/>
              <a:ext cx="2337120" cy="914400"/>
            </a:xfrm>
            <a:prstGeom prst="line">
              <a:avLst/>
            </a:prstGeom>
            <a:ln w="9360">
              <a:solidFill>
                <a:schemeClr val="tx1"/>
              </a:solidFill>
              <a:round/>
            </a:ln>
          </p:spPr>
          <p:style>
            <a:lnRef idx="0"/>
            <a:fillRef idx="0"/>
            <a:effectRef idx="0"/>
            <a:fontRef idx="minor"/>
          </p:style>
        </p:sp>
        <p:sp>
          <p:nvSpPr>
            <p:cNvPr id="1751" name="CustomShape 28"/>
            <p:cNvSpPr/>
            <p:nvPr/>
          </p:nvSpPr>
          <p:spPr>
            <a:xfrm>
              <a:off x="2462400" y="2026080"/>
              <a:ext cx="3860280" cy="3809520"/>
            </a:xfrm>
            <a:prstGeom prst="rect">
              <a:avLst/>
            </a:prstGeom>
            <a:noFill/>
            <a:ln w="9360">
              <a:solidFill>
                <a:schemeClr val="tx1"/>
              </a:solidFill>
              <a:miter/>
            </a:ln>
          </p:spPr>
          <p:style>
            <a:lnRef idx="0"/>
            <a:fillRef idx="0"/>
            <a:effectRef idx="0"/>
            <a:fontRef idx="minor"/>
          </p:style>
        </p:sp>
      </p:grpSp>
    </p:spTree>
  </p:cSld>
  <p:timing>
    <p:tnLst>
      <p:par>
        <p:cTn id="2734" dur="indefinite" restart="never" nodeType="tmRoot">
          <p:childTnLst>
            <p:seq>
              <p:cTn id="2735" dur="indefinite" nodeType="mainSeq"/>
              <p:prevCondLst>
                <p:cond delay="0" evt="onPrev">
                  <p:tgtEl>
                    <p:sldTgt/>
                  </p:tgtEl>
                </p:cond>
              </p:prevCondLst>
              <p:nextCondLst>
                <p:cond delay="0"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TextShape 1"/>
          <p:cNvSpPr txBox="1"/>
          <p:nvPr/>
        </p:nvSpPr>
        <p:spPr>
          <a:xfrm>
            <a:off x="53640" y="371520"/>
            <a:ext cx="1051524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Relationships between Use Cases</a:t>
            </a:r>
            <a:endParaRPr b="0" lang="en-US" sz="2400" spc="-1" strike="noStrike">
              <a:solidFill>
                <a:srgbClr val="000000"/>
              </a:solidFill>
              <a:latin typeface="Calibri"/>
            </a:endParaRPr>
          </a:p>
        </p:txBody>
      </p:sp>
      <p:sp>
        <p:nvSpPr>
          <p:cNvPr id="1753" name="TextShape 2"/>
          <p:cNvSpPr txBox="1"/>
          <p:nvPr/>
        </p:nvSpPr>
        <p:spPr>
          <a:xfrm>
            <a:off x="128880" y="1454040"/>
            <a:ext cx="10515240" cy="4350960"/>
          </a:xfrm>
          <a:prstGeom prst="rect">
            <a:avLst/>
          </a:prstGeom>
          <a:noFill/>
          <a:ln>
            <a:noFill/>
          </a:ln>
        </p:spPr>
        <p:txBody>
          <a:bodyPr/>
          <a:p>
            <a:pPr marL="365760" indent="-365400">
              <a:lnSpc>
                <a:spcPct val="120000"/>
              </a:lnSpc>
              <a:spcBef>
                <a:spcPts val="1001"/>
              </a:spcBef>
            </a:pPr>
            <a:r>
              <a:rPr b="0" lang="en-US" sz="2800" spc="-1" strike="noStrike">
                <a:solidFill>
                  <a:srgbClr val="000000"/>
                </a:solidFill>
                <a:latin typeface="Calibri"/>
              </a:rPr>
              <a:t>1. Generalization - use cases that are specialized versions of other use   cases.</a:t>
            </a:r>
            <a:endParaRPr b="0" lang="en-US" sz="2800" spc="-1" strike="noStrike">
              <a:solidFill>
                <a:srgbClr val="000000"/>
              </a:solidFill>
              <a:latin typeface="Calibri"/>
            </a:endParaRPr>
          </a:p>
          <a:p>
            <a:pPr marL="365760" indent="-365400">
              <a:lnSpc>
                <a:spcPct val="120000"/>
              </a:lnSpc>
              <a:spcBef>
                <a:spcPts val="1001"/>
              </a:spcBef>
            </a:pPr>
            <a:r>
              <a:rPr b="0" lang="en-US" sz="2800" spc="-1" strike="noStrike">
                <a:solidFill>
                  <a:srgbClr val="000000"/>
                </a:solidFill>
                <a:latin typeface="Calibri"/>
              </a:rPr>
              <a:t>2. Include - use cases that are included as parts of other use cases. Enable to factor common behavior.</a:t>
            </a:r>
            <a:endParaRPr b="0" lang="en-US" sz="2800" spc="-1" strike="noStrike">
              <a:solidFill>
                <a:srgbClr val="000000"/>
              </a:solidFill>
              <a:latin typeface="Calibri"/>
            </a:endParaRPr>
          </a:p>
          <a:p>
            <a:pPr marL="365760" indent="-365400">
              <a:lnSpc>
                <a:spcPct val="120000"/>
              </a:lnSpc>
              <a:spcBef>
                <a:spcPts val="1001"/>
              </a:spcBef>
            </a:pPr>
            <a:r>
              <a:rPr b="0" lang="en-US" sz="2800" spc="-1" strike="noStrike">
                <a:solidFill>
                  <a:srgbClr val="000000"/>
                </a:solidFill>
                <a:latin typeface="Calibri"/>
              </a:rPr>
              <a:t>3. Extend - use cases that extend the behavior of other core use cases. Enable to factor variants.</a:t>
            </a:r>
            <a:endParaRPr b="0" lang="en-US" sz="2800" spc="-1" strike="noStrike">
              <a:solidFill>
                <a:srgbClr val="000000"/>
              </a:solidFill>
              <a:latin typeface="Calibri"/>
            </a:endParaRPr>
          </a:p>
        </p:txBody>
      </p:sp>
    </p:spTree>
  </p:cSld>
  <p:timing>
    <p:tnLst>
      <p:par>
        <p:cTn id="2736" dur="indefinite" restart="never" nodeType="tmRoot">
          <p:childTnLst>
            <p:seq>
              <p:cTn id="2737" dur="indefinite" nodeType="mainSeq"/>
              <p:prevCondLst>
                <p:cond delay="0" evt="onPrev">
                  <p:tgtEl>
                    <p:sldTgt/>
                  </p:tgtEl>
                </p:cond>
              </p:prevCondLst>
              <p:nextCondLst>
                <p:cond delay="0"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TextShape 1"/>
          <p:cNvSpPr txBox="1"/>
          <p:nvPr/>
        </p:nvSpPr>
        <p:spPr>
          <a:xfrm>
            <a:off x="53640" y="50580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1. Generalization</a:t>
            </a:r>
            <a:endParaRPr b="0" lang="en-US" sz="2400" spc="-1" strike="noStrike">
              <a:solidFill>
                <a:srgbClr val="000000"/>
              </a:solidFill>
              <a:latin typeface="Calibri"/>
            </a:endParaRPr>
          </a:p>
        </p:txBody>
      </p:sp>
      <p:sp>
        <p:nvSpPr>
          <p:cNvPr id="1755" name="TextShape 2"/>
          <p:cNvSpPr txBox="1"/>
          <p:nvPr/>
        </p:nvSpPr>
        <p:spPr>
          <a:xfrm>
            <a:off x="0" y="145404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child use case inherits the behavior and meaning of the</a:t>
            </a:r>
            <a:endParaRPr b="0" lang="en-US" sz="2800" spc="-1" strike="noStrike">
              <a:solidFill>
                <a:srgbClr val="000000"/>
              </a:solidFill>
              <a:latin typeface="Calibri"/>
            </a:endParaRPr>
          </a:p>
          <a:p>
            <a:pPr marL="228600" indent="-228240">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parent use case.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child may add to or override the behavior of its parent.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Share the same relationship to the actor</a:t>
            </a:r>
            <a:endParaRPr b="0" lang="en-US" sz="2800" spc="-1" strike="noStrike">
              <a:solidFill>
                <a:srgbClr val="000000"/>
              </a:solidFill>
              <a:latin typeface="Calibri"/>
            </a:endParaRPr>
          </a:p>
        </p:txBody>
      </p:sp>
      <p:grpSp>
        <p:nvGrpSpPr>
          <p:cNvPr id="1756" name="Group 3"/>
          <p:cNvGrpSpPr/>
          <p:nvPr/>
        </p:nvGrpSpPr>
        <p:grpSpPr>
          <a:xfrm>
            <a:off x="2061720" y="3599280"/>
            <a:ext cx="1218960" cy="2120760"/>
            <a:chOff x="2061720" y="3599280"/>
            <a:chExt cx="1218960" cy="2120760"/>
          </a:xfrm>
        </p:grpSpPr>
        <p:grpSp>
          <p:nvGrpSpPr>
            <p:cNvPr id="1757" name="Group 4"/>
            <p:cNvGrpSpPr/>
            <p:nvPr/>
          </p:nvGrpSpPr>
          <p:grpSpPr>
            <a:xfrm>
              <a:off x="2061720" y="3599280"/>
              <a:ext cx="1218960" cy="685440"/>
              <a:chOff x="2061720" y="3599280"/>
              <a:chExt cx="1218960" cy="685440"/>
            </a:xfrm>
          </p:grpSpPr>
          <p:sp>
            <p:nvSpPr>
              <p:cNvPr id="1758" name="CustomShape 5"/>
              <p:cNvSpPr/>
              <p:nvPr/>
            </p:nvSpPr>
            <p:spPr>
              <a:xfrm>
                <a:off x="2061720" y="3599280"/>
                <a:ext cx="1218960" cy="685440"/>
              </a:xfrm>
              <a:prstGeom prst="ellipse">
                <a:avLst/>
              </a:prstGeom>
              <a:noFill/>
              <a:ln w="9360">
                <a:solidFill>
                  <a:schemeClr val="tx1"/>
                </a:solidFill>
                <a:round/>
              </a:ln>
            </p:spPr>
            <p:style>
              <a:lnRef idx="0"/>
              <a:fillRef idx="0"/>
              <a:effectRef idx="0"/>
              <a:fontRef idx="minor"/>
            </p:style>
          </p:sp>
          <p:sp>
            <p:nvSpPr>
              <p:cNvPr id="1759" name="CustomShape 6"/>
              <p:cNvSpPr/>
              <p:nvPr/>
            </p:nvSpPr>
            <p:spPr>
              <a:xfrm>
                <a:off x="2163600" y="3751560"/>
                <a:ext cx="111708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Times New Roman"/>
                  </a:rPr>
                  <a:t>parent</a:t>
                </a:r>
                <a:endParaRPr b="0" lang="en-IN" sz="2000" spc="-1" strike="noStrike">
                  <a:latin typeface="Arial"/>
                </a:endParaRPr>
              </a:p>
            </p:txBody>
          </p:sp>
        </p:grpSp>
        <p:grpSp>
          <p:nvGrpSpPr>
            <p:cNvPr id="1760" name="Group 7"/>
            <p:cNvGrpSpPr/>
            <p:nvPr/>
          </p:nvGrpSpPr>
          <p:grpSpPr>
            <a:xfrm>
              <a:off x="2061720" y="5034600"/>
              <a:ext cx="1218960" cy="685440"/>
              <a:chOff x="2061720" y="5034600"/>
              <a:chExt cx="1218960" cy="685440"/>
            </a:xfrm>
          </p:grpSpPr>
          <p:sp>
            <p:nvSpPr>
              <p:cNvPr id="1761" name="CustomShape 8"/>
              <p:cNvSpPr/>
              <p:nvPr/>
            </p:nvSpPr>
            <p:spPr>
              <a:xfrm>
                <a:off x="2061720" y="5034600"/>
                <a:ext cx="1218960" cy="685440"/>
              </a:xfrm>
              <a:prstGeom prst="ellipse">
                <a:avLst/>
              </a:prstGeom>
              <a:noFill/>
              <a:ln w="9360">
                <a:solidFill>
                  <a:schemeClr val="tx1"/>
                </a:solidFill>
                <a:round/>
              </a:ln>
            </p:spPr>
            <p:style>
              <a:lnRef idx="0"/>
              <a:fillRef idx="0"/>
              <a:effectRef idx="0"/>
              <a:fontRef idx="minor"/>
            </p:style>
          </p:sp>
          <p:sp>
            <p:nvSpPr>
              <p:cNvPr id="1762" name="CustomShape 9"/>
              <p:cNvSpPr/>
              <p:nvPr/>
            </p:nvSpPr>
            <p:spPr>
              <a:xfrm>
                <a:off x="2163600" y="5199480"/>
                <a:ext cx="111708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Times New Roman"/>
                  </a:rPr>
                  <a:t>child</a:t>
                </a:r>
                <a:endParaRPr b="0" lang="en-IN" sz="2000" spc="-1" strike="noStrike">
                  <a:latin typeface="Arial"/>
                </a:endParaRPr>
              </a:p>
            </p:txBody>
          </p:sp>
        </p:grpSp>
        <p:sp>
          <p:nvSpPr>
            <p:cNvPr id="1763" name="Line 10"/>
            <p:cNvSpPr/>
            <p:nvPr/>
          </p:nvSpPr>
          <p:spPr>
            <a:xfrm>
              <a:off x="2673360" y="4449960"/>
              <a:ext cx="360" cy="549360"/>
            </a:xfrm>
            <a:prstGeom prst="line">
              <a:avLst/>
            </a:prstGeom>
            <a:ln w="9360">
              <a:solidFill>
                <a:schemeClr val="tx1"/>
              </a:solidFill>
              <a:round/>
            </a:ln>
          </p:spPr>
          <p:style>
            <a:lnRef idx="0"/>
            <a:fillRef idx="0"/>
            <a:effectRef idx="0"/>
            <a:fontRef idx="minor"/>
          </p:style>
        </p:sp>
        <p:sp>
          <p:nvSpPr>
            <p:cNvPr id="1764" name="CustomShape 11"/>
            <p:cNvSpPr/>
            <p:nvPr/>
          </p:nvSpPr>
          <p:spPr>
            <a:xfrm>
              <a:off x="2447280" y="4289760"/>
              <a:ext cx="469440" cy="147240"/>
            </a:xfrm>
            <a:prstGeom prst="triangle">
              <a:avLst>
                <a:gd name="adj" fmla="val 50000"/>
              </a:avLst>
            </a:prstGeom>
            <a:noFill/>
            <a:ln w="9360">
              <a:solidFill>
                <a:schemeClr val="tx1"/>
              </a:solidFill>
              <a:miter/>
            </a:ln>
          </p:spPr>
          <p:style>
            <a:lnRef idx="0"/>
            <a:fillRef idx="0"/>
            <a:effectRef idx="0"/>
            <a:fontRef idx="minor"/>
          </p:style>
        </p:sp>
      </p:grpSp>
    </p:spTree>
  </p:cSld>
  <p:timing>
    <p:tnLst>
      <p:par>
        <p:cTn id="2738" dur="indefinite" restart="never" nodeType="tmRoot">
          <p:childTnLst>
            <p:seq>
              <p:cTn id="2739" dur="indefinite" nodeType="mainSeq"/>
              <p:prevCondLst>
                <p:cond delay="0" evt="onPrev">
                  <p:tgtEl>
                    <p:sldTgt/>
                  </p:tgtEl>
                </p:cond>
              </p:prevCondLst>
              <p:nextCondLst>
                <p:cond delay="0"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5" name="TextShape 1"/>
          <p:cNvSpPr txBox="1"/>
          <p:nvPr/>
        </p:nvSpPr>
        <p:spPr>
          <a:xfrm>
            <a:off x="88920" y="365040"/>
            <a:ext cx="1051524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More about Generalization</a:t>
            </a:r>
            <a:endParaRPr b="0" lang="en-US" sz="2400" spc="-1" strike="noStrike">
              <a:solidFill>
                <a:srgbClr val="000000"/>
              </a:solidFill>
              <a:latin typeface="Calibri"/>
            </a:endParaRPr>
          </a:p>
        </p:txBody>
      </p:sp>
      <p:grpSp>
        <p:nvGrpSpPr>
          <p:cNvPr id="1766" name="Group 2"/>
          <p:cNvGrpSpPr/>
          <p:nvPr/>
        </p:nvGrpSpPr>
        <p:grpSpPr>
          <a:xfrm>
            <a:off x="1078920" y="2120040"/>
            <a:ext cx="5587560" cy="2900160"/>
            <a:chOff x="1078920" y="2120040"/>
            <a:chExt cx="5587560" cy="2900160"/>
          </a:xfrm>
        </p:grpSpPr>
        <p:grpSp>
          <p:nvGrpSpPr>
            <p:cNvPr id="1767" name="Group 3"/>
            <p:cNvGrpSpPr/>
            <p:nvPr/>
          </p:nvGrpSpPr>
          <p:grpSpPr>
            <a:xfrm>
              <a:off x="2907720" y="2120040"/>
              <a:ext cx="2031480" cy="685440"/>
              <a:chOff x="2907720" y="2120040"/>
              <a:chExt cx="2031480" cy="685440"/>
            </a:xfrm>
          </p:grpSpPr>
          <p:sp>
            <p:nvSpPr>
              <p:cNvPr id="1768" name="CustomShape 4"/>
              <p:cNvSpPr/>
              <p:nvPr/>
            </p:nvSpPr>
            <p:spPr>
              <a:xfrm>
                <a:off x="2907720" y="2120040"/>
                <a:ext cx="2031480" cy="685440"/>
              </a:xfrm>
              <a:prstGeom prst="ellipse">
                <a:avLst/>
              </a:prstGeom>
              <a:noFill/>
              <a:ln w="9360">
                <a:solidFill>
                  <a:schemeClr val="tx1"/>
                </a:solidFill>
                <a:round/>
              </a:ln>
            </p:spPr>
            <p:style>
              <a:lnRef idx="0"/>
              <a:fillRef idx="0"/>
              <a:effectRef idx="0"/>
              <a:fontRef idx="minor"/>
            </p:style>
          </p:sp>
          <p:sp>
            <p:nvSpPr>
              <p:cNvPr id="1769" name="CustomShape 5"/>
              <p:cNvSpPr/>
              <p:nvPr/>
            </p:nvSpPr>
            <p:spPr>
              <a:xfrm>
                <a:off x="3076920" y="2272680"/>
                <a:ext cx="186228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Times New Roman"/>
                  </a:rPr>
                  <a:t>registration</a:t>
                </a:r>
                <a:endParaRPr b="0" lang="en-IN" sz="2000" spc="-1" strike="noStrike">
                  <a:latin typeface="Arial"/>
                </a:endParaRPr>
              </a:p>
            </p:txBody>
          </p:sp>
        </p:grpSp>
        <p:sp>
          <p:nvSpPr>
            <p:cNvPr id="1770" name="CustomShape 6"/>
            <p:cNvSpPr/>
            <p:nvPr/>
          </p:nvSpPr>
          <p:spPr>
            <a:xfrm>
              <a:off x="4533120" y="4101480"/>
              <a:ext cx="2133360" cy="917280"/>
            </a:xfrm>
            <a:prstGeom prst="ellipse">
              <a:avLst/>
            </a:prstGeom>
            <a:noFill/>
            <a:ln w="9360">
              <a:solidFill>
                <a:schemeClr val="tx1"/>
              </a:solidFill>
              <a:round/>
            </a:ln>
          </p:spPr>
          <p:style>
            <a:lnRef idx="0"/>
            <a:fillRef idx="0"/>
            <a:effectRef idx="0"/>
            <a:fontRef idx="minor"/>
          </p:style>
        </p:sp>
        <p:sp>
          <p:nvSpPr>
            <p:cNvPr id="1771" name="CustomShape 7"/>
            <p:cNvSpPr/>
            <p:nvPr/>
          </p:nvSpPr>
          <p:spPr>
            <a:xfrm>
              <a:off x="4609440" y="417744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graduate</a:t>
              </a:r>
              <a:endParaRPr b="0" lang="en-IN" sz="2000" spc="-1" strike="noStrike">
                <a:latin typeface="Arial"/>
              </a:endParaRPr>
            </a:p>
            <a:p>
              <a:pPr algn="ctr">
                <a:lnSpc>
                  <a:spcPct val="100000"/>
                </a:lnSpc>
              </a:pPr>
              <a:r>
                <a:rPr b="0" lang="en-IN" sz="2000" spc="-1" strike="noStrike">
                  <a:solidFill>
                    <a:srgbClr val="000000"/>
                  </a:solidFill>
                  <a:latin typeface="Times New Roman"/>
                </a:rPr>
                <a:t>registration</a:t>
              </a:r>
              <a:endParaRPr b="0" lang="en-IN" sz="2000" spc="-1" strike="noStrike">
                <a:latin typeface="Arial"/>
              </a:endParaRPr>
            </a:p>
          </p:txBody>
        </p:sp>
        <p:sp>
          <p:nvSpPr>
            <p:cNvPr id="1772" name="CustomShape 8"/>
            <p:cNvSpPr/>
            <p:nvPr/>
          </p:nvSpPr>
          <p:spPr>
            <a:xfrm>
              <a:off x="3720240" y="2805840"/>
              <a:ext cx="406080" cy="304560"/>
            </a:xfrm>
            <a:prstGeom prst="triangle">
              <a:avLst>
                <a:gd name="adj" fmla="val 50000"/>
              </a:avLst>
            </a:prstGeom>
            <a:noFill/>
            <a:ln w="9360">
              <a:solidFill>
                <a:schemeClr val="tx1"/>
              </a:solidFill>
              <a:miter/>
            </a:ln>
          </p:spPr>
          <p:style>
            <a:lnRef idx="0"/>
            <a:fillRef idx="0"/>
            <a:effectRef idx="0"/>
            <a:fontRef idx="minor"/>
          </p:style>
        </p:sp>
        <p:sp>
          <p:nvSpPr>
            <p:cNvPr id="1773" name="Line 9"/>
            <p:cNvSpPr/>
            <p:nvPr/>
          </p:nvSpPr>
          <p:spPr>
            <a:xfrm>
              <a:off x="2399400" y="3643920"/>
              <a:ext cx="360" cy="457200"/>
            </a:xfrm>
            <a:prstGeom prst="line">
              <a:avLst/>
            </a:prstGeom>
            <a:ln w="9360">
              <a:solidFill>
                <a:schemeClr val="tx1"/>
              </a:solidFill>
              <a:round/>
            </a:ln>
          </p:spPr>
          <p:style>
            <a:lnRef idx="0"/>
            <a:fillRef idx="0"/>
            <a:effectRef idx="0"/>
            <a:fontRef idx="minor"/>
          </p:style>
        </p:sp>
        <p:sp>
          <p:nvSpPr>
            <p:cNvPr id="1774" name="CustomShape 10"/>
            <p:cNvSpPr/>
            <p:nvPr/>
          </p:nvSpPr>
          <p:spPr>
            <a:xfrm>
              <a:off x="1078920" y="4101480"/>
              <a:ext cx="2437920" cy="918720"/>
            </a:xfrm>
            <a:prstGeom prst="ellipse">
              <a:avLst/>
            </a:prstGeom>
            <a:noFill/>
            <a:ln w="9360">
              <a:solidFill>
                <a:schemeClr val="tx1"/>
              </a:solidFill>
              <a:round/>
            </a:ln>
          </p:spPr>
          <p:style>
            <a:lnRef idx="0"/>
            <a:fillRef idx="0"/>
            <a:effectRef idx="0"/>
            <a:fontRef idx="minor"/>
          </p:style>
        </p:sp>
        <p:sp>
          <p:nvSpPr>
            <p:cNvPr id="1775" name="CustomShape 11"/>
            <p:cNvSpPr/>
            <p:nvPr/>
          </p:nvSpPr>
          <p:spPr>
            <a:xfrm>
              <a:off x="1180440" y="4177440"/>
              <a:ext cx="223488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non-graduate</a:t>
              </a:r>
              <a:endParaRPr b="0" lang="en-IN" sz="2000" spc="-1" strike="noStrike">
                <a:latin typeface="Arial"/>
              </a:endParaRPr>
            </a:p>
            <a:p>
              <a:pPr algn="ctr">
                <a:lnSpc>
                  <a:spcPct val="100000"/>
                </a:lnSpc>
              </a:pPr>
              <a:r>
                <a:rPr b="0" lang="en-IN" sz="2000" spc="-1" strike="noStrike">
                  <a:solidFill>
                    <a:srgbClr val="000000"/>
                  </a:solidFill>
                  <a:latin typeface="Times New Roman"/>
                </a:rPr>
                <a:t>registration</a:t>
              </a:r>
              <a:endParaRPr b="0" lang="en-IN" sz="2000" spc="-1" strike="noStrike">
                <a:latin typeface="Arial"/>
              </a:endParaRPr>
            </a:p>
          </p:txBody>
        </p:sp>
        <p:sp>
          <p:nvSpPr>
            <p:cNvPr id="1776" name="Line 12"/>
            <p:cNvSpPr/>
            <p:nvPr/>
          </p:nvSpPr>
          <p:spPr>
            <a:xfrm>
              <a:off x="5549040" y="3643920"/>
              <a:ext cx="360" cy="457200"/>
            </a:xfrm>
            <a:prstGeom prst="line">
              <a:avLst/>
            </a:prstGeom>
            <a:ln w="9360">
              <a:solidFill>
                <a:schemeClr val="tx1"/>
              </a:solidFill>
              <a:round/>
            </a:ln>
          </p:spPr>
          <p:style>
            <a:lnRef idx="0"/>
            <a:fillRef idx="0"/>
            <a:effectRef idx="0"/>
            <a:fontRef idx="minor"/>
          </p:style>
        </p:sp>
        <p:sp>
          <p:nvSpPr>
            <p:cNvPr id="1777" name="Line 13"/>
            <p:cNvSpPr/>
            <p:nvPr/>
          </p:nvSpPr>
          <p:spPr>
            <a:xfrm>
              <a:off x="2399400" y="3643920"/>
              <a:ext cx="3149640" cy="360"/>
            </a:xfrm>
            <a:prstGeom prst="line">
              <a:avLst/>
            </a:prstGeom>
            <a:ln w="9360">
              <a:solidFill>
                <a:schemeClr val="tx1"/>
              </a:solidFill>
              <a:round/>
            </a:ln>
          </p:spPr>
          <p:style>
            <a:lnRef idx="0"/>
            <a:fillRef idx="0"/>
            <a:effectRef idx="0"/>
            <a:fontRef idx="minor"/>
          </p:style>
        </p:sp>
        <p:sp>
          <p:nvSpPr>
            <p:cNvPr id="1778" name="Line 14"/>
            <p:cNvSpPr/>
            <p:nvPr/>
          </p:nvSpPr>
          <p:spPr>
            <a:xfrm>
              <a:off x="3923280" y="3110400"/>
              <a:ext cx="360" cy="533520"/>
            </a:xfrm>
            <a:prstGeom prst="line">
              <a:avLst/>
            </a:prstGeom>
            <a:ln w="9360">
              <a:solidFill>
                <a:schemeClr val="tx1"/>
              </a:solidFill>
              <a:round/>
            </a:ln>
          </p:spPr>
          <p:style>
            <a:lnRef idx="0"/>
            <a:fillRef idx="0"/>
            <a:effectRef idx="0"/>
            <a:fontRef idx="minor"/>
          </p:style>
        </p:sp>
      </p:grpSp>
    </p:spTree>
  </p:cSld>
  <p:timing>
    <p:tnLst>
      <p:par>
        <p:cTn id="2740" dur="indefinite" restart="never" nodeType="tmRoot">
          <p:childTnLst>
            <p:seq>
              <p:cTn id="2741"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139680" y="344520"/>
            <a:ext cx="10515240" cy="98892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ARIANE Flight 501</a:t>
            </a:r>
            <a:endParaRPr b="0" lang="en-US" sz="2400" spc="-1" strike="noStrike">
              <a:solidFill>
                <a:srgbClr val="000000"/>
              </a:solidFill>
              <a:latin typeface="Calibri"/>
            </a:endParaRPr>
          </a:p>
        </p:txBody>
      </p:sp>
      <p:sp>
        <p:nvSpPr>
          <p:cNvPr id="283" name="TextShape 2"/>
          <p:cNvSpPr txBox="1"/>
          <p:nvPr/>
        </p:nvSpPr>
        <p:spPr>
          <a:xfrm>
            <a:off x="142560" y="1283760"/>
            <a:ext cx="6077880" cy="5401800"/>
          </a:xfrm>
          <a:prstGeom prst="rect">
            <a:avLst/>
          </a:prstGeom>
          <a:noFill/>
          <a:ln>
            <a:noFill/>
          </a:ln>
        </p:spPr>
        <p:txBody>
          <a:bodyPr>
            <a:normAutofit/>
          </a:bodyPr>
          <a:p>
            <a:pPr marL="360000" indent="-359640">
              <a:lnSpc>
                <a:spcPct val="120000"/>
              </a:lnSpc>
              <a:spcBef>
                <a:spcPts val="601"/>
              </a:spcBef>
              <a:spcAft>
                <a:spcPts val="601"/>
              </a:spcAft>
              <a:buClr>
                <a:srgbClr val="000000"/>
              </a:buClr>
              <a:buFont typeface="Arial"/>
              <a:buChar char="•"/>
            </a:pPr>
            <a:r>
              <a:rPr b="0" lang="en-US" sz="2400" spc="-1" strike="noStrike">
                <a:solidFill>
                  <a:srgbClr val="000000"/>
                </a:solidFill>
                <a:latin typeface="Arial"/>
              </a:rPr>
              <a:t>Disintegration after 39 sec</a:t>
            </a:r>
            <a:endParaRPr b="0" lang="en-US" sz="2400" spc="-1" strike="noStrike">
              <a:solidFill>
                <a:srgbClr val="000000"/>
              </a:solidFill>
              <a:latin typeface="Calibri"/>
            </a:endParaRPr>
          </a:p>
          <a:p>
            <a:pPr marL="360000" indent="-359640">
              <a:lnSpc>
                <a:spcPct val="120000"/>
              </a:lnSpc>
              <a:spcBef>
                <a:spcPts val="601"/>
              </a:spcBef>
              <a:spcAft>
                <a:spcPts val="601"/>
              </a:spcAft>
              <a:buClr>
                <a:srgbClr val="000000"/>
              </a:buClr>
              <a:buFont typeface="Arial"/>
              <a:buChar char="•"/>
            </a:pPr>
            <a:r>
              <a:rPr b="0" lang="en-US" sz="2400" spc="-1" strike="noStrike">
                <a:solidFill>
                  <a:srgbClr val="000000"/>
                </a:solidFill>
                <a:latin typeface="Arial"/>
              </a:rPr>
              <a:t>Caused by large correction for attitude deviation</a:t>
            </a:r>
            <a:endParaRPr b="0" lang="en-US" sz="2400" spc="-1" strike="noStrike">
              <a:solidFill>
                <a:srgbClr val="000000"/>
              </a:solidFill>
              <a:latin typeface="Calibri"/>
            </a:endParaRPr>
          </a:p>
          <a:p>
            <a:pPr marL="360000" indent="-359640">
              <a:lnSpc>
                <a:spcPct val="120000"/>
              </a:lnSpc>
              <a:spcBef>
                <a:spcPts val="601"/>
              </a:spcBef>
              <a:spcAft>
                <a:spcPts val="601"/>
              </a:spcAft>
              <a:buClr>
                <a:srgbClr val="000000"/>
              </a:buClr>
              <a:buFont typeface="Arial"/>
              <a:buChar char="•"/>
            </a:pPr>
            <a:r>
              <a:rPr b="0" lang="en-US" sz="2400" spc="-1" strike="noStrike">
                <a:solidFill>
                  <a:srgbClr val="000000"/>
                </a:solidFill>
                <a:latin typeface="Arial"/>
              </a:rPr>
              <a:t>Caused by wrong data being sent to On Board Computer</a:t>
            </a:r>
            <a:endParaRPr b="0" lang="en-US" sz="2400" spc="-1" strike="noStrike">
              <a:solidFill>
                <a:srgbClr val="000000"/>
              </a:solidFill>
              <a:latin typeface="Calibri"/>
            </a:endParaRPr>
          </a:p>
          <a:p>
            <a:pPr marL="360000" indent="-359640">
              <a:lnSpc>
                <a:spcPct val="120000"/>
              </a:lnSpc>
              <a:spcBef>
                <a:spcPts val="601"/>
              </a:spcBef>
              <a:spcAft>
                <a:spcPts val="601"/>
              </a:spcAft>
              <a:buClr>
                <a:srgbClr val="000000"/>
              </a:buClr>
              <a:buFont typeface="Arial"/>
              <a:buChar char="•"/>
            </a:pPr>
            <a:r>
              <a:rPr b="0" lang="en-US" sz="2400" spc="-1" strike="noStrike">
                <a:solidFill>
                  <a:srgbClr val="000000"/>
                </a:solidFill>
                <a:latin typeface="Arial"/>
              </a:rPr>
              <a:t>Caused by software exception in Inertial Reference System after 36 sec</a:t>
            </a:r>
            <a:endParaRPr b="0" lang="en-US" sz="2400" spc="-1" strike="noStrike">
              <a:solidFill>
                <a:srgbClr val="000000"/>
              </a:solidFill>
              <a:latin typeface="Calibri"/>
            </a:endParaRPr>
          </a:p>
          <a:p>
            <a:pPr>
              <a:lnSpc>
                <a:spcPct val="90000"/>
              </a:lnSpc>
              <a:spcBef>
                <a:spcPts val="1800"/>
              </a:spcBef>
              <a:spcAft>
                <a:spcPts val="601"/>
              </a:spcAft>
            </a:pPr>
            <a:endParaRPr b="0" lang="en-US" sz="2400" spc="-1" strike="noStrike">
              <a:solidFill>
                <a:srgbClr val="000000"/>
              </a:solidFill>
              <a:latin typeface="Calibri"/>
            </a:endParaRPr>
          </a:p>
        </p:txBody>
      </p:sp>
    </p:spTree>
  </p:cSld>
  <p:timing>
    <p:tnLst>
      <p:par>
        <p:cTn id="269" dur="indefinite" restart="never" nodeType="tmRoot">
          <p:childTnLst>
            <p:seq>
              <p:cTn id="270" dur="indefinite" nodeType="mainSeq">
                <p:childTnLst>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283">
                                            <p:txEl>
                                              <p:pRg st="0" end="0"/>
                                            </p:txEl>
                                          </p:spTgt>
                                        </p:tgtEl>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tgtEl>
                                          <p:spTgt spid="283">
                                            <p:txEl>
                                              <p:pRg st="1" end="1"/>
                                            </p:txEl>
                                          </p:spTgt>
                                        </p:tgtEl>
                                        <p:attrNameLst>
                                          <p:attrName>style.visibility</p:attrName>
                                        </p:attrNameLst>
                                      </p:cBhvr>
                                      <p:to>
                                        <p:strVal val="visible"/>
                                      </p:to>
                                    </p:set>
                                  </p:childTnLst>
                                </p:cTn>
                              </p:par>
                              <p:par>
                                <p:cTn id="277" nodeType="withEffect" fill="hold" presetClass="entr" presetID="1">
                                  <p:stCondLst>
                                    <p:cond delay="0"/>
                                  </p:stCondLst>
                                  <p:childTnLst>
                                    <p:set>
                                      <p:cBhvr>
                                        <p:cTn id="278" dur="1" fill="hold">
                                          <p:stCondLst>
                                            <p:cond delay="0"/>
                                          </p:stCondLst>
                                        </p:cTn>
                                        <p:tgtEl>
                                          <p:spTgt spid="283">
                                            <p:txEl>
                                              <p:pRg st="2" end="2"/>
                                            </p:txEl>
                                          </p:spTgt>
                                        </p:tgtEl>
                                        <p:attrNameLst>
                                          <p:attrName>style.visibility</p:attrName>
                                        </p:attrNameLst>
                                      </p:cBhvr>
                                      <p:to>
                                        <p:strVal val="visible"/>
                                      </p:to>
                                    </p:set>
                                  </p:childTnLst>
                                </p:cTn>
                              </p:par>
                              <p:par>
                                <p:cTn id="279" nodeType="withEffect" fill="hold" presetClass="entr" presetID="1">
                                  <p:stCondLst>
                                    <p:cond delay="0"/>
                                  </p:stCondLst>
                                  <p:childTnLst>
                                    <p:set>
                                      <p:cBhvr>
                                        <p:cTn id="280"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9" name="TextShape 1"/>
          <p:cNvSpPr txBox="1"/>
          <p:nvPr/>
        </p:nvSpPr>
        <p:spPr>
          <a:xfrm>
            <a:off x="128880" y="48888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Generalization as a Relationships between Actors</a:t>
            </a:r>
            <a:endParaRPr b="0" lang="en-US" sz="2400" spc="-1" strike="noStrike">
              <a:solidFill>
                <a:srgbClr val="000000"/>
              </a:solidFill>
              <a:latin typeface="Calibri"/>
            </a:endParaRPr>
          </a:p>
        </p:txBody>
      </p:sp>
      <p:grpSp>
        <p:nvGrpSpPr>
          <p:cNvPr id="1780" name="Group 2"/>
          <p:cNvGrpSpPr/>
          <p:nvPr/>
        </p:nvGrpSpPr>
        <p:grpSpPr>
          <a:xfrm>
            <a:off x="482760" y="1629720"/>
            <a:ext cx="6501960" cy="3596400"/>
            <a:chOff x="482760" y="1629720"/>
            <a:chExt cx="6501960" cy="3596400"/>
          </a:xfrm>
        </p:grpSpPr>
        <p:sp>
          <p:nvSpPr>
            <p:cNvPr id="1781" name="CustomShape 3"/>
            <p:cNvSpPr/>
            <p:nvPr/>
          </p:nvSpPr>
          <p:spPr>
            <a:xfrm>
              <a:off x="3225960" y="1629720"/>
              <a:ext cx="406080" cy="304560"/>
            </a:xfrm>
            <a:prstGeom prst="ellipse">
              <a:avLst/>
            </a:prstGeom>
            <a:noFill/>
            <a:ln w="9360">
              <a:solidFill>
                <a:schemeClr val="tx1"/>
              </a:solidFill>
              <a:round/>
            </a:ln>
          </p:spPr>
          <p:style>
            <a:lnRef idx="0"/>
            <a:fillRef idx="0"/>
            <a:effectRef idx="0"/>
            <a:fontRef idx="minor"/>
          </p:style>
        </p:sp>
        <p:sp>
          <p:nvSpPr>
            <p:cNvPr id="1782" name="Line 4"/>
            <p:cNvSpPr/>
            <p:nvPr/>
          </p:nvSpPr>
          <p:spPr>
            <a:xfrm>
              <a:off x="3429000" y="1934280"/>
              <a:ext cx="360" cy="533160"/>
            </a:xfrm>
            <a:prstGeom prst="line">
              <a:avLst/>
            </a:prstGeom>
            <a:ln w="9360">
              <a:solidFill>
                <a:schemeClr val="tx1"/>
              </a:solidFill>
              <a:round/>
            </a:ln>
          </p:spPr>
          <p:style>
            <a:lnRef idx="0"/>
            <a:fillRef idx="0"/>
            <a:effectRef idx="0"/>
            <a:fontRef idx="minor"/>
          </p:style>
        </p:sp>
        <p:sp>
          <p:nvSpPr>
            <p:cNvPr id="1783" name="Line 5"/>
            <p:cNvSpPr/>
            <p:nvPr/>
          </p:nvSpPr>
          <p:spPr>
            <a:xfrm>
              <a:off x="3429000" y="2086560"/>
              <a:ext cx="406440" cy="152280"/>
            </a:xfrm>
            <a:prstGeom prst="line">
              <a:avLst/>
            </a:prstGeom>
            <a:ln w="9360">
              <a:solidFill>
                <a:schemeClr val="tx1"/>
              </a:solidFill>
              <a:round/>
            </a:ln>
          </p:spPr>
          <p:style>
            <a:lnRef idx="0"/>
            <a:fillRef idx="0"/>
            <a:effectRef idx="0"/>
            <a:fontRef idx="minor"/>
          </p:style>
        </p:sp>
        <p:sp>
          <p:nvSpPr>
            <p:cNvPr id="1784" name="Line 6"/>
            <p:cNvSpPr/>
            <p:nvPr/>
          </p:nvSpPr>
          <p:spPr>
            <a:xfrm flipH="1">
              <a:off x="3124080" y="2086560"/>
              <a:ext cx="304920" cy="152280"/>
            </a:xfrm>
            <a:prstGeom prst="line">
              <a:avLst/>
            </a:prstGeom>
            <a:ln w="9360">
              <a:solidFill>
                <a:schemeClr val="tx1"/>
              </a:solidFill>
              <a:round/>
            </a:ln>
          </p:spPr>
          <p:style>
            <a:lnRef idx="0"/>
            <a:fillRef idx="0"/>
            <a:effectRef idx="0"/>
            <a:fontRef idx="minor"/>
          </p:style>
        </p:sp>
        <p:sp>
          <p:nvSpPr>
            <p:cNvPr id="1785" name="Line 7"/>
            <p:cNvSpPr/>
            <p:nvPr/>
          </p:nvSpPr>
          <p:spPr>
            <a:xfrm>
              <a:off x="3429000" y="2467440"/>
              <a:ext cx="203400" cy="152640"/>
            </a:xfrm>
            <a:prstGeom prst="line">
              <a:avLst/>
            </a:prstGeom>
            <a:ln w="9360">
              <a:solidFill>
                <a:schemeClr val="tx1"/>
              </a:solidFill>
              <a:round/>
            </a:ln>
          </p:spPr>
          <p:style>
            <a:lnRef idx="0"/>
            <a:fillRef idx="0"/>
            <a:effectRef idx="0"/>
            <a:fontRef idx="minor"/>
          </p:style>
        </p:sp>
        <p:sp>
          <p:nvSpPr>
            <p:cNvPr id="1786" name="Line 8"/>
            <p:cNvSpPr/>
            <p:nvPr/>
          </p:nvSpPr>
          <p:spPr>
            <a:xfrm flipH="1">
              <a:off x="3225960" y="2467440"/>
              <a:ext cx="203040" cy="152640"/>
            </a:xfrm>
            <a:prstGeom prst="line">
              <a:avLst/>
            </a:prstGeom>
            <a:ln w="9360">
              <a:solidFill>
                <a:schemeClr val="tx1"/>
              </a:solidFill>
              <a:round/>
            </a:ln>
          </p:spPr>
          <p:style>
            <a:lnRef idx="0"/>
            <a:fillRef idx="0"/>
            <a:effectRef idx="0"/>
            <a:fontRef idx="minor"/>
          </p:style>
        </p:sp>
        <p:sp>
          <p:nvSpPr>
            <p:cNvPr id="1787" name="CustomShape 9"/>
            <p:cNvSpPr/>
            <p:nvPr/>
          </p:nvSpPr>
          <p:spPr>
            <a:xfrm>
              <a:off x="2819520" y="2544120"/>
              <a:ext cx="1218960" cy="36468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student</a:t>
              </a:r>
              <a:endParaRPr b="0" lang="en-IN" sz="1800" spc="-1" strike="noStrike">
                <a:latin typeface="Arial"/>
              </a:endParaRPr>
            </a:p>
          </p:txBody>
        </p:sp>
        <p:sp>
          <p:nvSpPr>
            <p:cNvPr id="1788" name="CustomShape 10"/>
            <p:cNvSpPr/>
            <p:nvPr/>
          </p:nvSpPr>
          <p:spPr>
            <a:xfrm>
              <a:off x="5766120" y="3672720"/>
              <a:ext cx="406080" cy="304560"/>
            </a:xfrm>
            <a:prstGeom prst="ellipse">
              <a:avLst/>
            </a:prstGeom>
            <a:noFill/>
            <a:ln w="9360">
              <a:solidFill>
                <a:schemeClr val="tx1"/>
              </a:solidFill>
              <a:round/>
            </a:ln>
          </p:spPr>
          <p:style>
            <a:lnRef idx="0"/>
            <a:fillRef idx="0"/>
            <a:effectRef idx="0"/>
            <a:fontRef idx="minor"/>
          </p:style>
        </p:sp>
        <p:sp>
          <p:nvSpPr>
            <p:cNvPr id="1789" name="Line 11"/>
            <p:cNvSpPr/>
            <p:nvPr/>
          </p:nvSpPr>
          <p:spPr>
            <a:xfrm>
              <a:off x="5969160" y="3977280"/>
              <a:ext cx="360" cy="533520"/>
            </a:xfrm>
            <a:prstGeom prst="line">
              <a:avLst/>
            </a:prstGeom>
            <a:ln w="9360">
              <a:solidFill>
                <a:schemeClr val="tx1"/>
              </a:solidFill>
              <a:round/>
            </a:ln>
          </p:spPr>
          <p:style>
            <a:lnRef idx="0"/>
            <a:fillRef idx="0"/>
            <a:effectRef idx="0"/>
            <a:fontRef idx="minor"/>
          </p:style>
        </p:sp>
        <p:sp>
          <p:nvSpPr>
            <p:cNvPr id="1790" name="Line 12"/>
            <p:cNvSpPr/>
            <p:nvPr/>
          </p:nvSpPr>
          <p:spPr>
            <a:xfrm>
              <a:off x="5969160" y="4129560"/>
              <a:ext cx="406440" cy="152640"/>
            </a:xfrm>
            <a:prstGeom prst="line">
              <a:avLst/>
            </a:prstGeom>
            <a:ln w="9360">
              <a:solidFill>
                <a:schemeClr val="tx1"/>
              </a:solidFill>
              <a:round/>
            </a:ln>
          </p:spPr>
          <p:style>
            <a:lnRef idx="0"/>
            <a:fillRef idx="0"/>
            <a:effectRef idx="0"/>
            <a:fontRef idx="minor"/>
          </p:style>
        </p:sp>
        <p:sp>
          <p:nvSpPr>
            <p:cNvPr id="1791" name="Line 13"/>
            <p:cNvSpPr/>
            <p:nvPr/>
          </p:nvSpPr>
          <p:spPr>
            <a:xfrm flipH="1">
              <a:off x="5664240" y="4129560"/>
              <a:ext cx="304920" cy="152640"/>
            </a:xfrm>
            <a:prstGeom prst="line">
              <a:avLst/>
            </a:prstGeom>
            <a:ln w="9360">
              <a:solidFill>
                <a:schemeClr val="tx1"/>
              </a:solidFill>
              <a:round/>
            </a:ln>
          </p:spPr>
          <p:style>
            <a:lnRef idx="0"/>
            <a:fillRef idx="0"/>
            <a:effectRef idx="0"/>
            <a:fontRef idx="minor"/>
          </p:style>
        </p:sp>
        <p:sp>
          <p:nvSpPr>
            <p:cNvPr id="1792" name="Line 14"/>
            <p:cNvSpPr/>
            <p:nvPr/>
          </p:nvSpPr>
          <p:spPr>
            <a:xfrm>
              <a:off x="5969160" y="4510800"/>
              <a:ext cx="203040" cy="152280"/>
            </a:xfrm>
            <a:prstGeom prst="line">
              <a:avLst/>
            </a:prstGeom>
            <a:ln w="9360">
              <a:solidFill>
                <a:schemeClr val="tx1"/>
              </a:solidFill>
              <a:round/>
            </a:ln>
          </p:spPr>
          <p:style>
            <a:lnRef idx="0"/>
            <a:fillRef idx="0"/>
            <a:effectRef idx="0"/>
            <a:fontRef idx="minor"/>
          </p:style>
        </p:sp>
        <p:sp>
          <p:nvSpPr>
            <p:cNvPr id="1793" name="Line 15"/>
            <p:cNvSpPr/>
            <p:nvPr/>
          </p:nvSpPr>
          <p:spPr>
            <a:xfrm flipH="1">
              <a:off x="5765760" y="4510800"/>
              <a:ext cx="203400" cy="152280"/>
            </a:xfrm>
            <a:prstGeom prst="line">
              <a:avLst/>
            </a:prstGeom>
            <a:ln w="9360">
              <a:solidFill>
                <a:schemeClr val="tx1"/>
              </a:solidFill>
              <a:round/>
            </a:ln>
          </p:spPr>
          <p:style>
            <a:lnRef idx="0"/>
            <a:fillRef idx="0"/>
            <a:effectRef idx="0"/>
            <a:fontRef idx="minor"/>
          </p:style>
        </p:sp>
        <p:sp>
          <p:nvSpPr>
            <p:cNvPr id="1794" name="CustomShape 16"/>
            <p:cNvSpPr/>
            <p:nvPr/>
          </p:nvSpPr>
          <p:spPr>
            <a:xfrm>
              <a:off x="4953240" y="4587120"/>
              <a:ext cx="203148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non-graduate</a:t>
              </a:r>
              <a:endParaRPr b="0" lang="en-IN" sz="1800" spc="-1" strike="noStrike">
                <a:latin typeface="Arial"/>
              </a:endParaRPr>
            </a:p>
            <a:p>
              <a:pPr algn="ctr">
                <a:lnSpc>
                  <a:spcPct val="100000"/>
                </a:lnSpc>
              </a:pPr>
              <a:r>
                <a:rPr b="0" lang="en-IN" sz="1800" spc="-1" strike="noStrike">
                  <a:solidFill>
                    <a:srgbClr val="000000"/>
                  </a:solidFill>
                  <a:latin typeface="Times New Roman"/>
                </a:rPr>
                <a:t>student</a:t>
              </a:r>
              <a:endParaRPr b="0" lang="en-IN" sz="1800" spc="-1" strike="noStrike">
                <a:latin typeface="Arial"/>
              </a:endParaRPr>
            </a:p>
          </p:txBody>
        </p:sp>
        <p:sp>
          <p:nvSpPr>
            <p:cNvPr id="1795" name="CustomShape 17"/>
            <p:cNvSpPr/>
            <p:nvPr/>
          </p:nvSpPr>
          <p:spPr>
            <a:xfrm>
              <a:off x="1092600" y="3672720"/>
              <a:ext cx="406080" cy="304560"/>
            </a:xfrm>
            <a:prstGeom prst="ellipse">
              <a:avLst/>
            </a:prstGeom>
            <a:noFill/>
            <a:ln w="9360">
              <a:solidFill>
                <a:schemeClr val="tx1"/>
              </a:solidFill>
              <a:round/>
            </a:ln>
          </p:spPr>
          <p:style>
            <a:lnRef idx="0"/>
            <a:fillRef idx="0"/>
            <a:effectRef idx="0"/>
            <a:fontRef idx="minor"/>
          </p:style>
        </p:sp>
        <p:sp>
          <p:nvSpPr>
            <p:cNvPr id="1796" name="Line 18"/>
            <p:cNvSpPr/>
            <p:nvPr/>
          </p:nvSpPr>
          <p:spPr>
            <a:xfrm>
              <a:off x="1295280" y="3977280"/>
              <a:ext cx="360" cy="533520"/>
            </a:xfrm>
            <a:prstGeom prst="line">
              <a:avLst/>
            </a:prstGeom>
            <a:ln w="9360">
              <a:solidFill>
                <a:schemeClr val="tx1"/>
              </a:solidFill>
              <a:round/>
            </a:ln>
          </p:spPr>
          <p:style>
            <a:lnRef idx="0"/>
            <a:fillRef idx="0"/>
            <a:effectRef idx="0"/>
            <a:fontRef idx="minor"/>
          </p:style>
        </p:sp>
        <p:sp>
          <p:nvSpPr>
            <p:cNvPr id="1797" name="Line 19"/>
            <p:cNvSpPr/>
            <p:nvPr/>
          </p:nvSpPr>
          <p:spPr>
            <a:xfrm>
              <a:off x="1295280" y="4129560"/>
              <a:ext cx="406440" cy="152640"/>
            </a:xfrm>
            <a:prstGeom prst="line">
              <a:avLst/>
            </a:prstGeom>
            <a:ln w="9360">
              <a:solidFill>
                <a:schemeClr val="tx1"/>
              </a:solidFill>
              <a:round/>
            </a:ln>
          </p:spPr>
          <p:style>
            <a:lnRef idx="0"/>
            <a:fillRef idx="0"/>
            <a:effectRef idx="0"/>
            <a:fontRef idx="minor"/>
          </p:style>
        </p:sp>
        <p:sp>
          <p:nvSpPr>
            <p:cNvPr id="1798" name="Line 20"/>
            <p:cNvSpPr/>
            <p:nvPr/>
          </p:nvSpPr>
          <p:spPr>
            <a:xfrm flipH="1">
              <a:off x="990720" y="4129560"/>
              <a:ext cx="304560" cy="152640"/>
            </a:xfrm>
            <a:prstGeom prst="line">
              <a:avLst/>
            </a:prstGeom>
            <a:ln w="9360">
              <a:solidFill>
                <a:schemeClr val="tx1"/>
              </a:solidFill>
              <a:round/>
            </a:ln>
          </p:spPr>
          <p:style>
            <a:lnRef idx="0"/>
            <a:fillRef idx="0"/>
            <a:effectRef idx="0"/>
            <a:fontRef idx="minor"/>
          </p:style>
        </p:sp>
        <p:sp>
          <p:nvSpPr>
            <p:cNvPr id="1799" name="Line 21"/>
            <p:cNvSpPr/>
            <p:nvPr/>
          </p:nvSpPr>
          <p:spPr>
            <a:xfrm>
              <a:off x="1295280" y="4510800"/>
              <a:ext cx="203400" cy="152280"/>
            </a:xfrm>
            <a:prstGeom prst="line">
              <a:avLst/>
            </a:prstGeom>
            <a:ln w="9360">
              <a:solidFill>
                <a:schemeClr val="tx1"/>
              </a:solidFill>
              <a:round/>
            </a:ln>
          </p:spPr>
          <p:style>
            <a:lnRef idx="0"/>
            <a:fillRef idx="0"/>
            <a:effectRef idx="0"/>
            <a:fontRef idx="minor"/>
          </p:style>
        </p:sp>
        <p:sp>
          <p:nvSpPr>
            <p:cNvPr id="1800" name="Line 22"/>
            <p:cNvSpPr/>
            <p:nvPr/>
          </p:nvSpPr>
          <p:spPr>
            <a:xfrm flipH="1">
              <a:off x="1092240" y="4510800"/>
              <a:ext cx="203040" cy="152280"/>
            </a:xfrm>
            <a:prstGeom prst="line">
              <a:avLst/>
            </a:prstGeom>
            <a:ln w="9360">
              <a:solidFill>
                <a:schemeClr val="tx1"/>
              </a:solidFill>
              <a:round/>
            </a:ln>
          </p:spPr>
          <p:style>
            <a:lnRef idx="0"/>
            <a:fillRef idx="0"/>
            <a:effectRef idx="0"/>
            <a:fontRef idx="minor"/>
          </p:style>
        </p:sp>
        <p:sp>
          <p:nvSpPr>
            <p:cNvPr id="1801" name="CustomShape 23"/>
            <p:cNvSpPr/>
            <p:nvPr/>
          </p:nvSpPr>
          <p:spPr>
            <a:xfrm>
              <a:off x="482760" y="4587120"/>
              <a:ext cx="162540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graduate</a:t>
              </a:r>
              <a:endParaRPr b="0" lang="en-IN" sz="1800" spc="-1" strike="noStrike">
                <a:latin typeface="Arial"/>
              </a:endParaRPr>
            </a:p>
            <a:p>
              <a:pPr algn="ctr">
                <a:lnSpc>
                  <a:spcPct val="100000"/>
                </a:lnSpc>
              </a:pPr>
              <a:r>
                <a:rPr b="0" lang="en-IN" sz="1800" spc="-1" strike="noStrike">
                  <a:solidFill>
                    <a:srgbClr val="000000"/>
                  </a:solidFill>
                  <a:latin typeface="Times New Roman"/>
                </a:rPr>
                <a:t>student</a:t>
              </a:r>
              <a:endParaRPr b="0" lang="en-IN" sz="1800" spc="-1" strike="noStrike">
                <a:latin typeface="Arial"/>
              </a:endParaRPr>
            </a:p>
          </p:txBody>
        </p:sp>
        <p:sp>
          <p:nvSpPr>
            <p:cNvPr id="1802" name="Line 24"/>
            <p:cNvSpPr/>
            <p:nvPr/>
          </p:nvSpPr>
          <p:spPr>
            <a:xfrm flipV="1">
              <a:off x="1295280" y="3367800"/>
              <a:ext cx="360" cy="228600"/>
            </a:xfrm>
            <a:prstGeom prst="line">
              <a:avLst/>
            </a:prstGeom>
            <a:ln w="9360">
              <a:solidFill>
                <a:schemeClr val="tx1"/>
              </a:solidFill>
              <a:round/>
            </a:ln>
          </p:spPr>
          <p:style>
            <a:lnRef idx="0"/>
            <a:fillRef idx="0"/>
            <a:effectRef idx="0"/>
            <a:fontRef idx="minor"/>
          </p:style>
        </p:sp>
        <p:sp>
          <p:nvSpPr>
            <p:cNvPr id="1803" name="Line 25"/>
            <p:cNvSpPr/>
            <p:nvPr/>
          </p:nvSpPr>
          <p:spPr>
            <a:xfrm flipV="1">
              <a:off x="5969160" y="3367800"/>
              <a:ext cx="360" cy="228600"/>
            </a:xfrm>
            <a:prstGeom prst="line">
              <a:avLst/>
            </a:prstGeom>
            <a:ln w="9360">
              <a:solidFill>
                <a:schemeClr val="tx1"/>
              </a:solidFill>
              <a:round/>
            </a:ln>
          </p:spPr>
          <p:style>
            <a:lnRef idx="0"/>
            <a:fillRef idx="0"/>
            <a:effectRef idx="0"/>
            <a:fontRef idx="minor"/>
          </p:style>
        </p:sp>
        <p:sp>
          <p:nvSpPr>
            <p:cNvPr id="1804" name="Line 26"/>
            <p:cNvSpPr/>
            <p:nvPr/>
          </p:nvSpPr>
          <p:spPr>
            <a:xfrm>
              <a:off x="1295280" y="3367800"/>
              <a:ext cx="4673880" cy="360"/>
            </a:xfrm>
            <a:prstGeom prst="line">
              <a:avLst/>
            </a:prstGeom>
            <a:ln w="9360">
              <a:solidFill>
                <a:schemeClr val="tx1"/>
              </a:solidFill>
              <a:round/>
            </a:ln>
          </p:spPr>
          <p:style>
            <a:lnRef idx="0"/>
            <a:fillRef idx="0"/>
            <a:effectRef idx="0"/>
            <a:fontRef idx="minor"/>
          </p:style>
        </p:sp>
        <p:sp>
          <p:nvSpPr>
            <p:cNvPr id="1805" name="CustomShape 27"/>
            <p:cNvSpPr/>
            <p:nvPr/>
          </p:nvSpPr>
          <p:spPr>
            <a:xfrm>
              <a:off x="3225960" y="2834640"/>
              <a:ext cx="406080" cy="228240"/>
            </a:xfrm>
            <a:prstGeom prst="triangle">
              <a:avLst>
                <a:gd name="adj" fmla="val 50000"/>
              </a:avLst>
            </a:prstGeom>
            <a:noFill/>
            <a:ln w="9360">
              <a:solidFill>
                <a:schemeClr val="tx1"/>
              </a:solidFill>
              <a:miter/>
            </a:ln>
          </p:spPr>
          <p:style>
            <a:lnRef idx="0"/>
            <a:fillRef idx="0"/>
            <a:effectRef idx="0"/>
            <a:fontRef idx="minor"/>
          </p:style>
        </p:sp>
        <p:sp>
          <p:nvSpPr>
            <p:cNvPr id="1806" name="Line 28"/>
            <p:cNvSpPr/>
            <p:nvPr/>
          </p:nvSpPr>
          <p:spPr>
            <a:xfrm>
              <a:off x="3429000" y="3062880"/>
              <a:ext cx="360" cy="304920"/>
            </a:xfrm>
            <a:prstGeom prst="line">
              <a:avLst/>
            </a:prstGeom>
            <a:ln w="9360">
              <a:solidFill>
                <a:schemeClr val="tx1"/>
              </a:solidFill>
              <a:round/>
            </a:ln>
          </p:spPr>
          <p:style>
            <a:lnRef idx="0"/>
            <a:fillRef idx="0"/>
            <a:effectRef idx="0"/>
            <a:fontRef idx="minor"/>
          </p:style>
        </p:sp>
      </p:grpSp>
    </p:spTree>
  </p:cSld>
  <p:timing>
    <p:tnLst>
      <p:par>
        <p:cTn id="2742" dur="indefinite" restart="never" nodeType="tmRoot">
          <p:childTnLst>
            <p:seq>
              <p:cTn id="2743" dur="indefinite" nodeType="mainSeq"/>
              <p:prevCondLst>
                <p:cond delay="0" evt="onPrev">
                  <p:tgtEl>
                    <p:sldTgt/>
                  </p:tgtEl>
                </p:cond>
              </p:prevCondLst>
              <p:nextCondLst>
                <p:cond delay="0"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7" name="TextShape 1"/>
          <p:cNvSpPr txBox="1"/>
          <p:nvPr/>
        </p:nvSpPr>
        <p:spPr>
          <a:xfrm>
            <a:off x="160200" y="50544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2. Include</a:t>
            </a:r>
            <a:endParaRPr b="0" lang="en-US" sz="2400" spc="-1" strike="noStrike">
              <a:solidFill>
                <a:srgbClr val="000000"/>
              </a:solidFill>
              <a:latin typeface="Calibri"/>
            </a:endParaRPr>
          </a:p>
        </p:txBody>
      </p:sp>
      <p:sp>
        <p:nvSpPr>
          <p:cNvPr id="1808" name="TextShape 2"/>
          <p:cNvSpPr txBox="1"/>
          <p:nvPr/>
        </p:nvSpPr>
        <p:spPr>
          <a:xfrm>
            <a:off x="160200" y="1253160"/>
            <a:ext cx="10515240" cy="4350960"/>
          </a:xfrm>
          <a:prstGeom prst="rect">
            <a:avLst/>
          </a:prstGeom>
          <a:noFill/>
          <a:ln>
            <a:noFill/>
          </a:ln>
        </p:spPr>
        <p:txBody>
          <a:bodyPr/>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The base use case explicitly incorporates the behavior of another use case at a location specified in the base.</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The included use case never stands alone. It only occurs as a part of some larger base that includes it.</a:t>
            </a:r>
            <a:endParaRPr b="0" lang="en-US" sz="2800" spc="-1" strike="noStrike">
              <a:solidFill>
                <a:srgbClr val="000000"/>
              </a:solidFill>
              <a:latin typeface="Calibri"/>
            </a:endParaRPr>
          </a:p>
        </p:txBody>
      </p:sp>
      <p:grpSp>
        <p:nvGrpSpPr>
          <p:cNvPr id="1809" name="Group 3"/>
          <p:cNvGrpSpPr/>
          <p:nvPr/>
        </p:nvGrpSpPr>
        <p:grpSpPr>
          <a:xfrm>
            <a:off x="1165320" y="3939840"/>
            <a:ext cx="5587920" cy="685440"/>
            <a:chOff x="1165320" y="3939840"/>
            <a:chExt cx="5587920" cy="685440"/>
          </a:xfrm>
        </p:grpSpPr>
        <p:grpSp>
          <p:nvGrpSpPr>
            <p:cNvPr id="1810" name="Group 4"/>
            <p:cNvGrpSpPr/>
            <p:nvPr/>
          </p:nvGrpSpPr>
          <p:grpSpPr>
            <a:xfrm>
              <a:off x="1165320" y="3939840"/>
              <a:ext cx="1218960" cy="685440"/>
              <a:chOff x="1165320" y="3939840"/>
              <a:chExt cx="1218960" cy="685440"/>
            </a:xfrm>
          </p:grpSpPr>
          <p:sp>
            <p:nvSpPr>
              <p:cNvPr id="1811" name="CustomShape 5"/>
              <p:cNvSpPr/>
              <p:nvPr/>
            </p:nvSpPr>
            <p:spPr>
              <a:xfrm>
                <a:off x="1165320" y="3939840"/>
                <a:ext cx="1218960" cy="685440"/>
              </a:xfrm>
              <a:prstGeom prst="ellipse">
                <a:avLst/>
              </a:prstGeom>
              <a:noFill/>
              <a:ln w="9360">
                <a:solidFill>
                  <a:schemeClr val="tx1"/>
                </a:solidFill>
                <a:round/>
              </a:ln>
            </p:spPr>
            <p:style>
              <a:lnRef idx="0"/>
              <a:fillRef idx="0"/>
              <a:effectRef idx="0"/>
              <a:fontRef idx="minor"/>
            </p:style>
          </p:sp>
          <p:sp>
            <p:nvSpPr>
              <p:cNvPr id="1812" name="CustomShape 6"/>
              <p:cNvSpPr/>
              <p:nvPr/>
            </p:nvSpPr>
            <p:spPr>
              <a:xfrm>
                <a:off x="1266840" y="4092480"/>
                <a:ext cx="1117080" cy="456120"/>
              </a:xfrm>
              <a:prstGeom prst="rect">
                <a:avLst/>
              </a:prstGeom>
              <a:noFill/>
              <a:ln w="9360">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Calibri"/>
                  </a:rPr>
                  <a:t>base</a:t>
                </a:r>
                <a:endParaRPr b="0" lang="en-IN" sz="2400" spc="-1" strike="noStrike">
                  <a:latin typeface="Arial"/>
                </a:endParaRPr>
              </a:p>
            </p:txBody>
          </p:sp>
        </p:grpSp>
        <p:grpSp>
          <p:nvGrpSpPr>
            <p:cNvPr id="1813" name="Group 7"/>
            <p:cNvGrpSpPr/>
            <p:nvPr/>
          </p:nvGrpSpPr>
          <p:grpSpPr>
            <a:xfrm>
              <a:off x="5026320" y="3939840"/>
              <a:ext cx="1726920" cy="685440"/>
              <a:chOff x="5026320" y="3939840"/>
              <a:chExt cx="1726920" cy="685440"/>
            </a:xfrm>
          </p:grpSpPr>
          <p:sp>
            <p:nvSpPr>
              <p:cNvPr id="1814" name="CustomShape 8"/>
              <p:cNvSpPr/>
              <p:nvPr/>
            </p:nvSpPr>
            <p:spPr>
              <a:xfrm>
                <a:off x="5026320" y="3939840"/>
                <a:ext cx="1726920" cy="685440"/>
              </a:xfrm>
              <a:prstGeom prst="ellipse">
                <a:avLst/>
              </a:prstGeom>
              <a:noFill/>
              <a:ln w="9360">
                <a:solidFill>
                  <a:schemeClr val="tx1"/>
                </a:solidFill>
                <a:round/>
              </a:ln>
            </p:spPr>
            <p:style>
              <a:lnRef idx="0"/>
              <a:fillRef idx="0"/>
              <a:effectRef idx="0"/>
              <a:fontRef idx="minor"/>
            </p:style>
          </p:sp>
          <p:sp>
            <p:nvSpPr>
              <p:cNvPr id="1815" name="CustomShape 9"/>
              <p:cNvSpPr/>
              <p:nvPr/>
            </p:nvSpPr>
            <p:spPr>
              <a:xfrm>
                <a:off x="5170320" y="4092480"/>
                <a:ext cx="158292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Calibri"/>
                  </a:rPr>
                  <a:t>included</a:t>
                </a:r>
                <a:endParaRPr b="0" lang="en-IN" sz="2000" spc="-1" strike="noStrike">
                  <a:latin typeface="Arial"/>
                </a:endParaRPr>
              </a:p>
            </p:txBody>
          </p:sp>
        </p:grpSp>
        <p:sp>
          <p:nvSpPr>
            <p:cNvPr id="1816" name="Line 10"/>
            <p:cNvSpPr/>
            <p:nvPr/>
          </p:nvSpPr>
          <p:spPr>
            <a:xfrm>
              <a:off x="2384280" y="4320720"/>
              <a:ext cx="2641680" cy="360"/>
            </a:xfrm>
            <a:prstGeom prst="line">
              <a:avLst/>
            </a:prstGeom>
            <a:ln cap="rnd" w="9360">
              <a:solidFill>
                <a:schemeClr val="tx1"/>
              </a:solidFill>
              <a:custDash>
                <a:ds d="500000" sp="400000"/>
              </a:custDash>
              <a:round/>
              <a:tailEnd len="med" type="triangle" w="med"/>
            </a:ln>
          </p:spPr>
          <p:style>
            <a:lnRef idx="0"/>
            <a:fillRef idx="0"/>
            <a:effectRef idx="0"/>
            <a:fontRef idx="minor"/>
          </p:style>
        </p:sp>
        <p:sp>
          <p:nvSpPr>
            <p:cNvPr id="1817" name="CustomShape 11"/>
            <p:cNvSpPr/>
            <p:nvPr/>
          </p:nvSpPr>
          <p:spPr>
            <a:xfrm>
              <a:off x="2495880" y="3939840"/>
              <a:ext cx="1955160" cy="3952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&lt;&lt;include&gt;&gt;</a:t>
              </a:r>
              <a:endParaRPr b="0" lang="en-IN" sz="2000" spc="-1" strike="noStrike">
                <a:latin typeface="Arial"/>
              </a:endParaRPr>
            </a:p>
          </p:txBody>
        </p:sp>
      </p:grpSp>
    </p:spTree>
  </p:cSld>
  <p:timing>
    <p:tnLst>
      <p:par>
        <p:cTn id="2744" dur="indefinite" restart="never" nodeType="tmRoot">
          <p:childTnLst>
            <p:seq>
              <p:cTn id="2745" dur="indefinite" nodeType="mainSeq"/>
              <p:prevCondLst>
                <p:cond delay="0" evt="onPrev">
                  <p:tgtEl>
                    <p:sldTgt/>
                  </p:tgtEl>
                </p:cond>
              </p:prevCondLst>
              <p:nextCondLst>
                <p:cond delay="0"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TextShape 1"/>
          <p:cNvSpPr txBox="1"/>
          <p:nvPr/>
        </p:nvSpPr>
        <p:spPr>
          <a:xfrm>
            <a:off x="128520" y="49536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More about Include</a:t>
            </a:r>
            <a:endParaRPr b="0" lang="en-US" sz="2400" spc="-1" strike="noStrike">
              <a:solidFill>
                <a:srgbClr val="000000"/>
              </a:solidFill>
              <a:latin typeface="Calibri"/>
            </a:endParaRPr>
          </a:p>
        </p:txBody>
      </p:sp>
      <p:sp>
        <p:nvSpPr>
          <p:cNvPr id="1819" name="TextShape 2"/>
          <p:cNvSpPr txBox="1"/>
          <p:nvPr/>
        </p:nvSpPr>
        <p:spPr>
          <a:xfrm>
            <a:off x="0" y="145404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Enables to avoid describing the same flow of events several times by putting the common behavior in a use case of its own.</a:t>
            </a:r>
            <a:endParaRPr b="0" lang="en-US" sz="2800" spc="-1" strike="noStrike">
              <a:solidFill>
                <a:srgbClr val="000000"/>
              </a:solidFill>
              <a:latin typeface="Calibri"/>
            </a:endParaRPr>
          </a:p>
        </p:txBody>
      </p:sp>
      <p:grpSp>
        <p:nvGrpSpPr>
          <p:cNvPr id="1820" name="Group 3"/>
          <p:cNvGrpSpPr/>
          <p:nvPr/>
        </p:nvGrpSpPr>
        <p:grpSpPr>
          <a:xfrm>
            <a:off x="822960" y="2203920"/>
            <a:ext cx="9438480" cy="4158360"/>
            <a:chOff x="822960" y="2203920"/>
            <a:chExt cx="9438480" cy="4158360"/>
          </a:xfrm>
        </p:grpSpPr>
        <p:sp>
          <p:nvSpPr>
            <p:cNvPr id="1821" name="CustomShape 4"/>
            <p:cNvSpPr/>
            <p:nvPr/>
          </p:nvSpPr>
          <p:spPr>
            <a:xfrm>
              <a:off x="822960" y="2670840"/>
              <a:ext cx="2203560" cy="1186200"/>
            </a:xfrm>
            <a:prstGeom prst="ellipse">
              <a:avLst/>
            </a:prstGeom>
            <a:noFill/>
            <a:ln w="9360">
              <a:solidFill>
                <a:schemeClr val="tx1"/>
              </a:solidFill>
              <a:round/>
            </a:ln>
          </p:spPr>
          <p:style>
            <a:lnRef idx="0"/>
            <a:fillRef idx="0"/>
            <a:effectRef idx="0"/>
            <a:fontRef idx="minor"/>
          </p:style>
        </p:sp>
        <p:sp>
          <p:nvSpPr>
            <p:cNvPr id="1822" name="CustomShape 5"/>
            <p:cNvSpPr/>
            <p:nvPr/>
          </p:nvSpPr>
          <p:spPr>
            <a:xfrm>
              <a:off x="892080" y="2912400"/>
              <a:ext cx="201996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Process rental request</a:t>
              </a:r>
              <a:endParaRPr b="0" lang="en-IN" sz="1800" spc="-1" strike="noStrike">
                <a:latin typeface="Arial"/>
              </a:endParaRPr>
            </a:p>
          </p:txBody>
        </p:sp>
        <p:sp>
          <p:nvSpPr>
            <p:cNvPr id="1823" name="CustomShape 6"/>
            <p:cNvSpPr/>
            <p:nvPr/>
          </p:nvSpPr>
          <p:spPr>
            <a:xfrm>
              <a:off x="7644600" y="2203920"/>
              <a:ext cx="2616840" cy="1353960"/>
            </a:xfrm>
            <a:prstGeom prst="ellipse">
              <a:avLst/>
            </a:prstGeom>
            <a:noFill/>
            <a:ln w="9360">
              <a:solidFill>
                <a:schemeClr val="tx1"/>
              </a:solidFill>
              <a:round/>
            </a:ln>
          </p:spPr>
          <p:style>
            <a:lnRef idx="0"/>
            <a:fillRef idx="0"/>
            <a:effectRef idx="0"/>
            <a:fontRef idx="minor"/>
          </p:style>
        </p:sp>
        <p:sp>
          <p:nvSpPr>
            <p:cNvPr id="1824" name="CustomShape 7"/>
            <p:cNvSpPr/>
            <p:nvPr/>
          </p:nvSpPr>
          <p:spPr>
            <a:xfrm>
              <a:off x="7713720" y="2679120"/>
              <a:ext cx="239868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Process Sale </a:t>
              </a:r>
              <a:br/>
              <a:r>
                <a:rPr b="0" lang="en-IN" sz="1800" spc="-1" strike="noStrike">
                  <a:solidFill>
                    <a:srgbClr val="000000"/>
                  </a:solidFill>
                  <a:latin typeface="Times New Roman"/>
                </a:rPr>
                <a:t>request</a:t>
              </a:r>
              <a:endParaRPr b="0" lang="en-IN" sz="1800" spc="-1" strike="noStrike">
                <a:latin typeface="Arial"/>
              </a:endParaRPr>
            </a:p>
          </p:txBody>
        </p:sp>
        <p:sp>
          <p:nvSpPr>
            <p:cNvPr id="1825" name="CustomShape 8"/>
            <p:cNvSpPr/>
            <p:nvPr/>
          </p:nvSpPr>
          <p:spPr>
            <a:xfrm>
              <a:off x="3509280" y="4881960"/>
              <a:ext cx="2616840" cy="1480320"/>
            </a:xfrm>
            <a:prstGeom prst="ellipse">
              <a:avLst/>
            </a:prstGeom>
            <a:noFill/>
            <a:ln w="9360">
              <a:solidFill>
                <a:schemeClr val="tx1"/>
              </a:solidFill>
              <a:round/>
            </a:ln>
          </p:spPr>
          <p:style>
            <a:lnRef idx="0"/>
            <a:fillRef idx="0"/>
            <a:effectRef idx="0"/>
            <a:fontRef idx="minor"/>
          </p:style>
        </p:sp>
        <p:sp>
          <p:nvSpPr>
            <p:cNvPr id="1826" name="CustomShape 9"/>
            <p:cNvSpPr/>
            <p:nvPr/>
          </p:nvSpPr>
          <p:spPr>
            <a:xfrm>
              <a:off x="3618360" y="5285880"/>
              <a:ext cx="239868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Handle Credit Card Payment</a:t>
              </a:r>
              <a:endParaRPr b="0" lang="en-IN" sz="1800" spc="-1" strike="noStrike">
                <a:latin typeface="Arial"/>
              </a:endParaRPr>
            </a:p>
          </p:txBody>
        </p:sp>
        <p:sp>
          <p:nvSpPr>
            <p:cNvPr id="1827" name="Line 10"/>
            <p:cNvSpPr/>
            <p:nvPr/>
          </p:nvSpPr>
          <p:spPr>
            <a:xfrm>
              <a:off x="3026880" y="3461760"/>
              <a:ext cx="872640" cy="1607040"/>
            </a:xfrm>
            <a:prstGeom prst="line">
              <a:avLst/>
            </a:prstGeom>
            <a:ln cap="rnd" w="9360">
              <a:solidFill>
                <a:schemeClr val="tx1"/>
              </a:solidFill>
              <a:custDash>
                <a:ds d="500000" sp="400000"/>
              </a:custDash>
              <a:round/>
              <a:tailEnd len="med" type="triangle" w="med"/>
            </a:ln>
          </p:spPr>
          <p:style>
            <a:lnRef idx="0"/>
            <a:fillRef idx="0"/>
            <a:effectRef idx="0"/>
            <a:fontRef idx="minor"/>
          </p:style>
        </p:sp>
        <p:sp>
          <p:nvSpPr>
            <p:cNvPr id="1828" name="Line 11"/>
            <p:cNvSpPr/>
            <p:nvPr/>
          </p:nvSpPr>
          <p:spPr>
            <a:xfrm flipH="1">
              <a:off x="6054840" y="3557880"/>
              <a:ext cx="2691720" cy="1728000"/>
            </a:xfrm>
            <a:prstGeom prst="line">
              <a:avLst/>
            </a:prstGeom>
            <a:ln cap="rnd" w="9360">
              <a:solidFill>
                <a:schemeClr val="tx1"/>
              </a:solidFill>
              <a:custDash>
                <a:ds d="500000" sp="400000"/>
              </a:custDash>
              <a:round/>
              <a:tailEnd len="med" type="triangle" w="med"/>
            </a:ln>
          </p:spPr>
          <p:style>
            <a:lnRef idx="0"/>
            <a:fillRef idx="0"/>
            <a:effectRef idx="0"/>
            <a:fontRef idx="minor"/>
          </p:style>
        </p:sp>
        <p:sp>
          <p:nvSpPr>
            <p:cNvPr id="1829" name="CustomShape 12"/>
            <p:cNvSpPr/>
            <p:nvPr/>
          </p:nvSpPr>
          <p:spPr>
            <a:xfrm>
              <a:off x="3688560" y="3720240"/>
              <a:ext cx="137448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Times New Roman"/>
                </a:rPr>
                <a:t>&lt;&lt;include&gt;&gt;</a:t>
              </a:r>
              <a:endParaRPr b="0" lang="en-IN" sz="1800" spc="-1" strike="noStrike">
                <a:latin typeface="Arial"/>
              </a:endParaRPr>
            </a:p>
          </p:txBody>
        </p:sp>
        <p:sp>
          <p:nvSpPr>
            <p:cNvPr id="1830" name="CustomShape 13"/>
            <p:cNvSpPr/>
            <p:nvPr/>
          </p:nvSpPr>
          <p:spPr>
            <a:xfrm>
              <a:off x="6581160" y="3668040"/>
              <a:ext cx="137448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Times New Roman"/>
                </a:rPr>
                <a:t>&lt;&lt;include&gt;&gt;</a:t>
              </a:r>
              <a:endParaRPr b="0" lang="en-IN" sz="1800" spc="-1" strike="noStrike">
                <a:latin typeface="Arial"/>
              </a:endParaRPr>
            </a:p>
          </p:txBody>
        </p:sp>
      </p:grpSp>
    </p:spTree>
  </p:cSld>
  <p:timing>
    <p:tnLst>
      <p:par>
        <p:cTn id="2746" dur="indefinite" restart="never" nodeType="tmRoot">
          <p:childTnLst>
            <p:seq>
              <p:cTn id="2747" dur="indefinite" nodeType="mainSeq"/>
              <p:prevCondLst>
                <p:cond delay="0" evt="onPrev">
                  <p:tgtEl>
                    <p:sldTgt/>
                  </p:tgtEl>
                </p:cond>
              </p:prevCondLst>
              <p:nextCondLst>
                <p:cond delay="0" evt="onNext">
                  <p:tgtEl>
                    <p:sldTgt/>
                  </p:tgtEl>
                </p:cond>
              </p:nextCondLst>
            </p:seq>
          </p:childTnLst>
        </p:cTn>
      </p:par>
    </p:tnLst>
  </p:timing>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1" name="TextShape 1"/>
          <p:cNvSpPr txBox="1"/>
          <p:nvPr/>
        </p:nvSpPr>
        <p:spPr>
          <a:xfrm>
            <a:off x="99000" y="49248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3. Extend</a:t>
            </a:r>
            <a:endParaRPr b="0" lang="en-US" sz="2400" spc="-1" strike="noStrike">
              <a:solidFill>
                <a:srgbClr val="000000"/>
              </a:solidFill>
              <a:latin typeface="Calibri"/>
            </a:endParaRPr>
          </a:p>
        </p:txBody>
      </p:sp>
      <p:sp>
        <p:nvSpPr>
          <p:cNvPr id="1832" name="TextShape 2"/>
          <p:cNvSpPr txBox="1"/>
          <p:nvPr/>
        </p:nvSpPr>
        <p:spPr>
          <a:xfrm>
            <a:off x="0" y="1171800"/>
            <a:ext cx="10789560" cy="4350960"/>
          </a:xfrm>
          <a:prstGeom prst="rect">
            <a:avLst/>
          </a:prstGeom>
          <a:noFill/>
          <a:ln>
            <a:noFill/>
          </a:ln>
        </p:spPr>
        <p:txBody>
          <a:bodyPr/>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The base use case implicitly incorporates the behavior of another use case at certain points called extension points.</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0" lang="en-US" sz="2800" spc="-1" strike="noStrike">
                <a:solidFill>
                  <a:srgbClr val="000000"/>
                </a:solidFill>
                <a:latin typeface="Calibri"/>
              </a:rPr>
              <a:t>The base use case may stand alone, but under certain conditions its behavior may be extended by the behavior of another use case.</a:t>
            </a:r>
            <a:endParaRPr b="0" lang="en-US" sz="2800" spc="-1" strike="noStrike">
              <a:solidFill>
                <a:srgbClr val="000000"/>
              </a:solidFill>
              <a:latin typeface="Calibri"/>
            </a:endParaRPr>
          </a:p>
        </p:txBody>
      </p:sp>
      <p:grpSp>
        <p:nvGrpSpPr>
          <p:cNvPr id="1833" name="Group 3"/>
          <p:cNvGrpSpPr/>
          <p:nvPr/>
        </p:nvGrpSpPr>
        <p:grpSpPr>
          <a:xfrm>
            <a:off x="815760" y="4249440"/>
            <a:ext cx="5587920" cy="685440"/>
            <a:chOff x="815760" y="4249440"/>
            <a:chExt cx="5587920" cy="685440"/>
          </a:xfrm>
        </p:grpSpPr>
        <p:grpSp>
          <p:nvGrpSpPr>
            <p:cNvPr id="1834" name="Group 4"/>
            <p:cNvGrpSpPr/>
            <p:nvPr/>
          </p:nvGrpSpPr>
          <p:grpSpPr>
            <a:xfrm>
              <a:off x="815760" y="4249440"/>
              <a:ext cx="1218960" cy="685440"/>
              <a:chOff x="815760" y="4249440"/>
              <a:chExt cx="1218960" cy="685440"/>
            </a:xfrm>
          </p:grpSpPr>
          <p:sp>
            <p:nvSpPr>
              <p:cNvPr id="1835" name="CustomShape 5"/>
              <p:cNvSpPr/>
              <p:nvPr/>
            </p:nvSpPr>
            <p:spPr>
              <a:xfrm>
                <a:off x="815760" y="4249440"/>
                <a:ext cx="1218960" cy="685440"/>
              </a:xfrm>
              <a:prstGeom prst="ellipse">
                <a:avLst/>
              </a:prstGeom>
              <a:noFill/>
              <a:ln w="9360">
                <a:solidFill>
                  <a:schemeClr val="tx1"/>
                </a:solidFill>
                <a:round/>
              </a:ln>
            </p:spPr>
            <p:style>
              <a:lnRef idx="0"/>
              <a:fillRef idx="0"/>
              <a:effectRef idx="0"/>
              <a:fontRef idx="minor"/>
            </p:style>
          </p:sp>
          <p:sp>
            <p:nvSpPr>
              <p:cNvPr id="1836" name="CustomShape 6"/>
              <p:cNvSpPr/>
              <p:nvPr/>
            </p:nvSpPr>
            <p:spPr>
              <a:xfrm>
                <a:off x="917280" y="4401720"/>
                <a:ext cx="111708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Calibri"/>
                  </a:rPr>
                  <a:t>base</a:t>
                </a:r>
                <a:endParaRPr b="0" lang="en-IN" sz="2000" spc="-1" strike="noStrike">
                  <a:latin typeface="Arial"/>
                </a:endParaRPr>
              </a:p>
            </p:txBody>
          </p:sp>
        </p:grpSp>
        <p:grpSp>
          <p:nvGrpSpPr>
            <p:cNvPr id="1837" name="Group 7"/>
            <p:cNvGrpSpPr/>
            <p:nvPr/>
          </p:nvGrpSpPr>
          <p:grpSpPr>
            <a:xfrm>
              <a:off x="4676760" y="4249440"/>
              <a:ext cx="1726920" cy="685440"/>
              <a:chOff x="4676760" y="4249440"/>
              <a:chExt cx="1726920" cy="685440"/>
            </a:xfrm>
          </p:grpSpPr>
          <p:sp>
            <p:nvSpPr>
              <p:cNvPr id="1838" name="CustomShape 8"/>
              <p:cNvSpPr/>
              <p:nvPr/>
            </p:nvSpPr>
            <p:spPr>
              <a:xfrm>
                <a:off x="4676760" y="4249440"/>
                <a:ext cx="1726920" cy="685440"/>
              </a:xfrm>
              <a:prstGeom prst="ellipse">
                <a:avLst/>
              </a:prstGeom>
              <a:noFill/>
              <a:ln w="9360">
                <a:solidFill>
                  <a:schemeClr val="tx1"/>
                </a:solidFill>
                <a:round/>
              </a:ln>
            </p:spPr>
            <p:style>
              <a:lnRef idx="0"/>
              <a:fillRef idx="0"/>
              <a:effectRef idx="0"/>
              <a:fontRef idx="minor"/>
            </p:style>
          </p:sp>
          <p:sp>
            <p:nvSpPr>
              <p:cNvPr id="1839" name="CustomShape 9"/>
              <p:cNvSpPr/>
              <p:nvPr/>
            </p:nvSpPr>
            <p:spPr>
              <a:xfrm>
                <a:off x="4820400" y="4401720"/>
                <a:ext cx="158292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Calibri"/>
                  </a:rPr>
                  <a:t>extending</a:t>
                </a:r>
                <a:endParaRPr b="0" lang="en-IN" sz="2000" spc="-1" strike="noStrike">
                  <a:latin typeface="Arial"/>
                </a:endParaRPr>
              </a:p>
            </p:txBody>
          </p:sp>
        </p:grpSp>
        <p:sp>
          <p:nvSpPr>
            <p:cNvPr id="1840" name="Line 10"/>
            <p:cNvSpPr/>
            <p:nvPr/>
          </p:nvSpPr>
          <p:spPr>
            <a:xfrm>
              <a:off x="2034720" y="4629960"/>
              <a:ext cx="2641680" cy="360"/>
            </a:xfrm>
            <a:prstGeom prst="line">
              <a:avLst/>
            </a:prstGeom>
            <a:ln cap="rnd" w="9360">
              <a:solidFill>
                <a:schemeClr val="tx1"/>
              </a:solidFill>
              <a:custDash>
                <a:ds d="500000" sp="400000"/>
              </a:custDash>
              <a:round/>
              <a:headEnd len="med" type="triangle" w="med"/>
            </a:ln>
          </p:spPr>
          <p:style>
            <a:lnRef idx="0"/>
            <a:fillRef idx="0"/>
            <a:effectRef idx="0"/>
            <a:fontRef idx="minor"/>
          </p:style>
        </p:sp>
        <p:sp>
          <p:nvSpPr>
            <p:cNvPr id="1841" name="CustomShape 11"/>
            <p:cNvSpPr/>
            <p:nvPr/>
          </p:nvSpPr>
          <p:spPr>
            <a:xfrm>
              <a:off x="2104560" y="4325400"/>
              <a:ext cx="1915560" cy="3952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&lt;&lt;extend&gt;&gt;</a:t>
              </a:r>
              <a:endParaRPr b="0" lang="en-IN" sz="2000" spc="-1" strike="noStrike">
                <a:latin typeface="Arial"/>
              </a:endParaRPr>
            </a:p>
          </p:txBody>
        </p:sp>
      </p:grpSp>
    </p:spTree>
  </p:cSld>
  <p:timing>
    <p:tnLst>
      <p:par>
        <p:cTn id="2748" dur="indefinite" restart="never" nodeType="tmRoot">
          <p:childTnLst>
            <p:seq>
              <p:cTn id="2749" dur="indefinite" nodeType="mainSeq"/>
              <p:prevCondLst>
                <p:cond delay="0" evt="onPrev">
                  <p:tgtEl>
                    <p:sldTgt/>
                  </p:tgtEl>
                </p:cond>
              </p:prevCondLst>
              <p:nextCondLst>
                <p:cond delay="0"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TextShape 1"/>
          <p:cNvSpPr txBox="1"/>
          <p:nvPr/>
        </p:nvSpPr>
        <p:spPr>
          <a:xfrm>
            <a:off x="8610480" y="6356520"/>
            <a:ext cx="2742840" cy="364680"/>
          </a:xfrm>
          <a:prstGeom prst="rect">
            <a:avLst/>
          </a:prstGeom>
          <a:noFill/>
          <a:ln>
            <a:noFill/>
          </a:ln>
        </p:spPr>
        <p:txBody>
          <a:bodyPr anchor="ctr"/>
          <a:p>
            <a:pPr algn="r">
              <a:lnSpc>
                <a:spcPct val="100000"/>
              </a:lnSpc>
            </a:pPr>
            <a:fld id="{C069E3FF-9E24-4B18-AF3F-9AC4973D02BA}" type="slidenum">
              <a:rPr b="0" lang="en-IN" sz="1200" spc="-1" strike="noStrike">
                <a:solidFill>
                  <a:srgbClr val="000000"/>
                </a:solidFill>
                <a:latin typeface="Times New Roman"/>
              </a:rPr>
              <a:t>1</a:t>
            </a:fld>
            <a:endParaRPr b="0" lang="en-IN" sz="1200" spc="-1" strike="noStrike">
              <a:latin typeface="Times New Roman"/>
            </a:endParaRPr>
          </a:p>
        </p:txBody>
      </p:sp>
      <p:sp>
        <p:nvSpPr>
          <p:cNvPr id="1843" name="TextShape 2"/>
          <p:cNvSpPr txBox="1"/>
          <p:nvPr/>
        </p:nvSpPr>
        <p:spPr>
          <a:xfrm>
            <a:off x="134640" y="49536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More about Extend</a:t>
            </a:r>
            <a:endParaRPr b="0" lang="en-US" sz="2400" spc="-1" strike="noStrike">
              <a:solidFill>
                <a:srgbClr val="000000"/>
              </a:solidFill>
              <a:latin typeface="Calibri"/>
            </a:endParaRPr>
          </a:p>
        </p:txBody>
      </p:sp>
      <p:sp>
        <p:nvSpPr>
          <p:cNvPr id="1844" name="TextShape 3"/>
          <p:cNvSpPr txBox="1"/>
          <p:nvPr/>
        </p:nvSpPr>
        <p:spPr>
          <a:xfrm>
            <a:off x="0" y="145404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Enables to model optional behavior or branching under conditions.</a:t>
            </a:r>
            <a:endParaRPr b="0" lang="en-US" sz="2800" spc="-1" strike="noStrike">
              <a:solidFill>
                <a:srgbClr val="000000"/>
              </a:solidFill>
              <a:latin typeface="Calibri"/>
            </a:endParaRPr>
          </a:p>
        </p:txBody>
      </p:sp>
      <p:grpSp>
        <p:nvGrpSpPr>
          <p:cNvPr id="1845" name="Group 4"/>
          <p:cNvGrpSpPr/>
          <p:nvPr/>
        </p:nvGrpSpPr>
        <p:grpSpPr>
          <a:xfrm>
            <a:off x="749880" y="3169080"/>
            <a:ext cx="7009920" cy="1371240"/>
            <a:chOff x="749880" y="3169080"/>
            <a:chExt cx="7009920" cy="1371240"/>
          </a:xfrm>
        </p:grpSpPr>
        <p:sp>
          <p:nvSpPr>
            <p:cNvPr id="1846" name="CustomShape 5"/>
            <p:cNvSpPr/>
            <p:nvPr/>
          </p:nvSpPr>
          <p:spPr>
            <a:xfrm>
              <a:off x="749880" y="3169080"/>
              <a:ext cx="2437920" cy="1371240"/>
            </a:xfrm>
            <a:prstGeom prst="ellipse">
              <a:avLst/>
            </a:prstGeom>
            <a:noFill/>
            <a:ln w="9360">
              <a:solidFill>
                <a:schemeClr val="tx1"/>
              </a:solidFill>
              <a:round/>
            </a:ln>
          </p:spPr>
          <p:style>
            <a:lnRef idx="0"/>
            <a:fillRef idx="0"/>
            <a:effectRef idx="0"/>
            <a:fontRef idx="minor"/>
          </p:style>
        </p:sp>
        <p:sp>
          <p:nvSpPr>
            <p:cNvPr id="1847" name="CustomShape 6"/>
            <p:cNvSpPr/>
            <p:nvPr/>
          </p:nvSpPr>
          <p:spPr>
            <a:xfrm>
              <a:off x="1054800" y="3549960"/>
              <a:ext cx="176904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Exam copy request</a:t>
              </a:r>
              <a:endParaRPr b="0" lang="en-IN" sz="2000" spc="-1" strike="noStrike">
                <a:latin typeface="Arial"/>
              </a:endParaRPr>
            </a:p>
          </p:txBody>
        </p:sp>
        <p:sp>
          <p:nvSpPr>
            <p:cNvPr id="1848" name="CustomShape 7"/>
            <p:cNvSpPr/>
            <p:nvPr/>
          </p:nvSpPr>
          <p:spPr>
            <a:xfrm>
              <a:off x="5321880" y="3169080"/>
              <a:ext cx="2437920" cy="1371240"/>
            </a:xfrm>
            <a:prstGeom prst="ellipse">
              <a:avLst/>
            </a:prstGeom>
            <a:noFill/>
            <a:ln w="9360">
              <a:solidFill>
                <a:schemeClr val="tx1"/>
              </a:solidFill>
              <a:round/>
            </a:ln>
          </p:spPr>
          <p:style>
            <a:lnRef idx="0"/>
            <a:fillRef idx="0"/>
            <a:effectRef idx="0"/>
            <a:fontRef idx="minor"/>
          </p:style>
        </p:sp>
        <p:sp>
          <p:nvSpPr>
            <p:cNvPr id="1849" name="CustomShape 8"/>
            <p:cNvSpPr/>
            <p:nvPr/>
          </p:nvSpPr>
          <p:spPr>
            <a:xfrm>
              <a:off x="5525280" y="3474000"/>
              <a:ext cx="186228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Exam-grade appeal </a:t>
              </a:r>
              <a:endParaRPr b="0" lang="en-IN" sz="2000" spc="-1" strike="noStrike">
                <a:latin typeface="Arial"/>
              </a:endParaRPr>
            </a:p>
          </p:txBody>
        </p:sp>
        <p:sp>
          <p:nvSpPr>
            <p:cNvPr id="1850" name="Line 9"/>
            <p:cNvSpPr/>
            <p:nvPr/>
          </p:nvSpPr>
          <p:spPr>
            <a:xfrm>
              <a:off x="3188160" y="3854520"/>
              <a:ext cx="2133720" cy="360"/>
            </a:xfrm>
            <a:prstGeom prst="line">
              <a:avLst/>
            </a:prstGeom>
            <a:ln cap="rnd" w="9360">
              <a:solidFill>
                <a:schemeClr val="tx1"/>
              </a:solidFill>
              <a:custDash>
                <a:ds d="500000" sp="400000"/>
              </a:custDash>
              <a:round/>
              <a:headEnd len="med" type="triangle" w="med"/>
            </a:ln>
          </p:spPr>
          <p:style>
            <a:lnRef idx="0"/>
            <a:fillRef idx="0"/>
            <a:effectRef idx="0"/>
            <a:fontRef idx="minor"/>
          </p:style>
        </p:sp>
        <p:sp>
          <p:nvSpPr>
            <p:cNvPr id="1851" name="CustomShape 10"/>
            <p:cNvSpPr/>
            <p:nvPr/>
          </p:nvSpPr>
          <p:spPr>
            <a:xfrm>
              <a:off x="3397320" y="3397680"/>
              <a:ext cx="1433880" cy="3952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Times New Roman"/>
                </a:rPr>
                <a:t>&lt;&lt;extend&gt;&gt;</a:t>
              </a:r>
              <a:endParaRPr b="0" lang="en-IN" sz="2000" spc="-1" strike="noStrike">
                <a:latin typeface="Arial"/>
              </a:endParaRPr>
            </a:p>
          </p:txBody>
        </p:sp>
      </p:grpSp>
    </p:spTree>
  </p:cSld>
  <p:timing>
    <p:tnLst>
      <p:par>
        <p:cTn id="2750" dur="indefinite" restart="never" nodeType="tmRoot">
          <p:childTnLst>
            <p:seq>
              <p:cTn id="2751" dur="indefinite" nodeType="mainSeq"/>
              <p:prevCondLst>
                <p:cond delay="0" evt="onPrev">
                  <p:tgtEl>
                    <p:sldTgt/>
                  </p:tgtEl>
                </p:cond>
              </p:prevCondLst>
              <p:nextCondLst>
                <p:cond delay="0"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TextShape 1"/>
          <p:cNvSpPr txBox="1"/>
          <p:nvPr/>
        </p:nvSpPr>
        <p:spPr>
          <a:xfrm>
            <a:off x="112320" y="420840"/>
            <a:ext cx="876276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Relationships between Use Cases and Actors</a:t>
            </a:r>
            <a:endParaRPr b="0" lang="en-US" sz="2400" spc="-1" strike="noStrike">
              <a:solidFill>
                <a:srgbClr val="000000"/>
              </a:solidFill>
              <a:latin typeface="Calibri"/>
            </a:endParaRPr>
          </a:p>
        </p:txBody>
      </p:sp>
      <p:sp>
        <p:nvSpPr>
          <p:cNvPr id="1853" name="TextShape 2"/>
          <p:cNvSpPr txBox="1"/>
          <p:nvPr/>
        </p:nvSpPr>
        <p:spPr>
          <a:xfrm>
            <a:off x="0" y="145404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Actors may be connected to use cases by associations, indicating that the actor and the use case communicate with one another using messages.</a:t>
            </a:r>
            <a:endParaRPr b="0" lang="en-US" sz="2800" spc="-1" strike="noStrike">
              <a:solidFill>
                <a:srgbClr val="000000"/>
              </a:solidFill>
              <a:latin typeface="Calibri"/>
            </a:endParaRPr>
          </a:p>
        </p:txBody>
      </p:sp>
      <p:grpSp>
        <p:nvGrpSpPr>
          <p:cNvPr id="1854" name="Group 3"/>
          <p:cNvGrpSpPr/>
          <p:nvPr/>
        </p:nvGrpSpPr>
        <p:grpSpPr>
          <a:xfrm>
            <a:off x="534960" y="3616920"/>
            <a:ext cx="5282640" cy="1315440"/>
            <a:chOff x="534960" y="3616920"/>
            <a:chExt cx="5282640" cy="1315440"/>
          </a:xfrm>
        </p:grpSpPr>
        <p:sp>
          <p:nvSpPr>
            <p:cNvPr id="1855" name="CustomShape 4"/>
            <p:cNvSpPr/>
            <p:nvPr/>
          </p:nvSpPr>
          <p:spPr>
            <a:xfrm>
              <a:off x="534960" y="3921840"/>
              <a:ext cx="1523520" cy="685440"/>
            </a:xfrm>
            <a:prstGeom prst="ellipse">
              <a:avLst/>
            </a:prstGeom>
            <a:noFill/>
            <a:ln w="9360">
              <a:solidFill>
                <a:schemeClr val="tx1"/>
              </a:solidFill>
              <a:round/>
            </a:ln>
          </p:spPr>
          <p:style>
            <a:lnRef idx="0"/>
            <a:fillRef idx="0"/>
            <a:effectRef idx="0"/>
            <a:fontRef idx="minor"/>
          </p:style>
        </p:sp>
        <p:sp>
          <p:nvSpPr>
            <p:cNvPr id="1856" name="CustomShape 5"/>
            <p:cNvSpPr/>
            <p:nvPr/>
          </p:nvSpPr>
          <p:spPr>
            <a:xfrm>
              <a:off x="560160" y="3953520"/>
              <a:ext cx="1396800" cy="6390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updating</a:t>
              </a:r>
              <a:endParaRPr b="0" lang="en-IN" sz="1800" spc="-1" strike="noStrike">
                <a:latin typeface="Arial"/>
              </a:endParaRPr>
            </a:p>
            <a:p>
              <a:pPr algn="ctr">
                <a:lnSpc>
                  <a:spcPct val="100000"/>
                </a:lnSpc>
              </a:pPr>
              <a:r>
                <a:rPr b="0" lang="en-IN" sz="1800" spc="-1" strike="noStrike">
                  <a:solidFill>
                    <a:srgbClr val="000000"/>
                  </a:solidFill>
                  <a:latin typeface="Times New Roman"/>
                </a:rPr>
                <a:t>grades</a:t>
              </a:r>
              <a:endParaRPr b="0" lang="en-IN" sz="1800" spc="-1" strike="noStrike">
                <a:latin typeface="Arial"/>
              </a:endParaRPr>
            </a:p>
          </p:txBody>
        </p:sp>
        <p:sp>
          <p:nvSpPr>
            <p:cNvPr id="1857" name="CustomShape 6"/>
            <p:cNvSpPr/>
            <p:nvPr/>
          </p:nvSpPr>
          <p:spPr>
            <a:xfrm>
              <a:off x="5005440" y="3616920"/>
              <a:ext cx="406080" cy="304560"/>
            </a:xfrm>
            <a:prstGeom prst="ellipse">
              <a:avLst/>
            </a:prstGeom>
            <a:noFill/>
            <a:ln w="9360">
              <a:solidFill>
                <a:schemeClr val="tx1"/>
              </a:solidFill>
              <a:round/>
            </a:ln>
          </p:spPr>
          <p:style>
            <a:lnRef idx="0"/>
            <a:fillRef idx="0"/>
            <a:effectRef idx="0"/>
            <a:fontRef idx="minor"/>
          </p:style>
        </p:sp>
        <p:sp>
          <p:nvSpPr>
            <p:cNvPr id="1858" name="Line 7"/>
            <p:cNvSpPr/>
            <p:nvPr/>
          </p:nvSpPr>
          <p:spPr>
            <a:xfrm>
              <a:off x="5208480" y="3921480"/>
              <a:ext cx="360" cy="533520"/>
            </a:xfrm>
            <a:prstGeom prst="line">
              <a:avLst/>
            </a:prstGeom>
            <a:ln w="9360">
              <a:solidFill>
                <a:schemeClr val="tx1"/>
              </a:solidFill>
              <a:round/>
            </a:ln>
          </p:spPr>
          <p:style>
            <a:lnRef idx="0"/>
            <a:fillRef idx="0"/>
            <a:effectRef idx="0"/>
            <a:fontRef idx="minor"/>
          </p:style>
        </p:sp>
        <p:sp>
          <p:nvSpPr>
            <p:cNvPr id="1859" name="Line 8"/>
            <p:cNvSpPr/>
            <p:nvPr/>
          </p:nvSpPr>
          <p:spPr>
            <a:xfrm>
              <a:off x="5208480" y="4073760"/>
              <a:ext cx="406080" cy="152640"/>
            </a:xfrm>
            <a:prstGeom prst="line">
              <a:avLst/>
            </a:prstGeom>
            <a:ln w="9360">
              <a:solidFill>
                <a:schemeClr val="tx1"/>
              </a:solidFill>
              <a:round/>
            </a:ln>
          </p:spPr>
          <p:style>
            <a:lnRef idx="0"/>
            <a:fillRef idx="0"/>
            <a:effectRef idx="0"/>
            <a:fontRef idx="minor"/>
          </p:style>
        </p:sp>
        <p:sp>
          <p:nvSpPr>
            <p:cNvPr id="1860" name="Line 9"/>
            <p:cNvSpPr/>
            <p:nvPr/>
          </p:nvSpPr>
          <p:spPr>
            <a:xfrm flipH="1">
              <a:off x="4903560" y="4073760"/>
              <a:ext cx="304920" cy="152640"/>
            </a:xfrm>
            <a:prstGeom prst="line">
              <a:avLst/>
            </a:prstGeom>
            <a:ln w="9360">
              <a:solidFill>
                <a:schemeClr val="tx1"/>
              </a:solidFill>
              <a:round/>
            </a:ln>
          </p:spPr>
          <p:style>
            <a:lnRef idx="0"/>
            <a:fillRef idx="0"/>
            <a:effectRef idx="0"/>
            <a:fontRef idx="minor"/>
          </p:style>
        </p:sp>
        <p:sp>
          <p:nvSpPr>
            <p:cNvPr id="1861" name="Line 10"/>
            <p:cNvSpPr/>
            <p:nvPr/>
          </p:nvSpPr>
          <p:spPr>
            <a:xfrm>
              <a:off x="5208480" y="4455000"/>
              <a:ext cx="203040" cy="152280"/>
            </a:xfrm>
            <a:prstGeom prst="line">
              <a:avLst/>
            </a:prstGeom>
            <a:ln w="9360">
              <a:solidFill>
                <a:schemeClr val="tx1"/>
              </a:solidFill>
              <a:round/>
            </a:ln>
          </p:spPr>
          <p:style>
            <a:lnRef idx="0"/>
            <a:fillRef idx="0"/>
            <a:effectRef idx="0"/>
            <a:fontRef idx="minor"/>
          </p:style>
        </p:sp>
        <p:sp>
          <p:nvSpPr>
            <p:cNvPr id="1862" name="Line 11"/>
            <p:cNvSpPr/>
            <p:nvPr/>
          </p:nvSpPr>
          <p:spPr>
            <a:xfrm flipH="1">
              <a:off x="5005080" y="4455000"/>
              <a:ext cx="203400" cy="152280"/>
            </a:xfrm>
            <a:prstGeom prst="line">
              <a:avLst/>
            </a:prstGeom>
            <a:ln w="9360">
              <a:solidFill>
                <a:schemeClr val="tx1"/>
              </a:solidFill>
              <a:round/>
            </a:ln>
          </p:spPr>
          <p:style>
            <a:lnRef idx="0"/>
            <a:fillRef idx="0"/>
            <a:effectRef idx="0"/>
            <a:fontRef idx="minor"/>
          </p:style>
        </p:sp>
        <p:sp>
          <p:nvSpPr>
            <p:cNvPr id="1863" name="CustomShape 12"/>
            <p:cNvSpPr/>
            <p:nvPr/>
          </p:nvSpPr>
          <p:spPr>
            <a:xfrm>
              <a:off x="4700520" y="4567680"/>
              <a:ext cx="1117080" cy="36468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Times New Roman"/>
                </a:rPr>
                <a:t>faculty</a:t>
              </a:r>
              <a:endParaRPr b="0" lang="en-IN" sz="1800" spc="-1" strike="noStrike">
                <a:latin typeface="Arial"/>
              </a:endParaRPr>
            </a:p>
          </p:txBody>
        </p:sp>
        <p:sp>
          <p:nvSpPr>
            <p:cNvPr id="1864" name="Line 13"/>
            <p:cNvSpPr/>
            <p:nvPr/>
          </p:nvSpPr>
          <p:spPr>
            <a:xfrm flipH="1">
              <a:off x="2261880" y="4150080"/>
              <a:ext cx="2438280" cy="360"/>
            </a:xfrm>
            <a:prstGeom prst="line">
              <a:avLst/>
            </a:prstGeom>
            <a:ln w="9360">
              <a:solidFill>
                <a:schemeClr val="tx1"/>
              </a:solidFill>
              <a:round/>
            </a:ln>
          </p:spPr>
          <p:style>
            <a:lnRef idx="0"/>
            <a:fillRef idx="0"/>
            <a:effectRef idx="0"/>
            <a:fontRef idx="minor"/>
          </p:style>
        </p:sp>
      </p:grpSp>
    </p:spTree>
  </p:cSld>
  <p:timing>
    <p:tnLst>
      <p:par>
        <p:cTn id="2752" dur="indefinite" restart="never" nodeType="tmRoot">
          <p:childTnLst>
            <p:seq>
              <p:cTn id="2753" dur="indefinite" nodeType="mainSeq"/>
              <p:prevCondLst>
                <p:cond delay="0" evt="onPrev">
                  <p:tgtEl>
                    <p:sldTgt/>
                  </p:tgtEl>
                </p:cond>
              </p:prevCondLst>
              <p:nextCondLst>
                <p:cond delay="0"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5" name="TextShape 1"/>
          <p:cNvSpPr txBox="1"/>
          <p:nvPr/>
        </p:nvSpPr>
        <p:spPr>
          <a:xfrm>
            <a:off x="53640" y="365040"/>
            <a:ext cx="1051524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a:t>
            </a:r>
            <a:endParaRPr b="0" lang="en-US" sz="2400" spc="-1" strike="noStrike">
              <a:solidFill>
                <a:srgbClr val="000000"/>
              </a:solidFill>
              <a:latin typeface="Calibri"/>
            </a:endParaRPr>
          </a:p>
        </p:txBody>
      </p:sp>
      <p:grpSp>
        <p:nvGrpSpPr>
          <p:cNvPr id="1866" name="Group 2"/>
          <p:cNvGrpSpPr/>
          <p:nvPr/>
        </p:nvGrpSpPr>
        <p:grpSpPr>
          <a:xfrm>
            <a:off x="375120" y="1819800"/>
            <a:ext cx="10058040" cy="3984120"/>
            <a:chOff x="375120" y="1819800"/>
            <a:chExt cx="10058040" cy="3984120"/>
          </a:xfrm>
        </p:grpSpPr>
        <p:grpSp>
          <p:nvGrpSpPr>
            <p:cNvPr id="1867" name="Group 3"/>
            <p:cNvGrpSpPr/>
            <p:nvPr/>
          </p:nvGrpSpPr>
          <p:grpSpPr>
            <a:xfrm>
              <a:off x="3524760" y="2048400"/>
              <a:ext cx="2133360" cy="869760"/>
              <a:chOff x="3524760" y="2048400"/>
              <a:chExt cx="2133360" cy="869760"/>
            </a:xfrm>
          </p:grpSpPr>
          <p:sp>
            <p:nvSpPr>
              <p:cNvPr id="1868" name="CustomShape 4"/>
              <p:cNvSpPr/>
              <p:nvPr/>
            </p:nvSpPr>
            <p:spPr>
              <a:xfrm>
                <a:off x="3524760" y="2048400"/>
                <a:ext cx="2133360" cy="869760"/>
              </a:xfrm>
              <a:prstGeom prst="ellipse">
                <a:avLst/>
              </a:prstGeom>
              <a:noFill/>
              <a:ln w="9360">
                <a:solidFill>
                  <a:schemeClr val="tx1"/>
                </a:solidFill>
                <a:round/>
              </a:ln>
            </p:spPr>
            <p:style>
              <a:lnRef idx="0"/>
              <a:fillRef idx="0"/>
              <a:effectRef idx="0"/>
              <a:fontRef idx="minor"/>
            </p:style>
          </p:sp>
          <p:sp>
            <p:nvSpPr>
              <p:cNvPr id="1869" name="CustomShape 5"/>
              <p:cNvSpPr/>
              <p:nvPr/>
            </p:nvSpPr>
            <p:spPr>
              <a:xfrm>
                <a:off x="3600720" y="212472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place</a:t>
                </a:r>
                <a:endParaRPr b="0" lang="en-IN" sz="2000" spc="-1" strike="noStrike">
                  <a:latin typeface="Arial"/>
                </a:endParaRPr>
              </a:p>
              <a:p>
                <a:pPr algn="ctr">
                  <a:lnSpc>
                    <a:spcPct val="100000"/>
                  </a:lnSpc>
                </a:pPr>
                <a:r>
                  <a:rPr b="0" lang="en-IN" sz="2000" spc="-1" strike="noStrike">
                    <a:solidFill>
                      <a:srgbClr val="000000"/>
                    </a:solidFill>
                    <a:latin typeface="Times New Roman"/>
                  </a:rPr>
                  <a:t>phone call</a:t>
                </a:r>
                <a:endParaRPr b="0" lang="en-IN" sz="2000" spc="-1" strike="noStrike">
                  <a:latin typeface="Arial"/>
                </a:endParaRPr>
              </a:p>
            </p:txBody>
          </p:sp>
        </p:grpSp>
        <p:sp>
          <p:nvSpPr>
            <p:cNvPr id="1870" name="CustomShape 6"/>
            <p:cNvSpPr/>
            <p:nvPr/>
          </p:nvSpPr>
          <p:spPr>
            <a:xfrm>
              <a:off x="883080" y="2200680"/>
              <a:ext cx="406080" cy="304560"/>
            </a:xfrm>
            <a:prstGeom prst="ellipse">
              <a:avLst/>
            </a:prstGeom>
            <a:noFill/>
            <a:ln w="9360">
              <a:solidFill>
                <a:schemeClr val="tx1"/>
              </a:solidFill>
              <a:round/>
            </a:ln>
          </p:spPr>
          <p:style>
            <a:lnRef idx="0"/>
            <a:fillRef idx="0"/>
            <a:effectRef idx="0"/>
            <a:fontRef idx="minor"/>
          </p:style>
        </p:sp>
        <p:sp>
          <p:nvSpPr>
            <p:cNvPr id="1871" name="Line 7"/>
            <p:cNvSpPr/>
            <p:nvPr/>
          </p:nvSpPr>
          <p:spPr>
            <a:xfrm>
              <a:off x="1086120" y="2505600"/>
              <a:ext cx="2160" cy="533160"/>
            </a:xfrm>
            <a:prstGeom prst="line">
              <a:avLst/>
            </a:prstGeom>
            <a:ln w="9360">
              <a:solidFill>
                <a:schemeClr val="tx1"/>
              </a:solidFill>
              <a:round/>
            </a:ln>
          </p:spPr>
          <p:style>
            <a:lnRef idx="0"/>
            <a:fillRef idx="0"/>
            <a:effectRef idx="0"/>
            <a:fontRef idx="minor"/>
          </p:style>
        </p:sp>
        <p:sp>
          <p:nvSpPr>
            <p:cNvPr id="1872" name="Line 8"/>
            <p:cNvSpPr/>
            <p:nvPr/>
          </p:nvSpPr>
          <p:spPr>
            <a:xfrm>
              <a:off x="1086120" y="2657880"/>
              <a:ext cx="406440" cy="152280"/>
            </a:xfrm>
            <a:prstGeom prst="line">
              <a:avLst/>
            </a:prstGeom>
            <a:ln w="9360">
              <a:solidFill>
                <a:schemeClr val="tx1"/>
              </a:solidFill>
              <a:round/>
            </a:ln>
          </p:spPr>
          <p:style>
            <a:lnRef idx="0"/>
            <a:fillRef idx="0"/>
            <a:effectRef idx="0"/>
            <a:fontRef idx="minor"/>
          </p:style>
        </p:sp>
        <p:sp>
          <p:nvSpPr>
            <p:cNvPr id="1873" name="Line 9"/>
            <p:cNvSpPr/>
            <p:nvPr/>
          </p:nvSpPr>
          <p:spPr>
            <a:xfrm flipH="1">
              <a:off x="781200" y="2657880"/>
              <a:ext cx="304920" cy="152280"/>
            </a:xfrm>
            <a:prstGeom prst="line">
              <a:avLst/>
            </a:prstGeom>
            <a:ln w="9360">
              <a:solidFill>
                <a:schemeClr val="tx1"/>
              </a:solidFill>
              <a:round/>
            </a:ln>
          </p:spPr>
          <p:style>
            <a:lnRef idx="0"/>
            <a:fillRef idx="0"/>
            <a:effectRef idx="0"/>
            <a:fontRef idx="minor"/>
          </p:style>
        </p:sp>
        <p:sp>
          <p:nvSpPr>
            <p:cNvPr id="1874" name="Line 10"/>
            <p:cNvSpPr/>
            <p:nvPr/>
          </p:nvSpPr>
          <p:spPr>
            <a:xfrm>
              <a:off x="1086120" y="3038760"/>
              <a:ext cx="203040" cy="152640"/>
            </a:xfrm>
            <a:prstGeom prst="line">
              <a:avLst/>
            </a:prstGeom>
            <a:ln w="9360">
              <a:solidFill>
                <a:schemeClr val="tx1"/>
              </a:solidFill>
              <a:round/>
            </a:ln>
          </p:spPr>
          <p:style>
            <a:lnRef idx="0"/>
            <a:fillRef idx="0"/>
            <a:effectRef idx="0"/>
            <a:fontRef idx="minor"/>
          </p:style>
        </p:sp>
        <p:sp>
          <p:nvSpPr>
            <p:cNvPr id="1875" name="Line 11"/>
            <p:cNvSpPr/>
            <p:nvPr/>
          </p:nvSpPr>
          <p:spPr>
            <a:xfrm flipH="1">
              <a:off x="882720" y="3038760"/>
              <a:ext cx="203400" cy="152640"/>
            </a:xfrm>
            <a:prstGeom prst="line">
              <a:avLst/>
            </a:prstGeom>
            <a:ln w="9360">
              <a:solidFill>
                <a:schemeClr val="tx1"/>
              </a:solidFill>
              <a:round/>
            </a:ln>
          </p:spPr>
          <p:style>
            <a:lnRef idx="0"/>
            <a:fillRef idx="0"/>
            <a:effectRef idx="0"/>
            <a:fontRef idx="minor"/>
          </p:style>
        </p:sp>
        <p:sp>
          <p:nvSpPr>
            <p:cNvPr id="1876" name="CustomShape 12"/>
            <p:cNvSpPr/>
            <p:nvPr/>
          </p:nvSpPr>
          <p:spPr>
            <a:xfrm>
              <a:off x="375120" y="3039120"/>
              <a:ext cx="142200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cellular</a:t>
              </a:r>
              <a:endParaRPr b="0" lang="en-IN" sz="2000" spc="-1" strike="noStrike">
                <a:latin typeface="Arial"/>
              </a:endParaRPr>
            </a:p>
            <a:p>
              <a:pPr algn="ctr">
                <a:lnSpc>
                  <a:spcPct val="100000"/>
                </a:lnSpc>
              </a:pPr>
              <a:r>
                <a:rPr b="0" lang="en-IN" sz="2000" spc="-1" strike="noStrike">
                  <a:solidFill>
                    <a:srgbClr val="000000"/>
                  </a:solidFill>
                  <a:latin typeface="Times New Roman"/>
                </a:rPr>
                <a:t>network</a:t>
              </a:r>
              <a:endParaRPr b="0" lang="en-IN" sz="2000" spc="-1" strike="noStrike">
                <a:latin typeface="Arial"/>
              </a:endParaRPr>
            </a:p>
          </p:txBody>
        </p:sp>
        <p:grpSp>
          <p:nvGrpSpPr>
            <p:cNvPr id="1877" name="Group 13"/>
            <p:cNvGrpSpPr/>
            <p:nvPr/>
          </p:nvGrpSpPr>
          <p:grpSpPr>
            <a:xfrm>
              <a:off x="578160" y="4105800"/>
              <a:ext cx="1036800" cy="1386000"/>
              <a:chOff x="578160" y="4105800"/>
              <a:chExt cx="1036800" cy="1386000"/>
            </a:xfrm>
          </p:grpSpPr>
          <p:sp>
            <p:nvSpPr>
              <p:cNvPr id="1878" name="CustomShape 14"/>
              <p:cNvSpPr/>
              <p:nvPr/>
            </p:nvSpPr>
            <p:spPr>
              <a:xfrm>
                <a:off x="883080" y="4105800"/>
                <a:ext cx="406080" cy="304560"/>
              </a:xfrm>
              <a:prstGeom prst="ellipse">
                <a:avLst/>
              </a:prstGeom>
              <a:noFill/>
              <a:ln w="9360">
                <a:solidFill>
                  <a:schemeClr val="tx1"/>
                </a:solidFill>
                <a:round/>
              </a:ln>
            </p:spPr>
            <p:style>
              <a:lnRef idx="0"/>
              <a:fillRef idx="0"/>
              <a:effectRef idx="0"/>
              <a:fontRef idx="minor"/>
            </p:style>
          </p:sp>
          <p:sp>
            <p:nvSpPr>
              <p:cNvPr id="1879" name="Line 15"/>
              <p:cNvSpPr/>
              <p:nvPr/>
            </p:nvSpPr>
            <p:spPr>
              <a:xfrm>
                <a:off x="1086120" y="4410360"/>
                <a:ext cx="360" cy="533520"/>
              </a:xfrm>
              <a:prstGeom prst="line">
                <a:avLst/>
              </a:prstGeom>
              <a:ln w="9360">
                <a:solidFill>
                  <a:schemeClr val="tx1"/>
                </a:solidFill>
                <a:round/>
              </a:ln>
            </p:spPr>
            <p:style>
              <a:lnRef idx="0"/>
              <a:fillRef idx="0"/>
              <a:effectRef idx="0"/>
              <a:fontRef idx="minor"/>
            </p:style>
          </p:sp>
          <p:sp>
            <p:nvSpPr>
              <p:cNvPr id="1880" name="Line 16"/>
              <p:cNvSpPr/>
              <p:nvPr/>
            </p:nvSpPr>
            <p:spPr>
              <a:xfrm>
                <a:off x="1086120" y="4563000"/>
                <a:ext cx="406440" cy="152280"/>
              </a:xfrm>
              <a:prstGeom prst="line">
                <a:avLst/>
              </a:prstGeom>
              <a:ln w="9360">
                <a:solidFill>
                  <a:schemeClr val="tx1"/>
                </a:solidFill>
                <a:round/>
              </a:ln>
            </p:spPr>
            <p:style>
              <a:lnRef idx="0"/>
              <a:fillRef idx="0"/>
              <a:effectRef idx="0"/>
              <a:fontRef idx="minor"/>
            </p:style>
          </p:sp>
          <p:sp>
            <p:nvSpPr>
              <p:cNvPr id="1881" name="Line 17"/>
              <p:cNvSpPr/>
              <p:nvPr/>
            </p:nvSpPr>
            <p:spPr>
              <a:xfrm flipH="1">
                <a:off x="781200" y="4563000"/>
                <a:ext cx="304920" cy="152280"/>
              </a:xfrm>
              <a:prstGeom prst="line">
                <a:avLst/>
              </a:prstGeom>
              <a:ln w="9360">
                <a:solidFill>
                  <a:schemeClr val="tx1"/>
                </a:solidFill>
                <a:round/>
              </a:ln>
            </p:spPr>
            <p:style>
              <a:lnRef idx="0"/>
              <a:fillRef idx="0"/>
              <a:effectRef idx="0"/>
              <a:fontRef idx="minor"/>
            </p:style>
          </p:sp>
          <p:sp>
            <p:nvSpPr>
              <p:cNvPr id="1882" name="Line 18"/>
              <p:cNvSpPr/>
              <p:nvPr/>
            </p:nvSpPr>
            <p:spPr>
              <a:xfrm>
                <a:off x="1086120" y="4943880"/>
                <a:ext cx="203040" cy="152280"/>
              </a:xfrm>
              <a:prstGeom prst="line">
                <a:avLst/>
              </a:prstGeom>
              <a:ln w="9360">
                <a:solidFill>
                  <a:schemeClr val="tx1"/>
                </a:solidFill>
                <a:round/>
              </a:ln>
            </p:spPr>
            <p:style>
              <a:lnRef idx="0"/>
              <a:fillRef idx="0"/>
              <a:effectRef idx="0"/>
              <a:fontRef idx="minor"/>
            </p:style>
          </p:sp>
          <p:sp>
            <p:nvSpPr>
              <p:cNvPr id="1883" name="Line 19"/>
              <p:cNvSpPr/>
              <p:nvPr/>
            </p:nvSpPr>
            <p:spPr>
              <a:xfrm flipH="1">
                <a:off x="882720" y="4943880"/>
                <a:ext cx="203400" cy="152280"/>
              </a:xfrm>
              <a:prstGeom prst="line">
                <a:avLst/>
              </a:prstGeom>
              <a:ln w="9360">
                <a:solidFill>
                  <a:schemeClr val="tx1"/>
                </a:solidFill>
                <a:round/>
              </a:ln>
            </p:spPr>
            <p:style>
              <a:lnRef idx="0"/>
              <a:fillRef idx="0"/>
              <a:effectRef idx="0"/>
              <a:fontRef idx="minor"/>
            </p:style>
          </p:sp>
          <p:sp>
            <p:nvSpPr>
              <p:cNvPr id="1884" name="CustomShape 20"/>
              <p:cNvSpPr/>
              <p:nvPr/>
            </p:nvSpPr>
            <p:spPr>
              <a:xfrm>
                <a:off x="578160" y="5096520"/>
                <a:ext cx="1036800" cy="395280"/>
              </a:xfrm>
              <a:prstGeom prst="rect">
                <a:avLst/>
              </a:prstGeom>
              <a:noFill/>
              <a:ln w="9360">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Times New Roman"/>
                  </a:rPr>
                  <a:t>user</a:t>
                </a:r>
                <a:endParaRPr b="0" lang="en-IN" sz="2000" spc="-1" strike="noStrike">
                  <a:latin typeface="Arial"/>
                </a:endParaRPr>
              </a:p>
            </p:txBody>
          </p:sp>
        </p:grpSp>
        <p:grpSp>
          <p:nvGrpSpPr>
            <p:cNvPr id="1885" name="Group 21"/>
            <p:cNvGrpSpPr/>
            <p:nvPr/>
          </p:nvGrpSpPr>
          <p:grpSpPr>
            <a:xfrm>
              <a:off x="3524760" y="3343680"/>
              <a:ext cx="2133360" cy="869760"/>
              <a:chOff x="3524760" y="3343680"/>
              <a:chExt cx="2133360" cy="869760"/>
            </a:xfrm>
          </p:grpSpPr>
          <p:sp>
            <p:nvSpPr>
              <p:cNvPr id="1886" name="CustomShape 22"/>
              <p:cNvSpPr/>
              <p:nvPr/>
            </p:nvSpPr>
            <p:spPr>
              <a:xfrm>
                <a:off x="3524760" y="3343680"/>
                <a:ext cx="2133360" cy="869760"/>
              </a:xfrm>
              <a:prstGeom prst="ellipse">
                <a:avLst/>
              </a:prstGeom>
              <a:noFill/>
              <a:ln w="9360">
                <a:solidFill>
                  <a:schemeClr val="tx1"/>
                </a:solidFill>
                <a:round/>
              </a:ln>
            </p:spPr>
            <p:style>
              <a:lnRef idx="0"/>
              <a:fillRef idx="0"/>
              <a:effectRef idx="0"/>
              <a:fontRef idx="minor"/>
            </p:style>
          </p:sp>
          <p:sp>
            <p:nvSpPr>
              <p:cNvPr id="1887" name="CustomShape 23"/>
              <p:cNvSpPr/>
              <p:nvPr/>
            </p:nvSpPr>
            <p:spPr>
              <a:xfrm>
                <a:off x="3600720" y="342000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receive</a:t>
                </a:r>
                <a:endParaRPr b="0" lang="en-IN" sz="2000" spc="-1" strike="noStrike">
                  <a:latin typeface="Arial"/>
                </a:endParaRPr>
              </a:p>
              <a:p>
                <a:pPr algn="ctr">
                  <a:lnSpc>
                    <a:spcPct val="100000"/>
                  </a:lnSpc>
                </a:pPr>
                <a:r>
                  <a:rPr b="0" lang="en-IN" sz="2000" spc="-1" strike="noStrike">
                    <a:solidFill>
                      <a:srgbClr val="000000"/>
                    </a:solidFill>
                    <a:latin typeface="Times New Roman"/>
                  </a:rPr>
                  <a:t>phone call</a:t>
                </a:r>
                <a:endParaRPr b="0" lang="en-IN" sz="2000" spc="-1" strike="noStrike">
                  <a:latin typeface="Arial"/>
                </a:endParaRPr>
              </a:p>
            </p:txBody>
          </p:sp>
        </p:grpSp>
        <p:sp>
          <p:nvSpPr>
            <p:cNvPr id="1888" name="CustomShape 24"/>
            <p:cNvSpPr/>
            <p:nvPr/>
          </p:nvSpPr>
          <p:spPr>
            <a:xfrm>
              <a:off x="7791840" y="2048400"/>
              <a:ext cx="2133360" cy="869760"/>
            </a:xfrm>
            <a:prstGeom prst="ellipse">
              <a:avLst/>
            </a:prstGeom>
            <a:noFill/>
            <a:ln w="9360">
              <a:solidFill>
                <a:schemeClr val="tx1"/>
              </a:solidFill>
              <a:round/>
            </a:ln>
          </p:spPr>
          <p:style>
            <a:lnRef idx="0"/>
            <a:fillRef idx="0"/>
            <a:effectRef idx="0"/>
            <a:fontRef idx="minor"/>
          </p:style>
        </p:sp>
        <p:sp>
          <p:nvSpPr>
            <p:cNvPr id="1889" name="CustomShape 25"/>
            <p:cNvSpPr/>
            <p:nvPr/>
          </p:nvSpPr>
          <p:spPr>
            <a:xfrm>
              <a:off x="7868160" y="197208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place</a:t>
              </a:r>
              <a:endParaRPr b="0" lang="en-IN" sz="2000" spc="-1" strike="noStrike">
                <a:latin typeface="Arial"/>
              </a:endParaRPr>
            </a:p>
            <a:p>
              <a:pPr algn="ctr">
                <a:lnSpc>
                  <a:spcPct val="100000"/>
                </a:lnSpc>
              </a:pPr>
              <a:r>
                <a:rPr b="0" lang="en-IN" sz="2000" spc="-1" strike="noStrike">
                  <a:solidFill>
                    <a:srgbClr val="000000"/>
                  </a:solidFill>
                  <a:latin typeface="Times New Roman"/>
                </a:rPr>
                <a:t>conference call</a:t>
              </a:r>
              <a:endParaRPr b="0" lang="en-IN" sz="2000" spc="-1" strike="noStrike">
                <a:latin typeface="Arial"/>
              </a:endParaRPr>
            </a:p>
          </p:txBody>
        </p:sp>
        <p:sp>
          <p:nvSpPr>
            <p:cNvPr id="1890" name="CustomShape 26"/>
            <p:cNvSpPr/>
            <p:nvPr/>
          </p:nvSpPr>
          <p:spPr>
            <a:xfrm>
              <a:off x="7791840" y="3343680"/>
              <a:ext cx="2133360" cy="869760"/>
            </a:xfrm>
            <a:prstGeom prst="ellipse">
              <a:avLst/>
            </a:prstGeom>
            <a:noFill/>
            <a:ln w="9360">
              <a:solidFill>
                <a:schemeClr val="tx1"/>
              </a:solidFill>
              <a:round/>
            </a:ln>
          </p:spPr>
          <p:style>
            <a:lnRef idx="0"/>
            <a:fillRef idx="0"/>
            <a:effectRef idx="0"/>
            <a:fontRef idx="minor"/>
          </p:style>
        </p:sp>
        <p:sp>
          <p:nvSpPr>
            <p:cNvPr id="1891" name="CustomShape 27"/>
            <p:cNvSpPr/>
            <p:nvPr/>
          </p:nvSpPr>
          <p:spPr>
            <a:xfrm>
              <a:off x="7868160" y="326772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receive</a:t>
              </a:r>
              <a:endParaRPr b="0" lang="en-IN" sz="2000" spc="-1" strike="noStrike">
                <a:latin typeface="Arial"/>
              </a:endParaRPr>
            </a:p>
            <a:p>
              <a:pPr algn="ctr">
                <a:lnSpc>
                  <a:spcPct val="100000"/>
                </a:lnSpc>
              </a:pPr>
              <a:r>
                <a:rPr b="0" lang="en-IN" sz="2000" spc="-1" strike="noStrike">
                  <a:solidFill>
                    <a:srgbClr val="000000"/>
                  </a:solidFill>
                  <a:latin typeface="Times New Roman"/>
                </a:rPr>
                <a:t>additional call</a:t>
              </a:r>
              <a:endParaRPr b="0" lang="en-IN" sz="2000" spc="-1" strike="noStrike">
                <a:latin typeface="Arial"/>
              </a:endParaRPr>
            </a:p>
          </p:txBody>
        </p:sp>
        <p:grpSp>
          <p:nvGrpSpPr>
            <p:cNvPr id="1892" name="Group 28"/>
            <p:cNvGrpSpPr/>
            <p:nvPr/>
          </p:nvGrpSpPr>
          <p:grpSpPr>
            <a:xfrm>
              <a:off x="3524760" y="4639320"/>
              <a:ext cx="2133360" cy="869760"/>
              <a:chOff x="3524760" y="4639320"/>
              <a:chExt cx="2133360" cy="869760"/>
            </a:xfrm>
          </p:grpSpPr>
          <p:sp>
            <p:nvSpPr>
              <p:cNvPr id="1893" name="CustomShape 29"/>
              <p:cNvSpPr/>
              <p:nvPr/>
            </p:nvSpPr>
            <p:spPr>
              <a:xfrm>
                <a:off x="3524760" y="4639320"/>
                <a:ext cx="2133360" cy="869760"/>
              </a:xfrm>
              <a:prstGeom prst="ellipse">
                <a:avLst/>
              </a:prstGeom>
              <a:noFill/>
              <a:ln w="9360">
                <a:solidFill>
                  <a:schemeClr val="tx1"/>
                </a:solidFill>
                <a:round/>
              </a:ln>
            </p:spPr>
            <p:style>
              <a:lnRef idx="0"/>
              <a:fillRef idx="0"/>
              <a:effectRef idx="0"/>
              <a:fontRef idx="minor"/>
            </p:style>
          </p:sp>
          <p:sp>
            <p:nvSpPr>
              <p:cNvPr id="1894" name="CustomShape 30"/>
              <p:cNvSpPr/>
              <p:nvPr/>
            </p:nvSpPr>
            <p:spPr>
              <a:xfrm>
                <a:off x="3600720" y="4715280"/>
                <a:ext cx="1955520" cy="700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Times New Roman"/>
                  </a:rPr>
                  <a:t>use</a:t>
                </a:r>
                <a:endParaRPr b="0" lang="en-IN" sz="2000" spc="-1" strike="noStrike">
                  <a:latin typeface="Arial"/>
                </a:endParaRPr>
              </a:p>
              <a:p>
                <a:pPr algn="ctr">
                  <a:lnSpc>
                    <a:spcPct val="100000"/>
                  </a:lnSpc>
                </a:pPr>
                <a:r>
                  <a:rPr b="0" lang="en-IN" sz="2000" spc="-1" strike="noStrike">
                    <a:solidFill>
                      <a:srgbClr val="000000"/>
                    </a:solidFill>
                    <a:latin typeface="Times New Roman"/>
                  </a:rPr>
                  <a:t>scheduler</a:t>
                </a:r>
                <a:endParaRPr b="0" lang="en-IN" sz="2000" spc="-1" strike="noStrike">
                  <a:latin typeface="Arial"/>
                </a:endParaRPr>
              </a:p>
            </p:txBody>
          </p:sp>
        </p:grpSp>
        <p:sp>
          <p:nvSpPr>
            <p:cNvPr id="1895" name="Line 31"/>
            <p:cNvSpPr/>
            <p:nvPr/>
          </p:nvSpPr>
          <p:spPr>
            <a:xfrm flipH="1">
              <a:off x="1492560" y="2505600"/>
              <a:ext cx="2031840" cy="360"/>
            </a:xfrm>
            <a:prstGeom prst="line">
              <a:avLst/>
            </a:prstGeom>
            <a:ln w="9360">
              <a:solidFill>
                <a:schemeClr val="tx1"/>
              </a:solidFill>
              <a:round/>
            </a:ln>
          </p:spPr>
          <p:style>
            <a:lnRef idx="0"/>
            <a:fillRef idx="0"/>
            <a:effectRef idx="0"/>
            <a:fontRef idx="minor"/>
          </p:style>
        </p:sp>
        <p:sp>
          <p:nvSpPr>
            <p:cNvPr id="1896" name="Line 32"/>
            <p:cNvSpPr/>
            <p:nvPr/>
          </p:nvSpPr>
          <p:spPr>
            <a:xfrm flipH="1" flipV="1">
              <a:off x="1492560" y="2505600"/>
              <a:ext cx="2133360" cy="1066680"/>
            </a:xfrm>
            <a:prstGeom prst="line">
              <a:avLst/>
            </a:prstGeom>
            <a:ln w="9360">
              <a:solidFill>
                <a:schemeClr val="tx1"/>
              </a:solidFill>
              <a:round/>
            </a:ln>
          </p:spPr>
          <p:style>
            <a:lnRef idx="0"/>
            <a:fillRef idx="0"/>
            <a:effectRef idx="0"/>
            <a:fontRef idx="minor"/>
          </p:style>
        </p:sp>
        <p:sp>
          <p:nvSpPr>
            <p:cNvPr id="1897" name="Line 33"/>
            <p:cNvSpPr/>
            <p:nvPr/>
          </p:nvSpPr>
          <p:spPr>
            <a:xfrm flipV="1">
              <a:off x="1492560" y="2810160"/>
              <a:ext cx="2336760" cy="1600200"/>
            </a:xfrm>
            <a:prstGeom prst="line">
              <a:avLst/>
            </a:prstGeom>
            <a:ln w="9360">
              <a:solidFill>
                <a:schemeClr val="tx1"/>
              </a:solidFill>
              <a:round/>
            </a:ln>
          </p:spPr>
          <p:style>
            <a:lnRef idx="0"/>
            <a:fillRef idx="0"/>
            <a:effectRef idx="0"/>
            <a:fontRef idx="minor"/>
          </p:style>
        </p:sp>
        <p:sp>
          <p:nvSpPr>
            <p:cNvPr id="1898" name="Line 34"/>
            <p:cNvSpPr/>
            <p:nvPr/>
          </p:nvSpPr>
          <p:spPr>
            <a:xfrm flipV="1">
              <a:off x="1492560" y="3953160"/>
              <a:ext cx="2031840" cy="457200"/>
            </a:xfrm>
            <a:prstGeom prst="line">
              <a:avLst/>
            </a:prstGeom>
            <a:ln w="9360">
              <a:solidFill>
                <a:schemeClr val="tx1"/>
              </a:solidFill>
              <a:round/>
            </a:ln>
          </p:spPr>
          <p:style>
            <a:lnRef idx="0"/>
            <a:fillRef idx="0"/>
            <a:effectRef idx="0"/>
            <a:fontRef idx="minor"/>
          </p:style>
        </p:sp>
        <p:sp>
          <p:nvSpPr>
            <p:cNvPr id="1899" name="Line 35"/>
            <p:cNvSpPr/>
            <p:nvPr/>
          </p:nvSpPr>
          <p:spPr>
            <a:xfrm>
              <a:off x="1492560" y="4410360"/>
              <a:ext cx="2031840" cy="685800"/>
            </a:xfrm>
            <a:prstGeom prst="line">
              <a:avLst/>
            </a:prstGeom>
            <a:ln w="9360">
              <a:solidFill>
                <a:schemeClr val="tx1"/>
              </a:solidFill>
              <a:round/>
            </a:ln>
          </p:spPr>
          <p:style>
            <a:lnRef idx="0"/>
            <a:fillRef idx="0"/>
            <a:effectRef idx="0"/>
            <a:fontRef idx="minor"/>
          </p:style>
        </p:sp>
        <p:sp>
          <p:nvSpPr>
            <p:cNvPr id="1900" name="Line 36"/>
            <p:cNvSpPr/>
            <p:nvPr/>
          </p:nvSpPr>
          <p:spPr>
            <a:xfrm flipH="1">
              <a:off x="5658120" y="2505600"/>
              <a:ext cx="2133360" cy="360"/>
            </a:xfrm>
            <a:prstGeom prst="line">
              <a:avLst/>
            </a:prstGeom>
            <a:ln cap="rnd" w="9360">
              <a:solidFill>
                <a:schemeClr val="tx1"/>
              </a:solidFill>
              <a:custDash>
                <a:ds d="500000" sp="400000"/>
              </a:custDash>
              <a:round/>
              <a:tailEnd len="med" type="triangle" w="med"/>
            </a:ln>
          </p:spPr>
          <p:style>
            <a:lnRef idx="0"/>
            <a:fillRef idx="0"/>
            <a:effectRef idx="0"/>
            <a:fontRef idx="minor"/>
          </p:style>
        </p:sp>
        <p:sp>
          <p:nvSpPr>
            <p:cNvPr id="1901" name="CustomShape 37"/>
            <p:cNvSpPr/>
            <p:nvPr/>
          </p:nvSpPr>
          <p:spPr>
            <a:xfrm>
              <a:off x="5844240" y="2162880"/>
              <a:ext cx="131040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Times New Roman"/>
                </a:rPr>
                <a:t>&lt;&lt;extend&gt;&gt;</a:t>
              </a:r>
              <a:endParaRPr b="0" lang="en-IN" sz="1800" spc="-1" strike="noStrike">
                <a:latin typeface="Arial"/>
              </a:endParaRPr>
            </a:p>
          </p:txBody>
        </p:sp>
        <p:sp>
          <p:nvSpPr>
            <p:cNvPr id="1902" name="Line 38"/>
            <p:cNvSpPr/>
            <p:nvPr/>
          </p:nvSpPr>
          <p:spPr>
            <a:xfrm flipH="1">
              <a:off x="5658120" y="3777120"/>
              <a:ext cx="2133360" cy="360"/>
            </a:xfrm>
            <a:prstGeom prst="line">
              <a:avLst/>
            </a:prstGeom>
            <a:ln cap="rnd" w="9360">
              <a:solidFill>
                <a:schemeClr val="tx1"/>
              </a:solidFill>
              <a:custDash>
                <a:ds d="500000" sp="400000"/>
              </a:custDash>
              <a:round/>
              <a:tailEnd len="med" type="triangle" w="med"/>
            </a:ln>
          </p:spPr>
          <p:style>
            <a:lnRef idx="0"/>
            <a:fillRef idx="0"/>
            <a:effectRef idx="0"/>
            <a:fontRef idx="minor"/>
          </p:style>
        </p:sp>
        <p:sp>
          <p:nvSpPr>
            <p:cNvPr id="1903" name="CustomShape 39"/>
            <p:cNvSpPr/>
            <p:nvPr/>
          </p:nvSpPr>
          <p:spPr>
            <a:xfrm>
              <a:off x="5844240" y="3434400"/>
              <a:ext cx="131040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Times New Roman"/>
                </a:rPr>
                <a:t>&lt;&lt;extend&gt;&gt;</a:t>
              </a:r>
              <a:endParaRPr b="0" lang="en-IN" sz="1800" spc="-1" strike="noStrike">
                <a:latin typeface="Arial"/>
              </a:endParaRPr>
            </a:p>
          </p:txBody>
        </p:sp>
        <p:sp>
          <p:nvSpPr>
            <p:cNvPr id="1904" name="CustomShape 40"/>
            <p:cNvSpPr/>
            <p:nvPr/>
          </p:nvSpPr>
          <p:spPr>
            <a:xfrm>
              <a:off x="3016800" y="1819800"/>
              <a:ext cx="7416360" cy="3962160"/>
            </a:xfrm>
            <a:prstGeom prst="rect">
              <a:avLst/>
            </a:prstGeom>
            <a:noFill/>
            <a:ln w="9360">
              <a:solidFill>
                <a:schemeClr val="tx1"/>
              </a:solidFill>
              <a:miter/>
            </a:ln>
          </p:spPr>
          <p:style>
            <a:lnRef idx="0"/>
            <a:fillRef idx="0"/>
            <a:effectRef idx="0"/>
            <a:fontRef idx="minor"/>
          </p:style>
        </p:sp>
        <p:sp>
          <p:nvSpPr>
            <p:cNvPr id="1905" name="CustomShape 41"/>
            <p:cNvSpPr/>
            <p:nvPr/>
          </p:nvSpPr>
          <p:spPr>
            <a:xfrm>
              <a:off x="7778520" y="5439240"/>
              <a:ext cx="192456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Times New Roman"/>
                </a:rPr>
                <a:t>Cellular Telephone</a:t>
              </a:r>
              <a:endParaRPr b="0" lang="en-IN" sz="1800" spc="-1" strike="noStrike">
                <a:latin typeface="Arial"/>
              </a:endParaRPr>
            </a:p>
          </p:txBody>
        </p:sp>
      </p:grpSp>
    </p:spTree>
  </p:cSld>
  <p:timing>
    <p:tnLst>
      <p:par>
        <p:cTn id="2754" dur="indefinite" restart="never" nodeType="tmRoot">
          <p:childTnLst>
            <p:seq>
              <p:cTn id="2755" dur="indefinite" nodeType="mainSeq"/>
              <p:prevCondLst>
                <p:cond delay="0" evt="onPrev">
                  <p:tgtEl>
                    <p:sldTgt/>
                  </p:tgtEl>
                </p:cond>
              </p:prevCondLst>
              <p:nextCondLst>
                <p:cond delay="0"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TextShape 1"/>
          <p:cNvSpPr txBox="1"/>
          <p:nvPr/>
        </p:nvSpPr>
        <p:spPr>
          <a:xfrm>
            <a:off x="67320" y="466200"/>
            <a:ext cx="10362960" cy="68220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Use case diagram of a </a:t>
            </a:r>
            <a:r>
              <a:rPr b="1" lang="en-US" sz="2400" spc="-1" strike="noStrike">
                <a:solidFill>
                  <a:srgbClr val="ed7d31"/>
                </a:solidFill>
                <a:latin typeface="Calibri"/>
                <a:ea typeface="Calibri"/>
              </a:rPr>
              <a:t>restaurant</a:t>
            </a:r>
            <a:endParaRPr b="0" lang="en-US" sz="2400" spc="-1" strike="noStrike">
              <a:solidFill>
                <a:srgbClr val="000000"/>
              </a:solidFill>
              <a:latin typeface="Calibri"/>
            </a:endParaRPr>
          </a:p>
        </p:txBody>
      </p:sp>
      <p:pic>
        <p:nvPicPr>
          <p:cNvPr id="1907" name="Content Placeholder 3" descr=""/>
          <p:cNvPicPr/>
          <p:nvPr/>
        </p:nvPicPr>
        <p:blipFill>
          <a:blip r:embed="rId1"/>
          <a:stretch/>
        </p:blipFill>
        <p:spPr>
          <a:xfrm>
            <a:off x="0" y="1371600"/>
            <a:ext cx="10506240" cy="4988520"/>
          </a:xfrm>
          <a:prstGeom prst="rect">
            <a:avLst/>
          </a:prstGeom>
          <a:ln>
            <a:noFill/>
          </a:ln>
        </p:spPr>
      </p:pic>
      <p:sp>
        <p:nvSpPr>
          <p:cNvPr id="1908" name="CustomShape 2"/>
          <p:cNvSpPr/>
          <p:nvPr/>
        </p:nvSpPr>
        <p:spPr>
          <a:xfrm>
            <a:off x="4076280" y="1371600"/>
            <a:ext cx="12067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Arial"/>
              </a:rPr>
              <a:t>Use Case</a:t>
            </a:r>
            <a:endParaRPr b="0" lang="en-IN" sz="1800" spc="-1" strike="noStrike">
              <a:latin typeface="Arial"/>
            </a:endParaRPr>
          </a:p>
        </p:txBody>
      </p:sp>
    </p:spTree>
  </p:cSld>
  <p:timing>
    <p:tnLst>
      <p:par>
        <p:cTn id="2756" dur="indefinite" restart="never" nodeType="tmRoot">
          <p:childTnLst>
            <p:seq>
              <p:cTn id="2757" dur="indefinite" nodeType="mainSeq"/>
              <p:prevCondLst>
                <p:cond delay="0" evt="onPrev">
                  <p:tgtEl>
                    <p:sldTgt/>
                  </p:tgtEl>
                </p:cond>
              </p:prevCondLst>
              <p:nextCondLst>
                <p:cond delay="0"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9" name="TextShape 1"/>
          <p:cNvSpPr txBox="1"/>
          <p:nvPr/>
        </p:nvSpPr>
        <p:spPr>
          <a:xfrm>
            <a:off x="112680" y="47700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Formal template for representing of a Use Case – Use case Specification</a:t>
            </a:r>
            <a:endParaRPr b="0" lang="en-US" sz="2400" spc="-1" strike="noStrike">
              <a:solidFill>
                <a:srgbClr val="000000"/>
              </a:solidFill>
              <a:latin typeface="Calibri"/>
            </a:endParaRPr>
          </a:p>
        </p:txBody>
      </p:sp>
      <p:sp>
        <p:nvSpPr>
          <p:cNvPr id="1910" name="TextShape 2"/>
          <p:cNvSpPr txBox="1"/>
          <p:nvPr/>
        </p:nvSpPr>
        <p:spPr>
          <a:xfrm>
            <a:off x="112680" y="1253160"/>
            <a:ext cx="1193832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Name (Must start with a verb)</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Summary</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Actors</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Pre-conditions</a:t>
            </a:r>
            <a:endParaRPr b="0" lang="en-US" sz="2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200" spc="-1" strike="noStrike">
                <a:solidFill>
                  <a:srgbClr val="000000"/>
                </a:solidFill>
                <a:latin typeface="Calibri"/>
              </a:rPr>
              <a:t>Conditions that must exist </a:t>
            </a:r>
            <a:r>
              <a:rPr b="0" i="1" lang="en-US" sz="2200" spc="-1" strike="noStrike">
                <a:solidFill>
                  <a:srgbClr val="000000"/>
                </a:solidFill>
                <a:latin typeface="Calibri"/>
              </a:rPr>
              <a:t>before</a:t>
            </a:r>
            <a:r>
              <a:rPr b="0" lang="en-US" sz="2200" spc="-1" strike="noStrike">
                <a:solidFill>
                  <a:srgbClr val="000000"/>
                </a:solidFill>
                <a:latin typeface="Calibri"/>
              </a:rPr>
              <a:t> the use case is executed</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Description</a:t>
            </a:r>
            <a:endParaRPr b="0" lang="en-US" sz="2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200" spc="-1" strike="noStrike">
                <a:solidFill>
                  <a:srgbClr val="000000"/>
                </a:solidFill>
                <a:latin typeface="Calibri"/>
              </a:rPr>
              <a:t>Textual description (may include steps to execute) and typically is the primary functionality</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Exceptions</a:t>
            </a:r>
            <a:endParaRPr b="0" lang="en-US" sz="2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200" spc="-1" strike="noStrike">
                <a:solidFill>
                  <a:srgbClr val="000000"/>
                </a:solidFill>
                <a:latin typeface="Calibri"/>
              </a:rPr>
              <a:t>These are paths which will need to handle exceptions which could be all to provide handling of things which are not provide you with a primary functionality including things like power failure</a:t>
            </a:r>
            <a:endParaRPr b="0" lang="en-US" sz="2200" spc="-1" strike="noStrike">
              <a:solidFill>
                <a:srgbClr val="000000"/>
              </a:solidFill>
              <a:latin typeface="Calibri"/>
            </a:endParaRPr>
          </a:p>
          <a:p>
            <a:pPr lvl="1" marL="228600" indent="-228240">
              <a:lnSpc>
                <a:spcPct val="90000"/>
              </a:lnSpc>
              <a:spcBef>
                <a:spcPts val="1001"/>
              </a:spcBef>
              <a:buClr>
                <a:srgbClr val="000000"/>
              </a:buClr>
              <a:buFont typeface="Arial"/>
              <a:buChar char="•"/>
            </a:pPr>
            <a:r>
              <a:rPr b="0" lang="en-US" sz="2200" spc="-1" strike="noStrike">
                <a:solidFill>
                  <a:srgbClr val="000000"/>
                </a:solidFill>
                <a:latin typeface="Calibri"/>
              </a:rPr>
              <a:t>Alternate Flows</a:t>
            </a:r>
            <a:endParaRPr b="0" lang="en-US" sz="2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200" spc="-1" strike="noStrike">
                <a:solidFill>
                  <a:srgbClr val="000000"/>
                </a:solidFill>
                <a:latin typeface="Calibri"/>
              </a:rPr>
              <a:t>Handles the other functionality paths for the summary these could be some in the exceptions too</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Post-conditions</a:t>
            </a:r>
            <a:endParaRPr b="0" lang="en-US" sz="2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200" spc="-1" strike="noStrike">
                <a:solidFill>
                  <a:srgbClr val="000000"/>
                </a:solidFill>
                <a:latin typeface="Calibri"/>
              </a:rPr>
              <a:t>Conditions that must exist </a:t>
            </a:r>
            <a:r>
              <a:rPr b="0" i="1" lang="en-US" sz="2200" spc="-1" strike="noStrike">
                <a:solidFill>
                  <a:srgbClr val="000000"/>
                </a:solidFill>
                <a:latin typeface="Calibri"/>
              </a:rPr>
              <a:t>after</a:t>
            </a:r>
            <a:r>
              <a:rPr b="0" lang="en-US" sz="2200" spc="-1" strike="noStrike">
                <a:solidFill>
                  <a:srgbClr val="000000"/>
                </a:solidFill>
                <a:latin typeface="Calibri"/>
              </a:rPr>
              <a:t> the use case is executed</a:t>
            </a:r>
            <a:endParaRPr b="0" lang="en-US" sz="2200" spc="-1" strike="noStrike">
              <a:solidFill>
                <a:srgbClr val="000000"/>
              </a:solidFill>
              <a:latin typeface="Calibri"/>
            </a:endParaRPr>
          </a:p>
        </p:txBody>
      </p:sp>
    </p:spTree>
  </p:cSld>
  <p:timing>
    <p:tnLst>
      <p:par>
        <p:cTn id="2758" dur="indefinite" restart="never" nodeType="tmRoot">
          <p:childTnLst>
            <p:seq>
              <p:cTn id="2759" dur="indefinite" nodeType="mainSeq">
                <p:childTnLst>
                  <p:par>
                    <p:cTn id="2760" nodeType="clickEffect" fill="hold">
                      <p:stCondLst>
                        <p:cond delay="indefinite"/>
                      </p:stCondLst>
                      <p:childTnLst>
                        <p:par>
                          <p:cTn id="2761" nodeType="withEffect" fill="hold">
                            <p:stCondLst>
                              <p:cond delay="0"/>
                            </p:stCondLst>
                            <p:childTnLst>
                              <p:par>
                                <p:cTn id="2762" nodeType="clickEffect" fill="hold" presetClass="entr" presetID="9">
                                  <p:stCondLst>
                                    <p:cond delay="0"/>
                                  </p:stCondLst>
                                  <p:childTnLst>
                                    <p:set>
                                      <p:cBhvr>
                                        <p:cTn id="2763" dur="1" fill="hold">
                                          <p:stCondLst>
                                            <p:cond delay="0"/>
                                          </p:stCondLst>
                                        </p:cTn>
                                        <p:tgtEl>
                                          <p:spTgt spid="1910">
                                            <p:txEl>
                                              <p:pRg st="0" end="0"/>
                                            </p:txEl>
                                          </p:spTgt>
                                        </p:tgtEl>
                                        <p:attrNameLst>
                                          <p:attrName>style.visibility</p:attrName>
                                        </p:attrNameLst>
                                      </p:cBhvr>
                                      <p:to>
                                        <p:strVal val="visible"/>
                                      </p:to>
                                    </p:set>
                                    <p:animEffect filter="dissolve" transition="in">
                                      <p:cBhvr additive="repl">
                                        <p:cTn id="2764" dur="500"/>
                                        <p:tgtEl>
                                          <p:spTgt spid="1910">
                                            <p:txEl>
                                              <p:pRg st="0" end="0"/>
                                            </p:txEl>
                                          </p:spTgt>
                                        </p:tgtEl>
                                      </p:cBhvr>
                                    </p:animEffect>
                                  </p:childTnLst>
                                </p:cTn>
                              </p:par>
                            </p:childTnLst>
                          </p:cTn>
                        </p:par>
                      </p:childTnLst>
                    </p:cTn>
                  </p:par>
                  <p:par>
                    <p:cTn id="2765" nodeType="clickEffect" fill="hold">
                      <p:stCondLst>
                        <p:cond delay="indefinite"/>
                      </p:stCondLst>
                      <p:childTnLst>
                        <p:par>
                          <p:cTn id="2766" nodeType="withEffect" fill="hold">
                            <p:stCondLst>
                              <p:cond delay="0"/>
                            </p:stCondLst>
                            <p:childTnLst>
                              <p:par>
                                <p:cTn id="2767" nodeType="clickEffect" fill="hold" presetClass="entr" presetID="9">
                                  <p:stCondLst>
                                    <p:cond delay="0"/>
                                  </p:stCondLst>
                                  <p:childTnLst>
                                    <p:set>
                                      <p:cBhvr>
                                        <p:cTn id="2768" dur="1" fill="hold">
                                          <p:stCondLst>
                                            <p:cond delay="0"/>
                                          </p:stCondLst>
                                        </p:cTn>
                                        <p:tgtEl>
                                          <p:spTgt spid="1910">
                                            <p:txEl>
                                              <p:pRg st="1" end="1"/>
                                            </p:txEl>
                                          </p:spTgt>
                                        </p:tgtEl>
                                        <p:attrNameLst>
                                          <p:attrName>style.visibility</p:attrName>
                                        </p:attrNameLst>
                                      </p:cBhvr>
                                      <p:to>
                                        <p:strVal val="visible"/>
                                      </p:to>
                                    </p:set>
                                    <p:animEffect filter="dissolve" transition="in">
                                      <p:cBhvr additive="repl">
                                        <p:cTn id="2769" dur="500"/>
                                        <p:tgtEl>
                                          <p:spTgt spid="1910">
                                            <p:txEl>
                                              <p:pRg st="1" end="1"/>
                                            </p:txEl>
                                          </p:spTgt>
                                        </p:tgtEl>
                                      </p:cBhvr>
                                    </p:animEffect>
                                  </p:childTnLst>
                                </p:cTn>
                              </p:par>
                            </p:childTnLst>
                          </p:cTn>
                        </p:par>
                      </p:childTnLst>
                    </p:cTn>
                  </p:par>
                  <p:par>
                    <p:cTn id="2770" nodeType="clickEffect" fill="hold">
                      <p:stCondLst>
                        <p:cond delay="indefinite"/>
                      </p:stCondLst>
                      <p:childTnLst>
                        <p:par>
                          <p:cTn id="2771" nodeType="withEffect" fill="hold">
                            <p:stCondLst>
                              <p:cond delay="0"/>
                            </p:stCondLst>
                            <p:childTnLst>
                              <p:par>
                                <p:cTn id="2772" nodeType="clickEffect" fill="hold" presetClass="entr" presetID="9">
                                  <p:stCondLst>
                                    <p:cond delay="0"/>
                                  </p:stCondLst>
                                  <p:childTnLst>
                                    <p:set>
                                      <p:cBhvr>
                                        <p:cTn id="2773" dur="1" fill="hold">
                                          <p:stCondLst>
                                            <p:cond delay="0"/>
                                          </p:stCondLst>
                                        </p:cTn>
                                        <p:tgtEl>
                                          <p:spTgt spid="1910">
                                            <p:txEl>
                                              <p:pRg st="2" end="2"/>
                                            </p:txEl>
                                          </p:spTgt>
                                        </p:tgtEl>
                                        <p:attrNameLst>
                                          <p:attrName>style.visibility</p:attrName>
                                        </p:attrNameLst>
                                      </p:cBhvr>
                                      <p:to>
                                        <p:strVal val="visible"/>
                                      </p:to>
                                    </p:set>
                                    <p:animEffect filter="dissolve" transition="in">
                                      <p:cBhvr additive="repl">
                                        <p:cTn id="2774" dur="500"/>
                                        <p:tgtEl>
                                          <p:spTgt spid="1910">
                                            <p:txEl>
                                              <p:pRg st="2" end="2"/>
                                            </p:txEl>
                                          </p:spTgt>
                                        </p:tgtEl>
                                      </p:cBhvr>
                                    </p:animEffect>
                                  </p:childTnLst>
                                </p:cTn>
                              </p:par>
                            </p:childTnLst>
                          </p:cTn>
                        </p:par>
                      </p:childTnLst>
                    </p:cTn>
                  </p:par>
                  <p:par>
                    <p:cTn id="2775" nodeType="clickEffect" fill="hold">
                      <p:stCondLst>
                        <p:cond delay="indefinite"/>
                      </p:stCondLst>
                      <p:childTnLst>
                        <p:par>
                          <p:cTn id="2776" nodeType="withEffect" fill="hold">
                            <p:stCondLst>
                              <p:cond delay="0"/>
                            </p:stCondLst>
                            <p:childTnLst>
                              <p:par>
                                <p:cTn id="2777" nodeType="clickEffect" fill="hold" presetClass="entr" presetID="9">
                                  <p:stCondLst>
                                    <p:cond delay="0"/>
                                  </p:stCondLst>
                                  <p:childTnLst>
                                    <p:set>
                                      <p:cBhvr>
                                        <p:cTn id="2778" dur="1" fill="hold">
                                          <p:stCondLst>
                                            <p:cond delay="0"/>
                                          </p:stCondLst>
                                        </p:cTn>
                                        <p:tgtEl>
                                          <p:spTgt spid="1910">
                                            <p:txEl>
                                              <p:pRg st="3" end="3"/>
                                            </p:txEl>
                                          </p:spTgt>
                                        </p:tgtEl>
                                        <p:attrNameLst>
                                          <p:attrName>style.visibility</p:attrName>
                                        </p:attrNameLst>
                                      </p:cBhvr>
                                      <p:to>
                                        <p:strVal val="visible"/>
                                      </p:to>
                                    </p:set>
                                    <p:animEffect filter="dissolve" transition="in">
                                      <p:cBhvr additive="repl">
                                        <p:cTn id="2779" dur="500"/>
                                        <p:tgtEl>
                                          <p:spTgt spid="1910">
                                            <p:txEl>
                                              <p:pRg st="3" end="3"/>
                                            </p:txEl>
                                          </p:spTgt>
                                        </p:tgtEl>
                                      </p:cBhvr>
                                    </p:animEffect>
                                  </p:childTnLst>
                                </p:cTn>
                              </p:par>
                              <p:par>
                                <p:cTn id="2780" nodeType="withEffect" fill="hold" presetClass="entr" presetID="9">
                                  <p:stCondLst>
                                    <p:cond delay="0"/>
                                  </p:stCondLst>
                                  <p:childTnLst>
                                    <p:set>
                                      <p:cBhvr>
                                        <p:cTn id="2781" dur="1" fill="hold">
                                          <p:stCondLst>
                                            <p:cond delay="0"/>
                                          </p:stCondLst>
                                        </p:cTn>
                                        <p:tgtEl>
                                          <p:spTgt spid="1910">
                                            <p:txEl>
                                              <p:pRg st="4" end="4"/>
                                            </p:txEl>
                                          </p:spTgt>
                                        </p:tgtEl>
                                        <p:attrNameLst>
                                          <p:attrName>style.visibility</p:attrName>
                                        </p:attrNameLst>
                                      </p:cBhvr>
                                      <p:to>
                                        <p:strVal val="visible"/>
                                      </p:to>
                                    </p:set>
                                    <p:animEffect filter="dissolve" transition="in">
                                      <p:cBhvr additive="repl">
                                        <p:cTn id="2782" dur="500"/>
                                        <p:tgtEl>
                                          <p:spTgt spid="1910">
                                            <p:txEl>
                                              <p:pRg st="4" end="4"/>
                                            </p:txEl>
                                          </p:spTgt>
                                        </p:tgtEl>
                                      </p:cBhvr>
                                    </p:animEffect>
                                  </p:childTnLst>
                                </p:cTn>
                              </p:par>
                            </p:childTnLst>
                          </p:cTn>
                        </p:par>
                      </p:childTnLst>
                    </p:cTn>
                  </p:par>
                  <p:par>
                    <p:cTn id="2783" nodeType="clickEffect" fill="hold">
                      <p:stCondLst>
                        <p:cond delay="indefinite"/>
                      </p:stCondLst>
                      <p:childTnLst>
                        <p:par>
                          <p:cTn id="2784" nodeType="withEffect" fill="hold">
                            <p:stCondLst>
                              <p:cond delay="0"/>
                            </p:stCondLst>
                            <p:childTnLst>
                              <p:par>
                                <p:cTn id="2785" nodeType="clickEffect" fill="hold" presetClass="entr" presetID="9">
                                  <p:stCondLst>
                                    <p:cond delay="0"/>
                                  </p:stCondLst>
                                  <p:childTnLst>
                                    <p:set>
                                      <p:cBhvr>
                                        <p:cTn id="2786" dur="1" fill="hold">
                                          <p:stCondLst>
                                            <p:cond delay="0"/>
                                          </p:stCondLst>
                                        </p:cTn>
                                        <p:tgtEl>
                                          <p:spTgt spid="1910">
                                            <p:txEl>
                                              <p:pRg st="5" end="5"/>
                                            </p:txEl>
                                          </p:spTgt>
                                        </p:tgtEl>
                                        <p:attrNameLst>
                                          <p:attrName>style.visibility</p:attrName>
                                        </p:attrNameLst>
                                      </p:cBhvr>
                                      <p:to>
                                        <p:strVal val="visible"/>
                                      </p:to>
                                    </p:set>
                                    <p:animEffect filter="dissolve" transition="in">
                                      <p:cBhvr additive="repl">
                                        <p:cTn id="2787" dur="500"/>
                                        <p:tgtEl>
                                          <p:spTgt spid="1910">
                                            <p:txEl>
                                              <p:pRg st="5" end="5"/>
                                            </p:txEl>
                                          </p:spTgt>
                                        </p:tgtEl>
                                      </p:cBhvr>
                                    </p:animEffect>
                                  </p:childTnLst>
                                </p:cTn>
                              </p:par>
                              <p:par>
                                <p:cTn id="2788" nodeType="withEffect" fill="hold" presetClass="entr" presetID="9">
                                  <p:stCondLst>
                                    <p:cond delay="0"/>
                                  </p:stCondLst>
                                  <p:childTnLst>
                                    <p:set>
                                      <p:cBhvr>
                                        <p:cTn id="2789" dur="1" fill="hold">
                                          <p:stCondLst>
                                            <p:cond delay="0"/>
                                          </p:stCondLst>
                                        </p:cTn>
                                        <p:tgtEl>
                                          <p:spTgt spid="1910">
                                            <p:txEl>
                                              <p:pRg st="6" end="6"/>
                                            </p:txEl>
                                          </p:spTgt>
                                        </p:tgtEl>
                                        <p:attrNameLst>
                                          <p:attrName>style.visibility</p:attrName>
                                        </p:attrNameLst>
                                      </p:cBhvr>
                                      <p:to>
                                        <p:strVal val="visible"/>
                                      </p:to>
                                    </p:set>
                                    <p:animEffect filter="dissolve" transition="in">
                                      <p:cBhvr additive="repl">
                                        <p:cTn id="2790" dur="500"/>
                                        <p:tgtEl>
                                          <p:spTgt spid="1910">
                                            <p:txEl>
                                              <p:pRg st="6" end="6"/>
                                            </p:txEl>
                                          </p:spTgt>
                                        </p:tgtEl>
                                      </p:cBhvr>
                                    </p:animEffect>
                                  </p:childTnLst>
                                </p:cTn>
                              </p:par>
                            </p:childTnLst>
                          </p:cTn>
                        </p:par>
                      </p:childTnLst>
                    </p:cTn>
                  </p:par>
                  <p:par>
                    <p:cTn id="2791" nodeType="clickEffect" fill="hold">
                      <p:stCondLst>
                        <p:cond delay="indefinite"/>
                      </p:stCondLst>
                      <p:childTnLst>
                        <p:par>
                          <p:cTn id="2792" nodeType="withEffect" fill="hold">
                            <p:stCondLst>
                              <p:cond delay="0"/>
                            </p:stCondLst>
                            <p:childTnLst>
                              <p:par>
                                <p:cTn id="2793" nodeType="clickEffect" fill="hold" presetClass="entr" presetID="9">
                                  <p:stCondLst>
                                    <p:cond delay="0"/>
                                  </p:stCondLst>
                                  <p:childTnLst>
                                    <p:set>
                                      <p:cBhvr>
                                        <p:cTn id="2794" dur="1" fill="hold">
                                          <p:stCondLst>
                                            <p:cond delay="0"/>
                                          </p:stCondLst>
                                        </p:cTn>
                                        <p:tgtEl>
                                          <p:spTgt spid="1910">
                                            <p:txEl>
                                              <p:pRg st="7" end="7"/>
                                            </p:txEl>
                                          </p:spTgt>
                                        </p:tgtEl>
                                        <p:attrNameLst>
                                          <p:attrName>style.visibility</p:attrName>
                                        </p:attrNameLst>
                                      </p:cBhvr>
                                      <p:to>
                                        <p:strVal val="visible"/>
                                      </p:to>
                                    </p:set>
                                    <p:animEffect filter="dissolve" transition="in">
                                      <p:cBhvr additive="repl">
                                        <p:cTn id="2795" dur="500"/>
                                        <p:tgtEl>
                                          <p:spTgt spid="1910">
                                            <p:txEl>
                                              <p:pRg st="7" end="7"/>
                                            </p:txEl>
                                          </p:spTgt>
                                        </p:tgtEl>
                                      </p:cBhvr>
                                    </p:animEffect>
                                  </p:childTnLst>
                                </p:cTn>
                              </p:par>
                              <p:par>
                                <p:cTn id="2796" nodeType="withEffect" fill="hold" presetClass="entr" presetID="9">
                                  <p:stCondLst>
                                    <p:cond delay="0"/>
                                  </p:stCondLst>
                                  <p:childTnLst>
                                    <p:set>
                                      <p:cBhvr>
                                        <p:cTn id="2797" dur="1" fill="hold">
                                          <p:stCondLst>
                                            <p:cond delay="0"/>
                                          </p:stCondLst>
                                        </p:cTn>
                                        <p:tgtEl>
                                          <p:spTgt spid="1910">
                                            <p:txEl>
                                              <p:pRg st="8" end="8"/>
                                            </p:txEl>
                                          </p:spTgt>
                                        </p:tgtEl>
                                        <p:attrNameLst>
                                          <p:attrName>style.visibility</p:attrName>
                                        </p:attrNameLst>
                                      </p:cBhvr>
                                      <p:to>
                                        <p:strVal val="visible"/>
                                      </p:to>
                                    </p:set>
                                    <p:animEffect filter="dissolve" transition="in">
                                      <p:cBhvr additive="repl">
                                        <p:cTn id="2798" dur="500"/>
                                        <p:tgtEl>
                                          <p:spTgt spid="1910">
                                            <p:txEl>
                                              <p:pRg st="8" end="8"/>
                                            </p:txEl>
                                          </p:spTgt>
                                        </p:tgtEl>
                                      </p:cBhvr>
                                    </p:animEffect>
                                  </p:childTnLst>
                                </p:cTn>
                              </p:par>
                              <p:par>
                                <p:cTn id="2799" nodeType="withEffect" fill="hold" presetClass="entr" presetID="9">
                                  <p:stCondLst>
                                    <p:cond delay="0"/>
                                  </p:stCondLst>
                                  <p:childTnLst>
                                    <p:set>
                                      <p:cBhvr>
                                        <p:cTn id="2800" dur="1" fill="hold">
                                          <p:stCondLst>
                                            <p:cond delay="0"/>
                                          </p:stCondLst>
                                        </p:cTn>
                                        <p:tgtEl>
                                          <p:spTgt spid="1910">
                                            <p:txEl>
                                              <p:pRg st="9" end="9"/>
                                            </p:txEl>
                                          </p:spTgt>
                                        </p:tgtEl>
                                        <p:attrNameLst>
                                          <p:attrName>style.visibility</p:attrName>
                                        </p:attrNameLst>
                                      </p:cBhvr>
                                      <p:to>
                                        <p:strVal val="visible"/>
                                      </p:to>
                                    </p:set>
                                    <p:animEffect filter="dissolve" transition="in">
                                      <p:cBhvr additive="repl">
                                        <p:cTn id="2801" dur="500"/>
                                        <p:tgtEl>
                                          <p:spTgt spid="1910">
                                            <p:txEl>
                                              <p:pRg st="9" end="9"/>
                                            </p:txEl>
                                          </p:spTgt>
                                        </p:tgtEl>
                                      </p:cBhvr>
                                    </p:animEffect>
                                  </p:childTnLst>
                                </p:cTn>
                              </p:par>
                              <p:par>
                                <p:cTn id="2802" nodeType="withEffect" fill="hold" presetClass="entr" presetID="9">
                                  <p:stCondLst>
                                    <p:cond delay="0"/>
                                  </p:stCondLst>
                                  <p:childTnLst>
                                    <p:set>
                                      <p:cBhvr>
                                        <p:cTn id="2803" dur="1" fill="hold">
                                          <p:stCondLst>
                                            <p:cond delay="0"/>
                                          </p:stCondLst>
                                        </p:cTn>
                                        <p:tgtEl>
                                          <p:spTgt spid="1910">
                                            <p:txEl>
                                              <p:pRg st="10" end="10"/>
                                            </p:txEl>
                                          </p:spTgt>
                                        </p:tgtEl>
                                        <p:attrNameLst>
                                          <p:attrName>style.visibility</p:attrName>
                                        </p:attrNameLst>
                                      </p:cBhvr>
                                      <p:to>
                                        <p:strVal val="visible"/>
                                      </p:to>
                                    </p:set>
                                    <p:animEffect filter="dissolve" transition="in">
                                      <p:cBhvr additive="repl">
                                        <p:cTn id="2804" dur="500"/>
                                        <p:tgtEl>
                                          <p:spTgt spid="1910">
                                            <p:txEl>
                                              <p:pRg st="10" end="10"/>
                                            </p:txEl>
                                          </p:spTgt>
                                        </p:tgtEl>
                                      </p:cBhvr>
                                    </p:animEffect>
                                  </p:childTnLst>
                                </p:cTn>
                              </p:par>
                            </p:childTnLst>
                          </p:cTn>
                        </p:par>
                      </p:childTnLst>
                    </p:cTn>
                  </p:par>
                  <p:par>
                    <p:cTn id="2805" nodeType="clickEffect" fill="hold">
                      <p:stCondLst>
                        <p:cond delay="indefinite"/>
                      </p:stCondLst>
                      <p:childTnLst>
                        <p:par>
                          <p:cTn id="2806" nodeType="withEffect" fill="hold">
                            <p:stCondLst>
                              <p:cond delay="0"/>
                            </p:stCondLst>
                            <p:childTnLst>
                              <p:par>
                                <p:cTn id="2807" nodeType="clickEffect" fill="hold" presetClass="entr" presetID="9">
                                  <p:stCondLst>
                                    <p:cond delay="0"/>
                                  </p:stCondLst>
                                  <p:childTnLst>
                                    <p:set>
                                      <p:cBhvr>
                                        <p:cTn id="2808" dur="1" fill="hold">
                                          <p:stCondLst>
                                            <p:cond delay="0"/>
                                          </p:stCondLst>
                                        </p:cTn>
                                        <p:tgtEl>
                                          <p:spTgt spid="1910">
                                            <p:txEl>
                                              <p:pRg st="11" end="11"/>
                                            </p:txEl>
                                          </p:spTgt>
                                        </p:tgtEl>
                                        <p:attrNameLst>
                                          <p:attrName>style.visibility</p:attrName>
                                        </p:attrNameLst>
                                      </p:cBhvr>
                                      <p:to>
                                        <p:strVal val="visible"/>
                                      </p:to>
                                    </p:set>
                                    <p:animEffect filter="dissolve" transition="in">
                                      <p:cBhvr additive="repl">
                                        <p:cTn id="2809" dur="500"/>
                                        <p:tgtEl>
                                          <p:spTgt spid="1910">
                                            <p:txEl>
                                              <p:pRg st="11" end="11"/>
                                            </p:txEl>
                                          </p:spTgt>
                                        </p:tgtEl>
                                      </p:cBhvr>
                                    </p:animEffect>
                                  </p:childTnLst>
                                </p:cTn>
                              </p:par>
                              <p:par>
                                <p:cTn id="2810" nodeType="withEffect" fill="hold" presetClass="entr" presetID="9">
                                  <p:stCondLst>
                                    <p:cond delay="0"/>
                                  </p:stCondLst>
                                  <p:childTnLst>
                                    <p:set>
                                      <p:cBhvr>
                                        <p:cTn id="2811" dur="1" fill="hold">
                                          <p:stCondLst>
                                            <p:cond delay="0"/>
                                          </p:stCondLst>
                                        </p:cTn>
                                        <p:tgtEl>
                                          <p:spTgt spid="1910">
                                            <p:txEl>
                                              <p:pRg st="12" end="12"/>
                                            </p:txEl>
                                          </p:spTgt>
                                        </p:tgtEl>
                                        <p:attrNameLst>
                                          <p:attrName>style.visibility</p:attrName>
                                        </p:attrNameLst>
                                      </p:cBhvr>
                                      <p:to>
                                        <p:strVal val="visible"/>
                                      </p:to>
                                    </p:set>
                                    <p:animEffect filter="dissolve" transition="in">
                                      <p:cBhvr additive="repl">
                                        <p:cTn id="2812" dur="500"/>
                                        <p:tgtEl>
                                          <p:spTgt spid="1910">
                                            <p:txEl>
                                              <p:pRg st="12" end="1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TextShape 1"/>
          <p:cNvSpPr txBox="1"/>
          <p:nvPr/>
        </p:nvSpPr>
        <p:spPr>
          <a:xfrm>
            <a:off x="126720" y="49320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(Internet Banking)</a:t>
            </a:r>
            <a:endParaRPr b="0" lang="en-US" sz="2400" spc="-1" strike="noStrike">
              <a:solidFill>
                <a:srgbClr val="000000"/>
              </a:solidFill>
              <a:latin typeface="Calibri"/>
            </a:endParaRPr>
          </a:p>
        </p:txBody>
      </p:sp>
      <p:sp>
        <p:nvSpPr>
          <p:cNvPr id="1912" name="TextShape 2"/>
          <p:cNvSpPr txBox="1"/>
          <p:nvPr/>
        </p:nvSpPr>
        <p:spPr>
          <a:xfrm>
            <a:off x="126720" y="1136160"/>
            <a:ext cx="120650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Name: Transfer Funds</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Summary/Overview : Transfer funds from one account to another</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Actor: Customer</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Pre-conditions</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Source account must have sufficient funds</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Description</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Customer identifies the accounts from which and to which funds have to be transferred, enters the amount to be transferred, and confirms the transaction</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Exceptions</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Cancel, Insufficient funds, Cannot identify destination account</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Needs to handle ..say power failure</a:t>
            </a:r>
            <a:endParaRPr b="0" lang="en-US" sz="2100" spc="-1" strike="noStrike">
              <a:solidFill>
                <a:srgbClr val="000000"/>
              </a:solidFill>
              <a:latin typeface="Calibri"/>
            </a:endParaRPr>
          </a:p>
          <a:p>
            <a:pPr lvl="1" marL="228600" indent="-228240">
              <a:lnSpc>
                <a:spcPct val="90000"/>
              </a:lnSpc>
              <a:spcBef>
                <a:spcPts val="1001"/>
              </a:spcBef>
              <a:buClr>
                <a:srgbClr val="000000"/>
              </a:buClr>
              <a:buFont typeface="Arial"/>
              <a:buChar char="•"/>
            </a:pPr>
            <a:r>
              <a:rPr b="0" lang="en-US" sz="2100" spc="-1" strike="noStrike">
                <a:solidFill>
                  <a:srgbClr val="000000"/>
                </a:solidFill>
                <a:latin typeface="Calibri"/>
              </a:rPr>
              <a:t>Alternate Flows</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Handles all the exception paths</a:t>
            </a: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100" spc="-1" strike="noStrike">
                <a:solidFill>
                  <a:srgbClr val="000000"/>
                </a:solidFill>
                <a:latin typeface="Calibri"/>
              </a:rPr>
              <a:t>Post-conditions</a:t>
            </a:r>
            <a:endParaRPr b="0" lang="en-US" sz="21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100" spc="-1" strike="noStrike">
                <a:solidFill>
                  <a:srgbClr val="000000"/>
                </a:solidFill>
                <a:latin typeface="Calibri"/>
              </a:rPr>
              <a:t>Funds transferred and account balances updated</a:t>
            </a:r>
            <a:endParaRPr b="0" lang="en-US" sz="2100" spc="-1" strike="noStrike">
              <a:solidFill>
                <a:srgbClr val="000000"/>
              </a:solidFill>
              <a:latin typeface="Calibri"/>
            </a:endParaRPr>
          </a:p>
        </p:txBody>
      </p:sp>
    </p:spTree>
  </p:cSld>
  <p:timing>
    <p:tnLst>
      <p:par>
        <p:cTn id="2813" dur="indefinite" restart="never" nodeType="tmRoot">
          <p:childTnLst>
            <p:seq>
              <p:cTn id="2814" dur="indefinite" nodeType="mainSeq">
                <p:childTnLst>
                  <p:par>
                    <p:cTn id="2815" nodeType="clickEffect" fill="hold">
                      <p:stCondLst>
                        <p:cond delay="indefinite"/>
                      </p:stCondLst>
                      <p:childTnLst>
                        <p:par>
                          <p:cTn id="2816" nodeType="withEffect" fill="hold">
                            <p:stCondLst>
                              <p:cond delay="0"/>
                            </p:stCondLst>
                            <p:childTnLst>
                              <p:par>
                                <p:cTn id="2817" nodeType="clickEffect" fill="hold" presetClass="entr" presetID="9">
                                  <p:stCondLst>
                                    <p:cond delay="0"/>
                                  </p:stCondLst>
                                  <p:childTnLst>
                                    <p:set>
                                      <p:cBhvr>
                                        <p:cTn id="2818" dur="1" fill="hold">
                                          <p:stCondLst>
                                            <p:cond delay="0"/>
                                          </p:stCondLst>
                                        </p:cTn>
                                        <p:tgtEl>
                                          <p:spTgt spid="1912">
                                            <p:txEl>
                                              <p:pRg st="0" end="0"/>
                                            </p:txEl>
                                          </p:spTgt>
                                        </p:tgtEl>
                                        <p:attrNameLst>
                                          <p:attrName>style.visibility</p:attrName>
                                        </p:attrNameLst>
                                      </p:cBhvr>
                                      <p:to>
                                        <p:strVal val="visible"/>
                                      </p:to>
                                    </p:set>
                                    <p:animEffect filter="dissolve" transition="in">
                                      <p:cBhvr additive="repl">
                                        <p:cTn id="2819" dur="500"/>
                                        <p:tgtEl>
                                          <p:spTgt spid="1912">
                                            <p:txEl>
                                              <p:pRg st="0" end="0"/>
                                            </p:txEl>
                                          </p:spTgt>
                                        </p:tgtEl>
                                      </p:cBhvr>
                                    </p:animEffect>
                                  </p:childTnLst>
                                </p:cTn>
                              </p:par>
                            </p:childTnLst>
                          </p:cTn>
                        </p:par>
                      </p:childTnLst>
                    </p:cTn>
                  </p:par>
                  <p:par>
                    <p:cTn id="2820" nodeType="clickEffect" fill="hold">
                      <p:stCondLst>
                        <p:cond delay="indefinite"/>
                      </p:stCondLst>
                      <p:childTnLst>
                        <p:par>
                          <p:cTn id="2821" nodeType="withEffect" fill="hold">
                            <p:stCondLst>
                              <p:cond delay="0"/>
                            </p:stCondLst>
                            <p:childTnLst>
                              <p:par>
                                <p:cTn id="2822" nodeType="clickEffect" fill="hold" presetClass="entr" presetID="9">
                                  <p:stCondLst>
                                    <p:cond delay="0"/>
                                  </p:stCondLst>
                                  <p:childTnLst>
                                    <p:set>
                                      <p:cBhvr>
                                        <p:cTn id="2823" dur="1" fill="hold">
                                          <p:stCondLst>
                                            <p:cond delay="0"/>
                                          </p:stCondLst>
                                        </p:cTn>
                                        <p:tgtEl>
                                          <p:spTgt spid="1912">
                                            <p:txEl>
                                              <p:pRg st="1" end="1"/>
                                            </p:txEl>
                                          </p:spTgt>
                                        </p:tgtEl>
                                        <p:attrNameLst>
                                          <p:attrName>style.visibility</p:attrName>
                                        </p:attrNameLst>
                                      </p:cBhvr>
                                      <p:to>
                                        <p:strVal val="visible"/>
                                      </p:to>
                                    </p:set>
                                    <p:animEffect filter="dissolve" transition="in">
                                      <p:cBhvr additive="repl">
                                        <p:cTn id="2824" dur="500"/>
                                        <p:tgtEl>
                                          <p:spTgt spid="1912">
                                            <p:txEl>
                                              <p:pRg st="1" end="1"/>
                                            </p:txEl>
                                          </p:spTgt>
                                        </p:tgtEl>
                                      </p:cBhvr>
                                    </p:animEffect>
                                  </p:childTnLst>
                                </p:cTn>
                              </p:par>
                            </p:childTnLst>
                          </p:cTn>
                        </p:par>
                      </p:childTnLst>
                    </p:cTn>
                  </p:par>
                  <p:par>
                    <p:cTn id="2825" nodeType="clickEffect" fill="hold">
                      <p:stCondLst>
                        <p:cond delay="indefinite"/>
                      </p:stCondLst>
                      <p:childTnLst>
                        <p:par>
                          <p:cTn id="2826" nodeType="withEffect" fill="hold">
                            <p:stCondLst>
                              <p:cond delay="0"/>
                            </p:stCondLst>
                            <p:childTnLst>
                              <p:par>
                                <p:cTn id="2827" nodeType="clickEffect" fill="hold" presetClass="entr" presetID="9">
                                  <p:stCondLst>
                                    <p:cond delay="0"/>
                                  </p:stCondLst>
                                  <p:childTnLst>
                                    <p:set>
                                      <p:cBhvr>
                                        <p:cTn id="2828" dur="1" fill="hold">
                                          <p:stCondLst>
                                            <p:cond delay="0"/>
                                          </p:stCondLst>
                                        </p:cTn>
                                        <p:tgtEl>
                                          <p:spTgt spid="1912">
                                            <p:txEl>
                                              <p:pRg st="2" end="2"/>
                                            </p:txEl>
                                          </p:spTgt>
                                        </p:tgtEl>
                                        <p:attrNameLst>
                                          <p:attrName>style.visibility</p:attrName>
                                        </p:attrNameLst>
                                      </p:cBhvr>
                                      <p:to>
                                        <p:strVal val="visible"/>
                                      </p:to>
                                    </p:set>
                                    <p:animEffect filter="dissolve" transition="in">
                                      <p:cBhvr additive="repl">
                                        <p:cTn id="2829" dur="500"/>
                                        <p:tgtEl>
                                          <p:spTgt spid="1912">
                                            <p:txEl>
                                              <p:pRg st="2" end="2"/>
                                            </p:txEl>
                                          </p:spTgt>
                                        </p:tgtEl>
                                      </p:cBhvr>
                                    </p:animEffect>
                                  </p:childTnLst>
                                </p:cTn>
                              </p:par>
                            </p:childTnLst>
                          </p:cTn>
                        </p:par>
                      </p:childTnLst>
                    </p:cTn>
                  </p:par>
                  <p:par>
                    <p:cTn id="2830" nodeType="clickEffect" fill="hold">
                      <p:stCondLst>
                        <p:cond delay="indefinite"/>
                      </p:stCondLst>
                      <p:childTnLst>
                        <p:par>
                          <p:cTn id="2831" nodeType="withEffect" fill="hold">
                            <p:stCondLst>
                              <p:cond delay="0"/>
                            </p:stCondLst>
                            <p:childTnLst>
                              <p:par>
                                <p:cTn id="2832" nodeType="clickEffect" fill="hold" presetClass="entr" presetID="9">
                                  <p:stCondLst>
                                    <p:cond delay="0"/>
                                  </p:stCondLst>
                                  <p:childTnLst>
                                    <p:set>
                                      <p:cBhvr>
                                        <p:cTn id="2833" dur="1" fill="hold">
                                          <p:stCondLst>
                                            <p:cond delay="0"/>
                                          </p:stCondLst>
                                        </p:cTn>
                                        <p:tgtEl>
                                          <p:spTgt spid="1912">
                                            <p:txEl>
                                              <p:pRg st="3" end="3"/>
                                            </p:txEl>
                                          </p:spTgt>
                                        </p:tgtEl>
                                        <p:attrNameLst>
                                          <p:attrName>style.visibility</p:attrName>
                                        </p:attrNameLst>
                                      </p:cBhvr>
                                      <p:to>
                                        <p:strVal val="visible"/>
                                      </p:to>
                                    </p:set>
                                    <p:animEffect filter="dissolve" transition="in">
                                      <p:cBhvr additive="repl">
                                        <p:cTn id="2834" dur="500"/>
                                        <p:tgtEl>
                                          <p:spTgt spid="1912">
                                            <p:txEl>
                                              <p:pRg st="3" end="3"/>
                                            </p:txEl>
                                          </p:spTgt>
                                        </p:tgtEl>
                                      </p:cBhvr>
                                    </p:animEffect>
                                  </p:childTnLst>
                                </p:cTn>
                              </p:par>
                              <p:par>
                                <p:cTn id="2835" nodeType="withEffect" fill="hold" presetClass="entr" presetID="9">
                                  <p:stCondLst>
                                    <p:cond delay="0"/>
                                  </p:stCondLst>
                                  <p:childTnLst>
                                    <p:set>
                                      <p:cBhvr>
                                        <p:cTn id="2836" dur="1" fill="hold">
                                          <p:stCondLst>
                                            <p:cond delay="0"/>
                                          </p:stCondLst>
                                        </p:cTn>
                                        <p:tgtEl>
                                          <p:spTgt spid="1912">
                                            <p:txEl>
                                              <p:pRg st="4" end="4"/>
                                            </p:txEl>
                                          </p:spTgt>
                                        </p:tgtEl>
                                        <p:attrNameLst>
                                          <p:attrName>style.visibility</p:attrName>
                                        </p:attrNameLst>
                                      </p:cBhvr>
                                      <p:to>
                                        <p:strVal val="visible"/>
                                      </p:to>
                                    </p:set>
                                    <p:animEffect filter="dissolve" transition="in">
                                      <p:cBhvr additive="repl">
                                        <p:cTn id="2837" dur="500"/>
                                        <p:tgtEl>
                                          <p:spTgt spid="1912">
                                            <p:txEl>
                                              <p:pRg st="4" end="4"/>
                                            </p:txEl>
                                          </p:spTgt>
                                        </p:tgtEl>
                                      </p:cBhvr>
                                    </p:animEffect>
                                  </p:childTnLst>
                                </p:cTn>
                              </p:par>
                            </p:childTnLst>
                          </p:cTn>
                        </p:par>
                      </p:childTnLst>
                    </p:cTn>
                  </p:par>
                  <p:par>
                    <p:cTn id="2838" nodeType="clickEffect" fill="hold">
                      <p:stCondLst>
                        <p:cond delay="indefinite"/>
                      </p:stCondLst>
                      <p:childTnLst>
                        <p:par>
                          <p:cTn id="2839" nodeType="withEffect" fill="hold">
                            <p:stCondLst>
                              <p:cond delay="0"/>
                            </p:stCondLst>
                            <p:childTnLst>
                              <p:par>
                                <p:cTn id="2840" nodeType="clickEffect" fill="hold" presetClass="entr" presetID="9">
                                  <p:stCondLst>
                                    <p:cond delay="0"/>
                                  </p:stCondLst>
                                  <p:childTnLst>
                                    <p:set>
                                      <p:cBhvr>
                                        <p:cTn id="2841" dur="1" fill="hold">
                                          <p:stCondLst>
                                            <p:cond delay="0"/>
                                          </p:stCondLst>
                                        </p:cTn>
                                        <p:tgtEl>
                                          <p:spTgt spid="1912">
                                            <p:txEl>
                                              <p:pRg st="5" end="5"/>
                                            </p:txEl>
                                          </p:spTgt>
                                        </p:tgtEl>
                                        <p:attrNameLst>
                                          <p:attrName>style.visibility</p:attrName>
                                        </p:attrNameLst>
                                      </p:cBhvr>
                                      <p:to>
                                        <p:strVal val="visible"/>
                                      </p:to>
                                    </p:set>
                                    <p:animEffect filter="dissolve" transition="in">
                                      <p:cBhvr additive="repl">
                                        <p:cTn id="2842" dur="500"/>
                                        <p:tgtEl>
                                          <p:spTgt spid="1912">
                                            <p:txEl>
                                              <p:pRg st="5" end="5"/>
                                            </p:txEl>
                                          </p:spTgt>
                                        </p:tgtEl>
                                      </p:cBhvr>
                                    </p:animEffect>
                                  </p:childTnLst>
                                </p:cTn>
                              </p:par>
                              <p:par>
                                <p:cTn id="2843" nodeType="withEffect" fill="hold" presetClass="entr" presetID="9">
                                  <p:stCondLst>
                                    <p:cond delay="0"/>
                                  </p:stCondLst>
                                  <p:childTnLst>
                                    <p:set>
                                      <p:cBhvr>
                                        <p:cTn id="2844" dur="1" fill="hold">
                                          <p:stCondLst>
                                            <p:cond delay="0"/>
                                          </p:stCondLst>
                                        </p:cTn>
                                        <p:tgtEl>
                                          <p:spTgt spid="1912">
                                            <p:txEl>
                                              <p:pRg st="6" end="6"/>
                                            </p:txEl>
                                          </p:spTgt>
                                        </p:tgtEl>
                                        <p:attrNameLst>
                                          <p:attrName>style.visibility</p:attrName>
                                        </p:attrNameLst>
                                      </p:cBhvr>
                                      <p:to>
                                        <p:strVal val="visible"/>
                                      </p:to>
                                    </p:set>
                                    <p:animEffect filter="dissolve" transition="in">
                                      <p:cBhvr additive="repl">
                                        <p:cTn id="2845" dur="500"/>
                                        <p:tgtEl>
                                          <p:spTgt spid="1912">
                                            <p:txEl>
                                              <p:pRg st="6" end="6"/>
                                            </p:txEl>
                                          </p:spTgt>
                                        </p:tgtEl>
                                      </p:cBhvr>
                                    </p:animEffect>
                                  </p:childTnLst>
                                </p:cTn>
                              </p:par>
                            </p:childTnLst>
                          </p:cTn>
                        </p:par>
                      </p:childTnLst>
                    </p:cTn>
                  </p:par>
                  <p:par>
                    <p:cTn id="2846" nodeType="clickEffect" fill="hold">
                      <p:stCondLst>
                        <p:cond delay="indefinite"/>
                      </p:stCondLst>
                      <p:childTnLst>
                        <p:par>
                          <p:cTn id="2847" nodeType="withEffect" fill="hold">
                            <p:stCondLst>
                              <p:cond delay="0"/>
                            </p:stCondLst>
                            <p:childTnLst>
                              <p:par>
                                <p:cTn id="2848" nodeType="clickEffect" fill="hold" presetClass="entr" presetID="9">
                                  <p:stCondLst>
                                    <p:cond delay="0"/>
                                  </p:stCondLst>
                                  <p:childTnLst>
                                    <p:set>
                                      <p:cBhvr>
                                        <p:cTn id="2849" dur="1" fill="hold">
                                          <p:stCondLst>
                                            <p:cond delay="0"/>
                                          </p:stCondLst>
                                        </p:cTn>
                                        <p:tgtEl>
                                          <p:spTgt spid="1912">
                                            <p:txEl>
                                              <p:pRg st="7" end="7"/>
                                            </p:txEl>
                                          </p:spTgt>
                                        </p:tgtEl>
                                        <p:attrNameLst>
                                          <p:attrName>style.visibility</p:attrName>
                                        </p:attrNameLst>
                                      </p:cBhvr>
                                      <p:to>
                                        <p:strVal val="visible"/>
                                      </p:to>
                                    </p:set>
                                    <p:animEffect filter="dissolve" transition="in">
                                      <p:cBhvr additive="repl">
                                        <p:cTn id="2850" dur="500"/>
                                        <p:tgtEl>
                                          <p:spTgt spid="1912">
                                            <p:txEl>
                                              <p:pRg st="7" end="7"/>
                                            </p:txEl>
                                          </p:spTgt>
                                        </p:tgtEl>
                                      </p:cBhvr>
                                    </p:animEffect>
                                  </p:childTnLst>
                                </p:cTn>
                              </p:par>
                              <p:par>
                                <p:cTn id="2851" nodeType="withEffect" fill="hold" presetClass="entr" presetID="9">
                                  <p:stCondLst>
                                    <p:cond delay="0"/>
                                  </p:stCondLst>
                                  <p:childTnLst>
                                    <p:set>
                                      <p:cBhvr>
                                        <p:cTn id="2852" dur="1" fill="hold">
                                          <p:stCondLst>
                                            <p:cond delay="0"/>
                                          </p:stCondLst>
                                        </p:cTn>
                                        <p:tgtEl>
                                          <p:spTgt spid="1912">
                                            <p:txEl>
                                              <p:pRg st="8" end="8"/>
                                            </p:txEl>
                                          </p:spTgt>
                                        </p:tgtEl>
                                        <p:attrNameLst>
                                          <p:attrName>style.visibility</p:attrName>
                                        </p:attrNameLst>
                                      </p:cBhvr>
                                      <p:to>
                                        <p:strVal val="visible"/>
                                      </p:to>
                                    </p:set>
                                    <p:animEffect filter="dissolve" transition="in">
                                      <p:cBhvr additive="repl">
                                        <p:cTn id="2853" dur="500"/>
                                        <p:tgtEl>
                                          <p:spTgt spid="1912">
                                            <p:txEl>
                                              <p:pRg st="8" end="8"/>
                                            </p:txEl>
                                          </p:spTgt>
                                        </p:tgtEl>
                                      </p:cBhvr>
                                    </p:animEffect>
                                  </p:childTnLst>
                                </p:cTn>
                              </p:par>
                              <p:par>
                                <p:cTn id="2854" nodeType="withEffect" fill="hold" presetClass="entr" presetID="9">
                                  <p:stCondLst>
                                    <p:cond delay="0"/>
                                  </p:stCondLst>
                                  <p:childTnLst>
                                    <p:set>
                                      <p:cBhvr>
                                        <p:cTn id="2855" dur="1" fill="hold">
                                          <p:stCondLst>
                                            <p:cond delay="0"/>
                                          </p:stCondLst>
                                        </p:cTn>
                                        <p:tgtEl>
                                          <p:spTgt spid="1912">
                                            <p:txEl>
                                              <p:pRg st="9" end="9"/>
                                            </p:txEl>
                                          </p:spTgt>
                                        </p:tgtEl>
                                        <p:attrNameLst>
                                          <p:attrName>style.visibility</p:attrName>
                                        </p:attrNameLst>
                                      </p:cBhvr>
                                      <p:to>
                                        <p:strVal val="visible"/>
                                      </p:to>
                                    </p:set>
                                    <p:animEffect filter="dissolve" transition="in">
                                      <p:cBhvr additive="repl">
                                        <p:cTn id="2856" dur="500"/>
                                        <p:tgtEl>
                                          <p:spTgt spid="1912">
                                            <p:txEl>
                                              <p:pRg st="9" end="9"/>
                                            </p:txEl>
                                          </p:spTgt>
                                        </p:tgtEl>
                                      </p:cBhvr>
                                    </p:animEffect>
                                  </p:childTnLst>
                                </p:cTn>
                              </p:par>
                              <p:par>
                                <p:cTn id="2857" nodeType="withEffect" fill="hold" presetClass="entr" presetID="9">
                                  <p:stCondLst>
                                    <p:cond delay="0"/>
                                  </p:stCondLst>
                                  <p:childTnLst>
                                    <p:set>
                                      <p:cBhvr>
                                        <p:cTn id="2858" dur="1" fill="hold">
                                          <p:stCondLst>
                                            <p:cond delay="0"/>
                                          </p:stCondLst>
                                        </p:cTn>
                                        <p:tgtEl>
                                          <p:spTgt spid="1912">
                                            <p:txEl>
                                              <p:pRg st="10" end="10"/>
                                            </p:txEl>
                                          </p:spTgt>
                                        </p:tgtEl>
                                        <p:attrNameLst>
                                          <p:attrName>style.visibility</p:attrName>
                                        </p:attrNameLst>
                                      </p:cBhvr>
                                      <p:to>
                                        <p:strVal val="visible"/>
                                      </p:to>
                                    </p:set>
                                    <p:animEffect filter="dissolve" transition="in">
                                      <p:cBhvr additive="repl">
                                        <p:cTn id="2859" dur="500"/>
                                        <p:tgtEl>
                                          <p:spTgt spid="1912">
                                            <p:txEl>
                                              <p:pRg st="10" end="10"/>
                                            </p:txEl>
                                          </p:spTgt>
                                        </p:tgtEl>
                                      </p:cBhvr>
                                    </p:animEffect>
                                  </p:childTnLst>
                                </p:cTn>
                              </p:par>
                              <p:par>
                                <p:cTn id="2860" nodeType="withEffect" fill="hold" presetClass="entr" presetID="9">
                                  <p:stCondLst>
                                    <p:cond delay="0"/>
                                  </p:stCondLst>
                                  <p:childTnLst>
                                    <p:set>
                                      <p:cBhvr>
                                        <p:cTn id="2861" dur="1" fill="hold">
                                          <p:stCondLst>
                                            <p:cond delay="0"/>
                                          </p:stCondLst>
                                        </p:cTn>
                                        <p:tgtEl>
                                          <p:spTgt spid="1912">
                                            <p:txEl>
                                              <p:pRg st="11" end="11"/>
                                            </p:txEl>
                                          </p:spTgt>
                                        </p:tgtEl>
                                        <p:attrNameLst>
                                          <p:attrName>style.visibility</p:attrName>
                                        </p:attrNameLst>
                                      </p:cBhvr>
                                      <p:to>
                                        <p:strVal val="visible"/>
                                      </p:to>
                                    </p:set>
                                    <p:animEffect filter="dissolve" transition="in">
                                      <p:cBhvr additive="repl">
                                        <p:cTn id="2862" dur="500"/>
                                        <p:tgtEl>
                                          <p:spTgt spid="1912">
                                            <p:txEl>
                                              <p:pRg st="11" end="11"/>
                                            </p:txEl>
                                          </p:spTgt>
                                        </p:tgtEl>
                                      </p:cBhvr>
                                    </p:animEffect>
                                  </p:childTnLst>
                                </p:cTn>
                              </p:par>
                            </p:childTnLst>
                          </p:cTn>
                        </p:par>
                      </p:childTnLst>
                    </p:cTn>
                  </p:par>
                  <p:par>
                    <p:cTn id="2863" nodeType="clickEffect" fill="hold">
                      <p:stCondLst>
                        <p:cond delay="indefinite"/>
                      </p:stCondLst>
                      <p:childTnLst>
                        <p:par>
                          <p:cTn id="2864" nodeType="withEffect" fill="hold">
                            <p:stCondLst>
                              <p:cond delay="0"/>
                            </p:stCondLst>
                            <p:childTnLst>
                              <p:par>
                                <p:cTn id="2865" nodeType="clickEffect" fill="hold" presetClass="entr" presetID="9">
                                  <p:stCondLst>
                                    <p:cond delay="0"/>
                                  </p:stCondLst>
                                  <p:childTnLst>
                                    <p:set>
                                      <p:cBhvr>
                                        <p:cTn id="2866" dur="1" fill="hold">
                                          <p:stCondLst>
                                            <p:cond delay="0"/>
                                          </p:stCondLst>
                                        </p:cTn>
                                        <p:tgtEl>
                                          <p:spTgt spid="1912">
                                            <p:txEl>
                                              <p:pRg st="12" end="12"/>
                                            </p:txEl>
                                          </p:spTgt>
                                        </p:tgtEl>
                                        <p:attrNameLst>
                                          <p:attrName>style.visibility</p:attrName>
                                        </p:attrNameLst>
                                      </p:cBhvr>
                                      <p:to>
                                        <p:strVal val="visible"/>
                                      </p:to>
                                    </p:set>
                                    <p:animEffect filter="dissolve" transition="in">
                                      <p:cBhvr additive="repl">
                                        <p:cTn id="2867" dur="500"/>
                                        <p:tgtEl>
                                          <p:spTgt spid="1912">
                                            <p:txEl>
                                              <p:pRg st="12" end="12"/>
                                            </p:txEl>
                                          </p:spTgt>
                                        </p:tgtEl>
                                      </p:cBhvr>
                                    </p:animEffect>
                                  </p:childTnLst>
                                </p:cTn>
                              </p:par>
                              <p:par>
                                <p:cTn id="2868" nodeType="withEffect" fill="hold" presetClass="entr" presetID="9">
                                  <p:stCondLst>
                                    <p:cond delay="0"/>
                                  </p:stCondLst>
                                  <p:childTnLst>
                                    <p:set>
                                      <p:cBhvr>
                                        <p:cTn id="2869" dur="1" fill="hold">
                                          <p:stCondLst>
                                            <p:cond delay="0"/>
                                          </p:stCondLst>
                                        </p:cTn>
                                        <p:tgtEl>
                                          <p:spTgt spid="1912">
                                            <p:txEl>
                                              <p:pRg st="13" end="13"/>
                                            </p:txEl>
                                          </p:spTgt>
                                        </p:tgtEl>
                                        <p:attrNameLst>
                                          <p:attrName>style.visibility</p:attrName>
                                        </p:attrNameLst>
                                      </p:cBhvr>
                                      <p:to>
                                        <p:strVal val="visible"/>
                                      </p:to>
                                    </p:set>
                                    <p:animEffect filter="dissolve" transition="in">
                                      <p:cBhvr additive="repl">
                                        <p:cTn id="2870" dur="500"/>
                                        <p:tgtEl>
                                          <p:spTgt spid="1912">
                                            <p:txEl>
                                              <p:pRg st="13" end="1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98640" y="136440"/>
            <a:ext cx="10515240" cy="13251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The details</a:t>
            </a:r>
            <a:endParaRPr b="0" lang="en-US" sz="2400" spc="-1" strike="noStrike">
              <a:solidFill>
                <a:srgbClr val="000000"/>
              </a:solidFill>
              <a:latin typeface="Calibri"/>
            </a:endParaRPr>
          </a:p>
        </p:txBody>
      </p:sp>
      <p:sp>
        <p:nvSpPr>
          <p:cNvPr id="285" name="TextShape 2"/>
          <p:cNvSpPr txBox="1"/>
          <p:nvPr/>
        </p:nvSpPr>
        <p:spPr>
          <a:xfrm>
            <a:off x="98640" y="1245960"/>
            <a:ext cx="7161120" cy="5258880"/>
          </a:xfrm>
          <a:prstGeom prst="rect">
            <a:avLst/>
          </a:prstGeom>
          <a:noFill/>
          <a:ln>
            <a:noFill/>
          </a:ln>
        </p:spPr>
        <p:txBody>
          <a:bodyPr/>
          <a:p>
            <a:pPr marL="468000" indent="-467640" algn="just">
              <a:lnSpc>
                <a:spcPct val="120000"/>
              </a:lnSpc>
              <a:spcBef>
                <a:spcPts val="1199"/>
              </a:spcBef>
              <a:spcAft>
                <a:spcPts val="601"/>
              </a:spcAft>
              <a:buClr>
                <a:srgbClr val="000000"/>
              </a:buClr>
              <a:buFont typeface="Arial"/>
              <a:buChar char="•"/>
            </a:pPr>
            <a:r>
              <a:rPr b="0" lang="en-US" sz="2400" spc="-1" strike="noStrike">
                <a:solidFill>
                  <a:srgbClr val="000000"/>
                </a:solidFill>
                <a:latin typeface="Calibri"/>
              </a:rPr>
              <a:t>Overflow in conversion of variable BH from 64-bit floating point to 16-bit signed integer</a:t>
            </a:r>
            <a:endParaRPr b="0" lang="en-US" sz="2400" spc="-1" strike="noStrike">
              <a:solidFill>
                <a:srgbClr val="000000"/>
              </a:solidFill>
              <a:latin typeface="Calibri"/>
            </a:endParaRPr>
          </a:p>
          <a:p>
            <a:pPr marL="468000" indent="-467640" algn="just">
              <a:lnSpc>
                <a:spcPct val="120000"/>
              </a:lnSpc>
              <a:spcBef>
                <a:spcPts val="1199"/>
              </a:spcBef>
              <a:spcAft>
                <a:spcPts val="601"/>
              </a:spcAft>
              <a:buClr>
                <a:srgbClr val="000000"/>
              </a:buClr>
              <a:buFont typeface="Arial"/>
              <a:buChar char="•"/>
            </a:pPr>
            <a:r>
              <a:rPr b="0" lang="en-US" sz="2400" spc="-1" strike="noStrike">
                <a:solidFill>
                  <a:srgbClr val="000000"/>
                </a:solidFill>
                <a:latin typeface="Calibri"/>
              </a:rPr>
              <a:t>Of 7 risky conversions, 4 were protected; BH was not</a:t>
            </a:r>
            <a:endParaRPr b="0" lang="en-US" sz="2400" spc="-1" strike="noStrike">
              <a:solidFill>
                <a:srgbClr val="000000"/>
              </a:solidFill>
              <a:latin typeface="Calibri"/>
            </a:endParaRPr>
          </a:p>
          <a:p>
            <a:pPr marL="468000" indent="-467640" algn="just">
              <a:lnSpc>
                <a:spcPct val="120000"/>
              </a:lnSpc>
              <a:spcBef>
                <a:spcPts val="1199"/>
              </a:spcBef>
              <a:spcAft>
                <a:spcPts val="601"/>
              </a:spcAft>
              <a:buClr>
                <a:srgbClr val="000000"/>
              </a:buClr>
              <a:buFont typeface="Arial"/>
              <a:buChar char="•"/>
            </a:pPr>
            <a:r>
              <a:rPr b="0" lang="en-US" sz="2400" spc="-1" strike="noStrike">
                <a:solidFill>
                  <a:srgbClr val="000000"/>
                </a:solidFill>
                <a:latin typeface="Calibri"/>
              </a:rPr>
              <a:t>Reasoning: physically limited, or large margin of safety</a:t>
            </a:r>
            <a:endParaRPr b="0" lang="en-US" sz="2400" spc="-1" strike="noStrike">
              <a:solidFill>
                <a:srgbClr val="000000"/>
              </a:solidFill>
              <a:latin typeface="Calibri"/>
            </a:endParaRPr>
          </a:p>
          <a:p>
            <a:pPr marL="468000" indent="-467640" algn="just">
              <a:lnSpc>
                <a:spcPct val="120000"/>
              </a:lnSpc>
              <a:spcBef>
                <a:spcPts val="1199"/>
              </a:spcBef>
              <a:spcAft>
                <a:spcPts val="601"/>
              </a:spcAft>
              <a:buClr>
                <a:srgbClr val="000000"/>
              </a:buClr>
              <a:buFont typeface="Arial"/>
              <a:buChar char="•"/>
            </a:pPr>
            <a:r>
              <a:rPr b="0" lang="en-US" sz="2400" spc="-1" strike="noStrike">
                <a:solidFill>
                  <a:srgbClr val="000000"/>
                </a:solidFill>
                <a:latin typeface="Calibri"/>
              </a:rPr>
              <a:t>In case of exception: report failure on data-bus and shut down</a:t>
            </a:r>
            <a:endParaRPr b="0" lang="en-US" sz="2400" spc="-1" strike="noStrike">
              <a:solidFill>
                <a:srgbClr val="000000"/>
              </a:solidFill>
              <a:latin typeface="Calibri"/>
            </a:endParaRPr>
          </a:p>
        </p:txBody>
      </p:sp>
    </p:spTree>
  </p:cSld>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285">
                                            <p:txEl>
                                              <p:pRg st="0" end="0"/>
                                            </p:txEl>
                                          </p:spTgt>
                                        </p:tgtEl>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tgtEl>
                                          <p:spTgt spid="285">
                                            <p:txEl>
                                              <p:pRg st="1" end="1"/>
                                            </p:txEl>
                                          </p:spTgt>
                                        </p:tgtEl>
                                        <p:attrNameLst>
                                          <p:attrName>style.visibility</p:attrName>
                                        </p:attrNameLst>
                                      </p:cBhvr>
                                      <p:to>
                                        <p:strVal val="visible"/>
                                      </p:to>
                                    </p:set>
                                  </p:childTnLst>
                                </p:cTn>
                              </p:par>
                              <p:par>
                                <p:cTn id="289" nodeType="withEffect" fill="hold" presetClass="entr" presetID="1">
                                  <p:stCondLst>
                                    <p:cond delay="0"/>
                                  </p:stCondLst>
                                  <p:childTnLst>
                                    <p:set>
                                      <p:cBhvr>
                                        <p:cTn id="290" dur="1" fill="hold">
                                          <p:stCondLst>
                                            <p:cond delay="0"/>
                                          </p:stCondLst>
                                        </p:cTn>
                                        <p:tgtEl>
                                          <p:spTgt spid="285">
                                            <p:txEl>
                                              <p:pRg st="2" end="2"/>
                                            </p:txEl>
                                          </p:spTgt>
                                        </p:tgtEl>
                                        <p:attrNameLst>
                                          <p:attrName>style.visibility</p:attrName>
                                        </p:attrNameLst>
                                      </p:cBhvr>
                                      <p:to>
                                        <p:strVal val="visible"/>
                                      </p:to>
                                    </p:set>
                                  </p:childTnLst>
                                </p:cTn>
                              </p:par>
                              <p:par>
                                <p:cTn id="291" nodeType="withEffect" fill="hold" presetClass="entr" presetID="1">
                                  <p:stCondLst>
                                    <p:cond delay="0"/>
                                  </p:stCondLst>
                                  <p:childTnLst>
                                    <p:set>
                                      <p:cBhvr>
                                        <p:cTn id="292"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3" name="Picture 2" descr=""/>
          <p:cNvPicPr/>
          <p:nvPr/>
        </p:nvPicPr>
        <p:blipFill>
          <a:blip r:embed="rId1"/>
          <a:stretch/>
        </p:blipFill>
        <p:spPr>
          <a:xfrm>
            <a:off x="248760" y="1181520"/>
            <a:ext cx="7764480" cy="5676120"/>
          </a:xfrm>
          <a:prstGeom prst="rect">
            <a:avLst/>
          </a:prstGeom>
          <a:ln w="12600">
            <a:noFill/>
          </a:ln>
        </p:spPr>
      </p:pic>
    </p:spTree>
  </p:cSld>
  <p:timing>
    <p:tnLst>
      <p:par>
        <p:cTn id="2871" dur="indefinite" restart="never" nodeType="tmRoot">
          <p:childTnLst>
            <p:seq>
              <p:cTn id="2872" dur="indefinite" nodeType="mainSeq"/>
              <p:prevCondLst>
                <p:cond delay="0" evt="onPrev">
                  <p:tgtEl>
                    <p:sldTgt/>
                  </p:tgtEl>
                </p:cond>
              </p:prevCondLst>
              <p:nextCondLst>
                <p:cond delay="0"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4" name="Picture 2" descr=""/>
          <p:cNvPicPr/>
          <p:nvPr/>
        </p:nvPicPr>
        <p:blipFill>
          <a:blip r:embed="rId1"/>
          <a:stretch/>
        </p:blipFill>
        <p:spPr>
          <a:xfrm>
            <a:off x="231480" y="1219320"/>
            <a:ext cx="8495280" cy="5288760"/>
          </a:xfrm>
          <a:prstGeom prst="rect">
            <a:avLst/>
          </a:prstGeom>
          <a:ln w="12600">
            <a:noFill/>
          </a:ln>
        </p:spPr>
      </p:pic>
    </p:spTree>
  </p:cSld>
  <p:timing>
    <p:tnLst>
      <p:par>
        <p:cTn id="2873" dur="indefinite" restart="never" nodeType="tmRoot">
          <p:childTnLst>
            <p:seq>
              <p:cTn id="2874" dur="indefinite" nodeType="mainSeq"/>
              <p:prevCondLst>
                <p:cond delay="0" evt="onPrev">
                  <p:tgtEl>
                    <p:sldTgt/>
                  </p:tgtEl>
                </p:cond>
              </p:prevCondLst>
              <p:nextCondLst>
                <p:cond delay="0"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TextShape 1"/>
          <p:cNvSpPr txBox="1"/>
          <p:nvPr/>
        </p:nvSpPr>
        <p:spPr>
          <a:xfrm>
            <a:off x="98640" y="47124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How to create Use Case diagram</a:t>
            </a:r>
            <a:endParaRPr b="0" lang="en-US" sz="2400" spc="-1" strike="noStrike">
              <a:solidFill>
                <a:srgbClr val="000000"/>
              </a:solidFill>
              <a:latin typeface="Calibri"/>
            </a:endParaRPr>
          </a:p>
        </p:txBody>
      </p:sp>
      <p:sp>
        <p:nvSpPr>
          <p:cNvPr id="1916" name="TextShape 2"/>
          <p:cNvSpPr txBox="1"/>
          <p:nvPr/>
        </p:nvSpPr>
        <p:spPr>
          <a:xfrm>
            <a:off x="376560" y="1438920"/>
            <a:ext cx="10362960" cy="4266720"/>
          </a:xfrm>
          <a:prstGeom prst="rect">
            <a:avLst/>
          </a:prstGeom>
          <a:noFill/>
          <a:ln>
            <a:noFill/>
          </a:ln>
        </p:spPr>
        <p:txBody>
          <a:bodyPr>
            <a:normAutofit/>
          </a:bodyPr>
          <a:p>
            <a:pPr marL="514440" indent="-514080">
              <a:lnSpc>
                <a:spcPct val="90000"/>
              </a:lnSpc>
              <a:spcBef>
                <a:spcPts val="1001"/>
              </a:spcBef>
              <a:buClr>
                <a:srgbClr val="000000"/>
              </a:buClr>
              <a:buFont typeface="Wingdings" charset="2"/>
              <a:buChar char=""/>
            </a:pPr>
            <a:r>
              <a:rPr b="0" lang="en-US" sz="2800" spc="-1" strike="noStrike">
                <a:solidFill>
                  <a:srgbClr val="000000"/>
                </a:solidFill>
                <a:latin typeface="Calibri"/>
              </a:rPr>
              <a:t>List main system functions (use cases) in a column</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Wingdings" charset="2"/>
              <a:buChar char=""/>
            </a:pPr>
            <a:r>
              <a:rPr b="0" lang="en-US" sz="2800" spc="-1" strike="noStrike">
                <a:solidFill>
                  <a:srgbClr val="000000"/>
                </a:solidFill>
                <a:latin typeface="Calibri"/>
              </a:rPr>
              <a:t>Draw ovals around the function labels</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Wingdings" charset="2"/>
              <a:buChar char=""/>
            </a:pPr>
            <a:r>
              <a:rPr b="0" lang="en-US" sz="2800" spc="-1" strike="noStrike">
                <a:solidFill>
                  <a:srgbClr val="000000"/>
                </a:solidFill>
                <a:latin typeface="Calibri"/>
              </a:rPr>
              <a:t>Draw system boundary</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Wingdings" charset="2"/>
              <a:buChar char=""/>
            </a:pPr>
            <a:r>
              <a:rPr b="0" lang="en-US" sz="2800" spc="-1" strike="noStrike">
                <a:solidFill>
                  <a:srgbClr val="000000"/>
                </a:solidFill>
                <a:latin typeface="Calibri"/>
              </a:rPr>
              <a:t>Draw actors and connect them with use cases </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Wingdings" charset="2"/>
              <a:buChar char=""/>
            </a:pPr>
            <a:r>
              <a:rPr b="0" lang="en-US" sz="2800" spc="-1" strike="noStrike">
                <a:solidFill>
                  <a:srgbClr val="000000"/>
                </a:solidFill>
                <a:latin typeface="Calibri"/>
              </a:rPr>
              <a:t>Specify include and extend relationships between use cases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2875" dur="indefinite" restart="never" nodeType="tmRoot">
          <p:childTnLst>
            <p:seq>
              <p:cTn id="2876" dur="indefinite" nodeType="mainSeq"/>
              <p:prevCondLst>
                <p:cond delay="0" evt="onPrev">
                  <p:tgtEl>
                    <p:sldTgt/>
                  </p:tgtEl>
                </p:cond>
              </p:prevCondLst>
              <p:nextCondLst>
                <p:cond delay="0"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7" name="TextShape 1"/>
          <p:cNvSpPr txBox="1"/>
          <p:nvPr/>
        </p:nvSpPr>
        <p:spPr>
          <a:xfrm>
            <a:off x="53640" y="380880"/>
            <a:ext cx="1036296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Use Case Description</a:t>
            </a:r>
            <a:endParaRPr b="0" lang="en-US" sz="2400" spc="-1" strike="noStrike">
              <a:solidFill>
                <a:srgbClr val="000000"/>
              </a:solidFill>
              <a:latin typeface="Calibri"/>
            </a:endParaRPr>
          </a:p>
        </p:txBody>
      </p:sp>
      <p:sp>
        <p:nvSpPr>
          <p:cNvPr id="1918" name="TextShape 2"/>
          <p:cNvSpPr txBox="1"/>
          <p:nvPr/>
        </p:nvSpPr>
        <p:spPr>
          <a:xfrm>
            <a:off x="192600" y="1185840"/>
            <a:ext cx="9855000" cy="5566320"/>
          </a:xfrm>
          <a:prstGeom prst="rect">
            <a:avLst/>
          </a:prstGeom>
          <a:noFill/>
          <a:ln>
            <a:noFill/>
          </a:ln>
        </p:spPr>
        <p:txBody>
          <a:bodyPr>
            <a:normAutofit/>
          </a:bodyPr>
          <a:p>
            <a:pPr marL="228600" indent="-228240" rtl="1">
              <a:lnSpc>
                <a:spcPct val="115000"/>
              </a:lnSpc>
              <a:spcBef>
                <a:spcPts val="1001"/>
              </a:spcBef>
            </a:pPr>
            <a:r>
              <a:rPr b="1" lang="en-US" sz="2400" spc="-1" strike="noStrike">
                <a:solidFill>
                  <a:srgbClr val="008000"/>
                </a:solidFill>
                <a:latin typeface="Calibri"/>
              </a:rPr>
              <a:t>	</a:t>
            </a:r>
            <a:r>
              <a:rPr b="0" lang="en-US" sz="2400" spc="-1" strike="noStrike">
                <a:solidFill>
                  <a:srgbClr val="000000"/>
                </a:solidFill>
                <a:latin typeface="Calibri"/>
              </a:rPr>
              <a:t>Each use case may include all or part of the following</a:t>
            </a:r>
            <a:r>
              <a:rPr b="0" lang="en-US" sz="2400" spc="-1" strike="noStrike">
                <a:solidFill>
                  <a:srgbClr val="000000"/>
                </a:solidFill>
                <a:latin typeface="Calibri"/>
              </a:rPr>
              <a:t>:</a:t>
            </a:r>
            <a:endParaRPr b="0" lang="en-US" sz="24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Title or Reference Name</a:t>
            </a:r>
            <a:r>
              <a:rPr b="0" lang="en-US" sz="2000" spc="-1" strike="noStrike">
                <a:solidFill>
                  <a:srgbClr val="000000"/>
                </a:solidFill>
                <a:latin typeface="Calibri"/>
              </a:rPr>
              <a:t>	</a:t>
            </a:r>
            <a:r>
              <a:rPr b="0" lang="en-US" sz="2000" spc="-1" strike="noStrike">
                <a:solidFill>
                  <a:srgbClr val="000000"/>
                </a:solidFill>
                <a:latin typeface="Calibri"/>
              </a:rPr>
              <a:t>- meaningful name of the UC</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Author/Date</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the author and creation date</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Modification/Date</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last modification and its date</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Purpose</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specifies the goal to be achieved</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Overview</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short description of the processes</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Cross References</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requirements references</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Actors</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agents participating</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Pre Conditions</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must be true to allow execution</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Post Conditions</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 will be set when completes normally</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Normal flow of events</a:t>
            </a:r>
            <a:r>
              <a:rPr b="0" lang="en-US" sz="2000" spc="-1" strike="noStrike">
                <a:solidFill>
                  <a:srgbClr val="000000"/>
                </a:solidFill>
                <a:latin typeface="Calibri"/>
              </a:rPr>
              <a:t>	</a:t>
            </a:r>
            <a:r>
              <a:rPr b="0" lang="en-US" sz="2000" spc="-1" strike="noStrike">
                <a:solidFill>
                  <a:srgbClr val="000000"/>
                </a:solidFill>
                <a:latin typeface="Calibri"/>
              </a:rPr>
              <a:t>- regular flow of activities</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Alternative flow of events </a:t>
            </a:r>
            <a:r>
              <a:rPr b="0" lang="en-US" sz="2000" spc="-1" strike="noStrike">
                <a:solidFill>
                  <a:srgbClr val="000000"/>
                </a:solidFill>
                <a:latin typeface="Calibri"/>
              </a:rPr>
              <a:t>	</a:t>
            </a:r>
            <a:r>
              <a:rPr b="0" lang="en-US" sz="2000" spc="-1" strike="noStrike">
                <a:solidFill>
                  <a:srgbClr val="000000"/>
                </a:solidFill>
                <a:latin typeface="Calibri"/>
              </a:rPr>
              <a:t>- other flow of activities</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Exceptional flow of events </a:t>
            </a:r>
            <a:r>
              <a:rPr b="0" lang="en-US" sz="2000" spc="-1" strike="noStrike">
                <a:solidFill>
                  <a:srgbClr val="000000"/>
                </a:solidFill>
                <a:latin typeface="Calibri"/>
              </a:rPr>
              <a:t>	</a:t>
            </a:r>
            <a:r>
              <a:rPr b="0" lang="en-US" sz="2000" spc="-1" strike="noStrike">
                <a:solidFill>
                  <a:srgbClr val="000000"/>
                </a:solidFill>
                <a:latin typeface="Calibri"/>
              </a:rPr>
              <a:t>- unusual situations</a:t>
            </a:r>
            <a:endParaRPr b="0" lang="en-US" sz="2000" spc="-1" strike="noStrike">
              <a:solidFill>
                <a:srgbClr val="000000"/>
              </a:solidFill>
              <a:latin typeface="Calibri"/>
            </a:endParaRPr>
          </a:p>
          <a:p>
            <a:pPr lvl="1" marL="685800" indent="-228240">
              <a:lnSpc>
                <a:spcPct val="90000"/>
              </a:lnSpc>
              <a:spcBef>
                <a:spcPts val="499"/>
              </a:spcBef>
              <a:buClr>
                <a:srgbClr val="44546a"/>
              </a:buClr>
              <a:buFont typeface="Wingdings" charset="2"/>
              <a:buChar char=""/>
            </a:pPr>
            <a:r>
              <a:rPr b="0" lang="en-US" sz="2000" spc="-1" strike="noStrike">
                <a:solidFill>
                  <a:srgbClr val="000000"/>
                </a:solidFill>
                <a:latin typeface="Calibri"/>
              </a:rPr>
              <a:t>Implementation issues</a:t>
            </a:r>
            <a:r>
              <a:rPr b="0" lang="en-US" sz="2000" spc="-1" strike="noStrike">
                <a:solidFill>
                  <a:srgbClr val="000000"/>
                </a:solidFill>
                <a:latin typeface="Calibri"/>
              </a:rPr>
              <a:t>	</a:t>
            </a:r>
            <a:r>
              <a:rPr b="0" lang="en-US" sz="2000" spc="-1" strike="noStrike">
                <a:solidFill>
                  <a:srgbClr val="000000"/>
                </a:solidFill>
                <a:latin typeface="Calibri"/>
              </a:rPr>
              <a:t>- foreseen implementation problems</a:t>
            </a:r>
            <a:endParaRPr b="0" lang="en-US" sz="2000" spc="-1" strike="noStrike">
              <a:solidFill>
                <a:srgbClr val="000000"/>
              </a:solidFill>
              <a:latin typeface="Calibri"/>
            </a:endParaRPr>
          </a:p>
        </p:txBody>
      </p:sp>
      <p:sp>
        <p:nvSpPr>
          <p:cNvPr id="1919" name="CustomShape 3"/>
          <p:cNvSpPr/>
          <p:nvPr/>
        </p:nvSpPr>
        <p:spPr>
          <a:xfrm>
            <a:off x="5994360" y="-110337480"/>
            <a:ext cx="711000" cy="36090000"/>
          </a:xfrm>
          <a:prstGeom prst="rect">
            <a:avLst/>
          </a:prstGeom>
          <a:noFill/>
          <a:ln w="12600">
            <a:noFill/>
          </a:ln>
        </p:spPr>
        <p:style>
          <a:lnRef idx="0"/>
          <a:fillRef idx="0"/>
          <a:effectRef idx="0"/>
          <a:fontRef idx="minor"/>
        </p:style>
        <p:txBody>
          <a:bodyPr lIns="90000" rIns="90000" tIns="45000" bIns="45000"/>
          <a:p>
            <a:pPr>
              <a:lnSpc>
                <a:spcPct val="100000"/>
              </a:lnSpc>
            </a:pPr>
            <a:r>
              <a:rPr b="1" lang="en-IN" sz="1800" spc="-1" strike="noStrike">
                <a:solidFill>
                  <a:srgbClr val="063de8"/>
                </a:solidFill>
                <a:latin typeface="Arial"/>
              </a:rPr>
              <a:t>Each use case may include all or part of the following:</a:t>
            </a:r>
            <a:endParaRPr b="0" lang="en-IN" sz="1800" spc="-1" strike="noStrike">
              <a:latin typeface="Arial"/>
            </a:endParaRPr>
          </a:p>
          <a:p>
            <a:pPr>
              <a:lnSpc>
                <a:spcPct val="100000"/>
              </a:lnSpc>
            </a:pPr>
            <a:r>
              <a:rPr b="1" lang="en-IN" sz="1800" spc="-1" strike="noStrike">
                <a:solidFill>
                  <a:srgbClr val="000000"/>
                </a:solidFill>
                <a:latin typeface="Arial"/>
              </a:rPr>
              <a:t>Title or Reference Name</a:t>
            </a:r>
            <a:r>
              <a:rPr b="1" lang="en-IN" sz="1800" spc="-1" strike="noStrike">
                <a:solidFill>
                  <a:srgbClr val="000000"/>
                </a:solidFill>
                <a:latin typeface="Arial"/>
              </a:rPr>
              <a:t>	</a:t>
            </a:r>
            <a:r>
              <a:rPr b="1" lang="en-IN" sz="1800" spc="-1" strike="noStrike">
                <a:solidFill>
                  <a:srgbClr val="000000"/>
                </a:solidFill>
                <a:latin typeface="Arial"/>
              </a:rPr>
              <a:t>- meaningful name of the UC</a:t>
            </a:r>
            <a:endParaRPr b="0" lang="en-IN" sz="1800" spc="-1" strike="noStrike">
              <a:latin typeface="Arial"/>
            </a:endParaRPr>
          </a:p>
          <a:p>
            <a:pPr>
              <a:lnSpc>
                <a:spcPct val="100000"/>
              </a:lnSpc>
            </a:pPr>
            <a:r>
              <a:rPr b="1" lang="en-IN" sz="1800" spc="-1" strike="noStrike">
                <a:solidFill>
                  <a:srgbClr val="000000"/>
                </a:solidFill>
                <a:latin typeface="Arial"/>
              </a:rPr>
              <a:t>Author/Date</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the author of the UC and its creation date</a:t>
            </a:r>
            <a:endParaRPr b="0" lang="en-IN" sz="1800" spc="-1" strike="noStrike">
              <a:latin typeface="Arial"/>
            </a:endParaRPr>
          </a:p>
          <a:p>
            <a:pPr>
              <a:lnSpc>
                <a:spcPct val="100000"/>
              </a:lnSpc>
            </a:pPr>
            <a:r>
              <a:rPr b="1" lang="en-IN" sz="1800" spc="-1" strike="noStrike">
                <a:solidFill>
                  <a:srgbClr val="000000"/>
                </a:solidFill>
                <a:latin typeface="Arial"/>
              </a:rPr>
              <a:t>Modification/Date</a:t>
            </a:r>
            <a:r>
              <a:rPr b="1" lang="en-IN" sz="1800" spc="-1" strike="noStrike">
                <a:solidFill>
                  <a:srgbClr val="000000"/>
                </a:solidFill>
                <a:latin typeface="Arial"/>
              </a:rPr>
              <a:t>	</a:t>
            </a:r>
            <a:r>
              <a:rPr b="1" lang="en-IN" sz="1800" spc="-1" strike="noStrike">
                <a:solidFill>
                  <a:srgbClr val="000000"/>
                </a:solidFill>
                <a:latin typeface="Arial"/>
              </a:rPr>
              <a:t>- last modification to the UC and its date</a:t>
            </a:r>
            <a:endParaRPr b="0" lang="en-IN" sz="1800" spc="-1" strike="noStrike">
              <a:latin typeface="Arial"/>
            </a:endParaRPr>
          </a:p>
          <a:p>
            <a:pPr>
              <a:lnSpc>
                <a:spcPct val="100000"/>
              </a:lnSpc>
            </a:pPr>
            <a:r>
              <a:rPr b="1" lang="en-IN" sz="1800" spc="-1" strike="noStrike">
                <a:solidFill>
                  <a:srgbClr val="000000"/>
                </a:solidFill>
                <a:latin typeface="Arial"/>
              </a:rPr>
              <a:t>Purpose</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specifies the goal to be achieved by the UC </a:t>
            </a:r>
            <a:endParaRPr b="0" lang="en-IN" sz="1800" spc="-1" strike="noStrike">
              <a:latin typeface="Arial"/>
            </a:endParaRPr>
          </a:p>
          <a:p>
            <a:pPr>
              <a:lnSpc>
                <a:spcPct val="100000"/>
              </a:lnSpc>
            </a:pPr>
            <a:r>
              <a:rPr b="1" lang="en-IN" sz="1800" spc="-1" strike="noStrike">
                <a:solidFill>
                  <a:srgbClr val="000000"/>
                </a:solidFill>
                <a:latin typeface="Arial"/>
              </a:rPr>
              <a:t>Overview</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short description of the use cases processes</a:t>
            </a:r>
            <a:endParaRPr b="0" lang="en-IN" sz="1800" spc="-1" strike="noStrike">
              <a:latin typeface="Arial"/>
            </a:endParaRPr>
          </a:p>
          <a:p>
            <a:pPr>
              <a:lnSpc>
                <a:spcPct val="100000"/>
              </a:lnSpc>
            </a:pPr>
            <a:r>
              <a:rPr b="1" lang="en-IN" sz="1800" spc="-1" strike="noStrike">
                <a:solidFill>
                  <a:srgbClr val="000000"/>
                </a:solidFill>
                <a:latin typeface="Arial"/>
              </a:rPr>
              <a:t>Cross References</a:t>
            </a:r>
            <a:r>
              <a:rPr b="1" lang="en-IN" sz="1800" spc="-1" strike="noStrike">
                <a:solidFill>
                  <a:srgbClr val="000000"/>
                </a:solidFill>
                <a:latin typeface="Arial"/>
              </a:rPr>
              <a:t>	</a:t>
            </a:r>
            <a:r>
              <a:rPr b="1" lang="en-IN" sz="1800" spc="-1" strike="noStrike">
                <a:solidFill>
                  <a:srgbClr val="000000"/>
                </a:solidFill>
                <a:latin typeface="Arial"/>
              </a:rPr>
              <a:t>- requirements references</a:t>
            </a:r>
            <a:endParaRPr b="0" lang="en-IN" sz="1800" spc="-1" strike="noStrike">
              <a:latin typeface="Arial"/>
            </a:endParaRPr>
          </a:p>
          <a:p>
            <a:pPr>
              <a:lnSpc>
                <a:spcPct val="100000"/>
              </a:lnSpc>
            </a:pPr>
            <a:r>
              <a:rPr b="1" lang="en-IN" sz="1800" spc="-1" strike="noStrike">
                <a:solidFill>
                  <a:srgbClr val="000000"/>
                </a:solidFill>
                <a:latin typeface="Arial"/>
              </a:rPr>
              <a:t>Actors</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agents which initiate or participate in the UC</a:t>
            </a:r>
            <a:endParaRPr b="0" lang="en-IN" sz="1800" spc="-1" strike="noStrike">
              <a:latin typeface="Arial"/>
            </a:endParaRPr>
          </a:p>
          <a:p>
            <a:pPr>
              <a:lnSpc>
                <a:spcPct val="100000"/>
              </a:lnSpc>
            </a:pPr>
            <a:r>
              <a:rPr b="1" lang="en-IN" sz="1800" spc="-1" strike="noStrike">
                <a:solidFill>
                  <a:srgbClr val="000000"/>
                </a:solidFill>
                <a:latin typeface="Arial"/>
              </a:rPr>
              <a:t>Pre Conditions</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must be true to allow the execution of the UC</a:t>
            </a:r>
            <a:endParaRPr b="0" lang="en-IN" sz="1800" spc="-1" strike="noStrike">
              <a:latin typeface="Arial"/>
            </a:endParaRPr>
          </a:p>
          <a:p>
            <a:pPr>
              <a:lnSpc>
                <a:spcPct val="100000"/>
              </a:lnSpc>
            </a:pPr>
            <a:r>
              <a:rPr b="1" lang="en-IN" sz="1800" spc="-1" strike="noStrike">
                <a:solidFill>
                  <a:srgbClr val="000000"/>
                </a:solidFill>
                <a:latin typeface="Arial"/>
              </a:rPr>
              <a:t>Post Conditions</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will be set when the use use completes its execution normally</a:t>
            </a:r>
            <a:endParaRPr b="0" lang="en-IN" sz="1800" spc="-1" strike="noStrike">
              <a:latin typeface="Arial"/>
            </a:endParaRPr>
          </a:p>
          <a:p>
            <a:pPr>
              <a:lnSpc>
                <a:spcPct val="100000"/>
              </a:lnSpc>
            </a:pPr>
            <a:r>
              <a:rPr b="1" lang="en-IN" sz="1800" spc="-1" strike="noStrike">
                <a:solidFill>
                  <a:srgbClr val="000000"/>
                </a:solidFill>
                <a:latin typeface="Arial"/>
              </a:rPr>
              <a:t>Normal flow of events</a:t>
            </a:r>
            <a:r>
              <a:rPr b="1" lang="en-IN" sz="1800" spc="-1" strike="noStrike">
                <a:solidFill>
                  <a:srgbClr val="000000"/>
                </a:solidFill>
                <a:latin typeface="Arial"/>
              </a:rPr>
              <a:t>	</a:t>
            </a:r>
            <a:r>
              <a:rPr b="1" lang="en-IN" sz="1800" spc="-1" strike="noStrike">
                <a:solidFill>
                  <a:srgbClr val="000000"/>
                </a:solidFill>
                <a:latin typeface="Arial"/>
              </a:rPr>
              <a:t>- regular flow of activities of the UC</a:t>
            </a:r>
            <a:endParaRPr b="0" lang="en-IN" sz="1800" spc="-1" strike="noStrike">
              <a:latin typeface="Arial"/>
            </a:endParaRPr>
          </a:p>
          <a:p>
            <a:pPr>
              <a:lnSpc>
                <a:spcPct val="100000"/>
              </a:lnSpc>
            </a:pPr>
            <a:r>
              <a:rPr b="1" lang="en-IN" sz="1800" spc="-1" strike="noStrike">
                <a:solidFill>
                  <a:srgbClr val="000000"/>
                </a:solidFill>
                <a:latin typeface="Arial"/>
              </a:rPr>
              <a:t>Alternative flow of events - other flow of activities of the UC</a:t>
            </a:r>
            <a:endParaRPr b="0" lang="en-IN" sz="1800" spc="-1" strike="noStrike">
              <a:latin typeface="Arial"/>
            </a:endParaRPr>
          </a:p>
          <a:p>
            <a:pPr>
              <a:lnSpc>
                <a:spcPct val="100000"/>
              </a:lnSpc>
            </a:pPr>
            <a:r>
              <a:rPr b="1" lang="en-IN" sz="1800" spc="-1" strike="noStrike">
                <a:solidFill>
                  <a:srgbClr val="000000"/>
                </a:solidFill>
                <a:latin typeface="Arial"/>
              </a:rPr>
              <a:t>Exceptional flow of events - unusual situations</a:t>
            </a:r>
            <a:endParaRPr b="0" lang="en-IN" sz="1800" spc="-1" strike="noStrike">
              <a:latin typeface="Arial"/>
            </a:endParaRPr>
          </a:p>
          <a:p>
            <a:pPr>
              <a:lnSpc>
                <a:spcPct val="100000"/>
              </a:lnSpc>
            </a:pPr>
            <a:r>
              <a:rPr b="1" lang="en-IN" sz="1800" spc="-1" strike="noStrike">
                <a:solidFill>
                  <a:srgbClr val="000000"/>
                </a:solidFill>
                <a:latin typeface="Arial"/>
              </a:rPr>
              <a:t>Implementation issues</a:t>
            </a:r>
            <a:r>
              <a:rPr b="1" lang="en-IN" sz="1800" spc="-1" strike="noStrike">
                <a:solidFill>
                  <a:srgbClr val="000000"/>
                </a:solidFill>
                <a:latin typeface="Arial"/>
              </a:rPr>
              <a:t>	</a:t>
            </a:r>
            <a:r>
              <a:rPr b="1" lang="en-IN" sz="1800" spc="-1" strike="noStrike">
                <a:solidFill>
                  <a:srgbClr val="000000"/>
                </a:solidFill>
                <a:latin typeface="Arial"/>
              </a:rPr>
              <a:t>- possible foreseen problems in the implementation of the UC</a:t>
            </a:r>
            <a:endParaRPr b="0" lang="en-IN" sz="1800" spc="-1" strike="noStrike">
              <a:latin typeface="Arial"/>
            </a:endParaRPr>
          </a:p>
        </p:txBody>
      </p:sp>
    </p:spTree>
  </p:cSld>
  <p:timing>
    <p:tnLst>
      <p:par>
        <p:cTn id="2877" dur="indefinite" restart="never" nodeType="tmRoot">
          <p:childTnLst>
            <p:seq>
              <p:cTn id="2878" dur="indefinite" nodeType="mainSeq"/>
              <p:prevCondLst>
                <p:cond delay="0" evt="onPrev">
                  <p:tgtEl>
                    <p:sldTgt/>
                  </p:tgtEl>
                </p:cond>
              </p:prevCondLst>
              <p:nextCondLst>
                <p:cond delay="0"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0" name="TextShape 1"/>
          <p:cNvSpPr txBox="1"/>
          <p:nvPr/>
        </p:nvSpPr>
        <p:spPr>
          <a:xfrm>
            <a:off x="40320" y="50580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Money Withdraw </a:t>
            </a:r>
            <a:endParaRPr b="0" lang="en-US" sz="2400" spc="-1" strike="noStrike">
              <a:solidFill>
                <a:srgbClr val="000000"/>
              </a:solidFill>
              <a:latin typeface="Calibri"/>
            </a:endParaRPr>
          </a:p>
        </p:txBody>
      </p:sp>
      <p:sp>
        <p:nvSpPr>
          <p:cNvPr id="1921" name="TextShape 2"/>
          <p:cNvSpPr txBox="1"/>
          <p:nvPr/>
        </p:nvSpPr>
        <p:spPr>
          <a:xfrm>
            <a:off x="140760" y="12531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Actors: Customer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 Condition: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The ATM must be in a state ready to accept transactions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The ATM must have at least some cash on hand that it can dispense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The ATM must have enough paper to print a receipt for at least one transaction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Post Condition: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The current amount of cash in the user account is the amount before the withdraw minus the withdraw amount</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A receipt was printed on the withdraw amount</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The withdraw transaction was audit in the System log file</a:t>
            </a:r>
            <a:endParaRPr b="0" lang="en-US" sz="2800" spc="-1" strike="noStrike">
              <a:solidFill>
                <a:srgbClr val="000000"/>
              </a:solidFill>
              <a:latin typeface="Calibri"/>
            </a:endParaRPr>
          </a:p>
        </p:txBody>
      </p:sp>
    </p:spTree>
  </p:cSld>
  <p:timing>
    <p:tnLst>
      <p:par>
        <p:cTn id="2879" dur="indefinite" restart="never" nodeType="tmRoot">
          <p:childTnLst>
            <p:seq>
              <p:cTn id="2880" dur="indefinite" nodeType="mainSeq"/>
              <p:prevCondLst>
                <p:cond delay="0" evt="onPrev">
                  <p:tgtEl>
                    <p:sldTgt/>
                  </p:tgtEl>
                </p:cond>
              </p:prevCondLst>
              <p:nextCondLst>
                <p:cond delay="0"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2" name="TextShape 1"/>
          <p:cNvSpPr txBox="1"/>
          <p:nvPr/>
        </p:nvSpPr>
        <p:spPr>
          <a:xfrm>
            <a:off x="80640" y="344160"/>
            <a:ext cx="1036296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Money Withdraw (cont.)</a:t>
            </a:r>
            <a:endParaRPr b="0" lang="en-US" sz="2400" spc="-1" strike="noStrike">
              <a:solidFill>
                <a:srgbClr val="000000"/>
              </a:solidFill>
              <a:latin typeface="Calibri"/>
            </a:endParaRPr>
          </a:p>
        </p:txBody>
      </p:sp>
      <p:sp>
        <p:nvSpPr>
          <p:cNvPr id="1923" name="TextShape 2"/>
          <p:cNvSpPr txBox="1"/>
          <p:nvPr/>
        </p:nvSpPr>
        <p:spPr>
          <a:xfrm>
            <a:off x="80640" y="986040"/>
            <a:ext cx="9448560" cy="609120"/>
          </a:xfrm>
          <a:prstGeom prst="rect">
            <a:avLst/>
          </a:prstGeom>
          <a:noFill/>
          <a:ln>
            <a:noFill/>
          </a:ln>
        </p:spPr>
        <p:txBody>
          <a:bodyPr/>
          <a:p>
            <a:pPr marL="228600" indent="-228240">
              <a:lnSpc>
                <a:spcPct val="90000"/>
              </a:lnSpc>
              <a:buClr>
                <a:srgbClr val="0563c1"/>
              </a:buClr>
              <a:buFont typeface="Wingdings" charset="2"/>
              <a:buChar char=""/>
            </a:pPr>
            <a:r>
              <a:rPr b="0" lang="en-US" sz="3600" spc="-1" strike="noStrike">
                <a:solidFill>
                  <a:srgbClr val="000000"/>
                </a:solidFill>
                <a:latin typeface="Calibri"/>
              </a:rPr>
              <a:t> </a:t>
            </a:r>
            <a:r>
              <a:rPr b="1" lang="en-US" sz="2400" spc="-1" strike="noStrike">
                <a:solidFill>
                  <a:srgbClr val="000000"/>
                </a:solidFill>
                <a:latin typeface="Calibri"/>
              </a:rPr>
              <a:t>Typical Course of events:</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graphicFrame>
        <p:nvGraphicFramePr>
          <p:cNvPr id="1924" name="Table 3"/>
          <p:cNvGraphicFramePr/>
          <p:nvPr/>
        </p:nvGraphicFramePr>
        <p:xfrm>
          <a:off x="441720" y="1432800"/>
          <a:ext cx="11529360" cy="3935160"/>
        </p:xfrm>
        <a:graphic>
          <a:graphicData uri="http://schemas.openxmlformats.org/drawingml/2006/table">
            <a:tbl>
              <a:tblPr/>
              <a:tblGrid>
                <a:gridCol w="5596920"/>
                <a:gridCol w="5932440"/>
              </a:tblGrid>
              <a:tr h="542520">
                <a:tc>
                  <a:txBody>
                    <a:bodyPr lIns="121680" rIns="121680" tIns="45360" bIns="45360"/>
                    <a:p>
                      <a:pPr algn="ctr">
                        <a:lnSpc>
                          <a:spcPct val="100000"/>
                        </a:lnSpc>
                        <a:spcBef>
                          <a:spcPts val="641"/>
                        </a:spcBef>
                      </a:pPr>
                      <a:r>
                        <a:rPr b="0" lang="en-IN" sz="3200" spc="-1" strike="noStrike">
                          <a:solidFill>
                            <a:srgbClr val="000000"/>
                          </a:solidFill>
                          <a:latin typeface="Times New Roman"/>
                        </a:rPr>
                        <a:t>Actor Actions</a:t>
                      </a:r>
                      <a:endParaRPr b="0" lang="en-IN" sz="3200" spc="-1" strike="noStrike">
                        <a:latin typeface="Arial"/>
                      </a:endParaRPr>
                    </a:p>
                  </a:txBody>
                  <a:tcPr marL="121680" marR="121680">
                    <a:lnL w="28080">
                      <a:solidFill>
                        <a:srgbClr val="000000"/>
                      </a:solidFill>
                    </a:lnL>
                    <a:lnR w="12240">
                      <a:solidFill>
                        <a:srgbClr val="000000"/>
                      </a:solidFill>
                    </a:lnR>
                    <a:lnT w="28080">
                      <a:solidFill>
                        <a:srgbClr val="000000"/>
                      </a:solidFill>
                    </a:lnT>
                    <a:lnB w="12240">
                      <a:solidFill>
                        <a:srgbClr val="000000"/>
                      </a:solidFill>
                    </a:lnB>
                    <a:noFill/>
                  </a:tcPr>
                </a:tc>
                <a:tc>
                  <a:txBody>
                    <a:bodyPr lIns="121680" rIns="121680" tIns="45360" bIns="45360"/>
                    <a:p>
                      <a:pPr algn="ctr">
                        <a:lnSpc>
                          <a:spcPct val="100000"/>
                        </a:lnSpc>
                        <a:spcBef>
                          <a:spcPts val="641"/>
                        </a:spcBef>
                      </a:pPr>
                      <a:r>
                        <a:rPr b="0" lang="en-IN" sz="3200" spc="-1" strike="noStrike">
                          <a:solidFill>
                            <a:srgbClr val="000000"/>
                          </a:solidFill>
                          <a:latin typeface="Times New Roman"/>
                        </a:rPr>
                        <a:t>System Actions</a:t>
                      </a:r>
                      <a:endParaRPr b="0" lang="en-IN" sz="3200" spc="-1" strike="noStrike">
                        <a:latin typeface="Arial"/>
                      </a:endParaRPr>
                    </a:p>
                  </a:txBody>
                  <a:tcPr marL="121680" marR="121680">
                    <a:lnL w="12240">
                      <a:solidFill>
                        <a:srgbClr val="000000"/>
                      </a:solidFill>
                    </a:lnL>
                    <a:lnR w="28080">
                      <a:solidFill>
                        <a:srgbClr val="000000"/>
                      </a:solidFill>
                    </a:lnR>
                    <a:lnT w="28080">
                      <a:solidFill>
                        <a:srgbClr val="000000"/>
                      </a:solidFill>
                    </a:lnT>
                    <a:lnB w="12240">
                      <a:solidFill>
                        <a:srgbClr val="000000"/>
                      </a:solidFill>
                    </a:lnB>
                    <a:noFill/>
                  </a:tcPr>
                </a:tc>
              </a:tr>
              <a:tr h="428040">
                <a:tc>
                  <a:txBody>
                    <a:bodyPr lIns="121680" rIns="121680" tIns="45360" bIns="45360"/>
                    <a:p>
                      <a:pPr>
                        <a:lnSpc>
                          <a:spcPct val="100000"/>
                        </a:lnSpc>
                        <a:spcBef>
                          <a:spcPts val="479"/>
                        </a:spcBef>
                      </a:pPr>
                      <a:r>
                        <a:rPr b="0" lang="en-IN" sz="2400" spc="-1" strike="noStrike">
                          <a:solidFill>
                            <a:srgbClr val="000000"/>
                          </a:solidFill>
                          <a:latin typeface="Times New Roman"/>
                        </a:rPr>
                        <a:t>1. Begins when a Customer arrives at ATM</a:t>
                      </a:r>
                      <a:endParaRPr b="0" lang="en-IN" sz="2400" spc="-1" strike="noStrike">
                        <a:latin typeface="Arial"/>
                      </a:endParaRPr>
                    </a:p>
                  </a:txBody>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xBody>
                    <a:bodyPr lIns="121680" rIns="121680" tIns="45360" bIns="45360"/>
                    <a:p>
                      <a:pPr>
                        <a:lnSpc>
                          <a:spcPct val="100000"/>
                        </a:lnSpc>
                        <a:spcBef>
                          <a:spcPts val="479"/>
                        </a:spcBef>
                      </a:pPr>
                      <a:r>
                        <a:rPr b="0" lang="en-IN" sz="2400" spc="-1" strike="noStrike">
                          <a:solidFill>
                            <a:srgbClr val="000000"/>
                          </a:solidFill>
                          <a:latin typeface="Times New Roman"/>
                        </a:rPr>
                        <a:t>2. Customer inserts a Credit card into ATM</a:t>
                      </a:r>
                      <a:endParaRPr b="0" lang="en-IN" sz="2400" spc="-1" strike="noStrike">
                        <a:latin typeface="Arial"/>
                      </a:endParaRPr>
                    </a:p>
                  </a:txBody>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3. System verifies the customer ID and status</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765000">
                <a:tc>
                  <a:txBody>
                    <a:bodyPr lIns="121680" rIns="121680" tIns="45360" bIns="45360"/>
                    <a:p>
                      <a:pPr>
                        <a:lnSpc>
                          <a:spcPct val="100000"/>
                        </a:lnSpc>
                        <a:spcBef>
                          <a:spcPts val="479"/>
                        </a:spcBef>
                      </a:pPr>
                      <a:r>
                        <a:rPr b="0" lang="en-IN" sz="2400" spc="-1" strike="noStrike">
                          <a:solidFill>
                            <a:srgbClr val="000000"/>
                          </a:solidFill>
                          <a:latin typeface="Times New Roman"/>
                        </a:rPr>
                        <a:t>5. Customer chooses  “Withdraw” operation</a:t>
                      </a:r>
                      <a:endParaRPr b="0" lang="en-IN" sz="2400" spc="-1" strike="noStrike">
                        <a:latin typeface="Arial"/>
                      </a:endParaRPr>
                    </a:p>
                  </a:txBody>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4. System asks for an operation type</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xBody>
                    <a:bodyPr lIns="121680" rIns="121680" tIns="45360" bIns="45360"/>
                    <a:p>
                      <a:pPr>
                        <a:lnSpc>
                          <a:spcPct val="100000"/>
                        </a:lnSpc>
                        <a:spcBef>
                          <a:spcPts val="479"/>
                        </a:spcBef>
                      </a:pPr>
                      <a:r>
                        <a:rPr b="0" lang="en-IN" sz="2400" spc="-1" strike="noStrike">
                          <a:solidFill>
                            <a:srgbClr val="000000"/>
                          </a:solidFill>
                          <a:latin typeface="Times New Roman"/>
                        </a:rPr>
                        <a:t>7. Customer enters the cash amount</a:t>
                      </a:r>
                      <a:endParaRPr b="0" lang="en-IN" sz="2400" spc="-1" strike="noStrike">
                        <a:latin typeface="Arial"/>
                      </a:endParaRPr>
                    </a:p>
                  </a:txBody>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6. System asks for the withdraw amount</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8. System checks if withdraw amount is legal</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9. System dispenses the cash</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765000">
                <a:tc>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10. System deduces the withdraw amount from account</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cPr marL="121680" marR="121680">
                    <a:lnL w="28080">
                      <a:solidFill>
                        <a:srgbClr val="000000"/>
                      </a:solidFill>
                    </a:lnL>
                    <a:lnR w="12240">
                      <a:solidFill>
                        <a:srgbClr val="000000"/>
                      </a:solidFill>
                    </a:lnR>
                    <a:lnT w="12240">
                      <a:solidFill>
                        <a:srgbClr val="000000"/>
                      </a:solidFill>
                    </a:lnT>
                    <a:lnB w="1224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11. System prints a receipt</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12240">
                      <a:solidFill>
                        <a:srgbClr val="000000"/>
                      </a:solidFill>
                    </a:lnB>
                    <a:noFill/>
                  </a:tcPr>
                </a:tc>
              </a:tr>
              <a:tr h="428040">
                <a:tc>
                  <a:txBody>
                    <a:bodyPr lIns="121680" rIns="121680" tIns="45360" bIns="45360"/>
                    <a:p>
                      <a:pPr>
                        <a:lnSpc>
                          <a:spcPct val="100000"/>
                        </a:lnSpc>
                        <a:spcBef>
                          <a:spcPts val="479"/>
                        </a:spcBef>
                      </a:pPr>
                      <a:r>
                        <a:rPr b="0" lang="en-IN" sz="2400" spc="-1" strike="noStrike">
                          <a:solidFill>
                            <a:srgbClr val="000000"/>
                          </a:solidFill>
                          <a:latin typeface="Times New Roman"/>
                        </a:rPr>
                        <a:t>13. Customer takes the cash and the receipt</a:t>
                      </a:r>
                      <a:endParaRPr b="0" lang="en-IN" sz="2400" spc="-1" strike="noStrike">
                        <a:latin typeface="Arial"/>
                      </a:endParaRPr>
                    </a:p>
                  </a:txBody>
                  <a:tcPr marL="121680" marR="121680">
                    <a:lnL w="28080">
                      <a:solidFill>
                        <a:srgbClr val="000000"/>
                      </a:solidFill>
                    </a:lnL>
                    <a:lnR w="12240">
                      <a:solidFill>
                        <a:srgbClr val="000000"/>
                      </a:solidFill>
                    </a:lnR>
                    <a:lnT w="12240">
                      <a:solidFill>
                        <a:srgbClr val="000000"/>
                      </a:solidFill>
                    </a:lnT>
                    <a:lnB w="28080">
                      <a:solidFill>
                        <a:srgbClr val="000000"/>
                      </a:solidFill>
                    </a:lnB>
                    <a:noFill/>
                  </a:tcPr>
                </a:tc>
                <a:tc>
                  <a:txBody>
                    <a:bodyPr lIns="121680" rIns="121680" tIns="45360" bIns="45360"/>
                    <a:p>
                      <a:pPr>
                        <a:lnSpc>
                          <a:spcPct val="100000"/>
                        </a:lnSpc>
                        <a:spcBef>
                          <a:spcPts val="479"/>
                        </a:spcBef>
                      </a:pPr>
                      <a:r>
                        <a:rPr b="0" lang="en-IN" sz="2400" spc="-1" strike="noStrike">
                          <a:solidFill>
                            <a:srgbClr val="000000"/>
                          </a:solidFill>
                          <a:latin typeface="Times New Roman"/>
                        </a:rPr>
                        <a:t>12. System ejects the cash card</a:t>
                      </a:r>
                      <a:endParaRPr b="0" lang="en-IN" sz="2400" spc="-1" strike="noStrike">
                        <a:latin typeface="Arial"/>
                      </a:endParaRPr>
                    </a:p>
                  </a:txBody>
                  <a:tcPr marL="121680" marR="12168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p:timing>
    <p:tnLst>
      <p:par>
        <p:cTn id="2881" dur="indefinite" restart="never" nodeType="tmRoot">
          <p:childTnLst>
            <p:seq>
              <p:cTn id="2882" dur="indefinite" nodeType="mainSeq"/>
              <p:prevCondLst>
                <p:cond delay="0" evt="onPrev">
                  <p:tgtEl>
                    <p:sldTgt/>
                  </p:tgtEl>
                </p:cond>
              </p:prevCondLst>
              <p:nextCondLst>
                <p:cond delay="0"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TextShape 1"/>
          <p:cNvSpPr txBox="1"/>
          <p:nvPr/>
        </p:nvSpPr>
        <p:spPr>
          <a:xfrm>
            <a:off x="80640" y="57312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Money Withdraw (cont.)</a:t>
            </a:r>
            <a:endParaRPr b="0" lang="en-US" sz="2400" spc="-1" strike="noStrike">
              <a:solidFill>
                <a:srgbClr val="000000"/>
              </a:solidFill>
              <a:latin typeface="Calibri"/>
            </a:endParaRPr>
          </a:p>
        </p:txBody>
      </p:sp>
      <p:sp>
        <p:nvSpPr>
          <p:cNvPr id="1926" name="TextShape 2"/>
          <p:cNvSpPr txBox="1"/>
          <p:nvPr/>
        </p:nvSpPr>
        <p:spPr>
          <a:xfrm>
            <a:off x="0" y="145404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Alternative flow of events: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Step 3: Customer authorization failed. Display an error message, cancel the transaction and eject the card.</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Step 8: Customer has insufficient funds in its account. Display an error message, and go to step 6.</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Step 8: Customer exceeds its legal amount. Display an error message, and go to step 6.</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Exceptional flow of events: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Power failure in the process of the transaction before step 9, cancel the transaction and eject the card</a:t>
            </a:r>
            <a:endParaRPr b="0" lang="en-US" sz="2400" spc="-1" strike="noStrike">
              <a:solidFill>
                <a:srgbClr val="000000"/>
              </a:solidFill>
              <a:latin typeface="Calibri"/>
            </a:endParaRPr>
          </a:p>
        </p:txBody>
      </p:sp>
    </p:spTree>
  </p:cSld>
  <p:timing>
    <p:tnLst>
      <p:par>
        <p:cTn id="2883" dur="indefinite" restart="never" nodeType="tmRoot">
          <p:childTnLst>
            <p:seq>
              <p:cTn id="2884" dur="indefinite" nodeType="mainSeq"/>
              <p:prevCondLst>
                <p:cond delay="0" evt="onPrev">
                  <p:tgtEl>
                    <p:sldTgt/>
                  </p:tgtEl>
                </p:cond>
              </p:prevCondLst>
              <p:nextCondLst>
                <p:cond delay="0"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7" name="TextShape 1"/>
          <p:cNvSpPr txBox="1"/>
          <p:nvPr/>
        </p:nvSpPr>
        <p:spPr>
          <a:xfrm>
            <a:off x="40320" y="384840"/>
            <a:ext cx="10515240" cy="8042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Example- Money Withdraw (cont.)</a:t>
            </a:r>
            <a:endParaRPr b="0" lang="en-US" sz="2400" spc="-1" strike="noStrike">
              <a:solidFill>
                <a:srgbClr val="000000"/>
              </a:solidFill>
              <a:latin typeface="Calibri"/>
            </a:endParaRPr>
          </a:p>
        </p:txBody>
      </p:sp>
      <p:sp>
        <p:nvSpPr>
          <p:cNvPr id="1928" name="TextShape 2"/>
          <p:cNvSpPr txBox="1"/>
          <p:nvPr/>
        </p:nvSpPr>
        <p:spPr>
          <a:xfrm>
            <a:off x="40320" y="1189440"/>
            <a:ext cx="11832480" cy="5668200"/>
          </a:xfrm>
          <a:prstGeom prst="rect">
            <a:avLst/>
          </a:prstGeom>
          <a:noFill/>
          <a:ln>
            <a:noFill/>
          </a:ln>
        </p:spPr>
        <p:txBody>
          <a:bodyPr>
            <a:normAutofit/>
          </a:bodyPr>
          <a:p>
            <a:pPr marL="2286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One method to identify use cases is actor-based:</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Identify the actors related to a system or organization.</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For each actor, identify the processes they initiate or participate in.</a:t>
            </a:r>
            <a:endParaRPr b="0" lang="en-US" sz="3200" spc="-1" strike="noStrike">
              <a:solidFill>
                <a:srgbClr val="000000"/>
              </a:solidFill>
              <a:latin typeface="Calibri"/>
            </a:endParaRPr>
          </a:p>
          <a:p>
            <a:pPr marL="2286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A second method to identify use cases is event-based:</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Identify the external events that a system must respond to.</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Relate the events to actors and use cases.</a:t>
            </a:r>
            <a:endParaRPr b="0" lang="en-US" sz="3200" spc="-1" strike="noStrike">
              <a:solidFill>
                <a:srgbClr val="000000"/>
              </a:solidFill>
              <a:latin typeface="Calibri"/>
            </a:endParaRPr>
          </a:p>
          <a:p>
            <a:pPr marL="2286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The following questions may be used to help identify the use cases for a system:</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What are tasks of each actor ?</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Will any actor create, store, change, remove, or read information in the system ?</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What use cases will create, store, change, remove, or read this information ?</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Will any actor need to inform the system about sudden, external changes ? </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Does any actor need to be informed about certain occurrences in the system ?</a:t>
            </a:r>
            <a:endParaRPr b="0" lang="en-US" sz="3200" spc="-1" strike="noStrike">
              <a:solidFill>
                <a:srgbClr val="000000"/>
              </a:solidFill>
              <a:latin typeface="Calibri"/>
            </a:endParaRPr>
          </a:p>
          <a:p>
            <a:pPr lvl="1" marL="685800" indent="-228240">
              <a:lnSpc>
                <a:spcPct val="130000"/>
              </a:lnSpc>
              <a:spcBef>
                <a:spcPts val="400"/>
              </a:spcBef>
              <a:spcAft>
                <a:spcPts val="400"/>
              </a:spcAft>
              <a:buClr>
                <a:srgbClr val="44546a"/>
              </a:buClr>
              <a:buFont typeface="Wingdings" charset="2"/>
              <a:buChar char=""/>
            </a:pPr>
            <a:r>
              <a:rPr b="0" lang="en-US" sz="3200" spc="-1" strike="noStrike">
                <a:solidFill>
                  <a:srgbClr val="000000"/>
                </a:solidFill>
                <a:latin typeface="Calibri"/>
              </a:rPr>
              <a:t>Can all functional requirements be performed by the use cases ?</a:t>
            </a:r>
            <a:endParaRPr b="0" lang="en-US" sz="3200" spc="-1" strike="noStrike">
              <a:solidFill>
                <a:srgbClr val="000000"/>
              </a:solidFill>
              <a:latin typeface="Calibri"/>
            </a:endParaRPr>
          </a:p>
          <a:p>
            <a:pPr>
              <a:lnSpc>
                <a:spcPct val="80000"/>
              </a:lnSpc>
              <a:spcBef>
                <a:spcPts val="1001"/>
              </a:spcBef>
            </a:pPr>
            <a:endParaRPr b="0" lang="en-US" sz="3200" spc="-1" strike="noStrike">
              <a:solidFill>
                <a:srgbClr val="000000"/>
              </a:solidFill>
              <a:latin typeface="Calibri"/>
            </a:endParaRPr>
          </a:p>
        </p:txBody>
      </p:sp>
    </p:spTree>
  </p:cSld>
  <p:timing>
    <p:tnLst>
      <p:par>
        <p:cTn id="2885" dur="indefinite" restart="never" nodeType="tmRoot">
          <p:childTnLst>
            <p:seq>
              <p:cTn id="2886" dur="indefinite" nodeType="mainSeq"/>
              <p:prevCondLst>
                <p:cond delay="0" evt="onPrev">
                  <p:tgtEl>
                    <p:sldTgt/>
                  </p:tgtEl>
                </p:cond>
              </p:prevCondLst>
              <p:nextCondLst>
                <p:cond delay="0"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29" name="Group 1"/>
          <p:cNvGrpSpPr/>
          <p:nvPr/>
        </p:nvGrpSpPr>
        <p:grpSpPr>
          <a:xfrm>
            <a:off x="313920" y="349560"/>
            <a:ext cx="11518200" cy="6217920"/>
            <a:chOff x="313920" y="349560"/>
            <a:chExt cx="11518200" cy="6217920"/>
          </a:xfrm>
        </p:grpSpPr>
        <p:sp>
          <p:nvSpPr>
            <p:cNvPr id="1930"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931"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932"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933"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2887" dur="indefinite" restart="never" nodeType="tmRoot">
          <p:childTnLst>
            <p:seq>
              <p:cTn id="2888" dur="indefinite" nodeType="mainSeq"/>
              <p:prevCondLst>
                <p:cond delay="0" evt="onPrev">
                  <p:tgtEl>
                    <p:sldTgt/>
                  </p:tgtEl>
                </p:cond>
              </p:prevCondLst>
              <p:nextCondLst>
                <p:cond delay="0"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4"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REQUIREMENTS ENGINEERING</a:t>
            </a:r>
            <a:endParaRPr b="0" lang="en-IN" sz="3600" spc="-1" strike="noStrike">
              <a:latin typeface="Arial"/>
            </a:endParaRPr>
          </a:p>
        </p:txBody>
      </p:sp>
    </p:spTree>
  </p:cSld>
  <p:timing>
    <p:tnLst>
      <p:par>
        <p:cTn id="2889" dur="indefinite" restart="never" nodeType="tmRoot">
          <p:childTnLst>
            <p:seq>
              <p:cTn id="2890"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6748920" y="1193400"/>
            <a:ext cx="4571640" cy="1171080"/>
          </a:xfrm>
          <a:prstGeom prst="rect">
            <a:avLst/>
          </a:prstGeom>
          <a:noFill/>
          <a:ln w="28440">
            <a:solidFill>
              <a:srgbClr val="c00000"/>
            </a:solidFill>
            <a:round/>
          </a:ln>
        </p:spPr>
        <p:style>
          <a:lnRef idx="0"/>
          <a:fillRef idx="0"/>
          <a:effectRef idx="0"/>
          <a:fontRef idx="minor"/>
        </p:style>
        <p:txBody>
          <a:bodyPr lIns="90000" rIns="90000" tIns="45000" bIns="45000"/>
          <a:p>
            <a:pPr marL="182880" indent="-182520">
              <a:lnSpc>
                <a:spcPct val="100000"/>
              </a:lnSpc>
              <a:buClr>
                <a:srgbClr val="000000"/>
              </a:buClr>
              <a:buFont typeface="Arial"/>
              <a:buChar char="•"/>
            </a:pPr>
            <a:r>
              <a:rPr b="1" lang="en-IN" sz="1100" spc="-1" strike="noStrike">
                <a:solidFill>
                  <a:srgbClr val="000000"/>
                </a:solidFill>
                <a:latin typeface="Calibri"/>
              </a:rPr>
              <a:t>Specification did not contain Ariane 5 trajectory data as a functional requirement</a:t>
            </a:r>
            <a:endParaRPr b="0" lang="en-IN" sz="1100" spc="-1" strike="noStrike">
              <a:latin typeface="Arial"/>
            </a:endParaRPr>
          </a:p>
          <a:p>
            <a:pPr>
              <a:lnSpc>
                <a:spcPct val="100000"/>
              </a:lnSpc>
            </a:pPr>
            <a:endParaRPr b="0" lang="en-IN" sz="1100" spc="-1" strike="noStrike">
              <a:latin typeface="Arial"/>
            </a:endParaRPr>
          </a:p>
          <a:p>
            <a:pPr marL="182880" indent="-182520">
              <a:lnSpc>
                <a:spcPct val="100000"/>
              </a:lnSpc>
              <a:buClr>
                <a:srgbClr val="000000"/>
              </a:buClr>
              <a:buFont typeface="Arial"/>
              <a:buChar char="•"/>
            </a:pPr>
            <a:r>
              <a:rPr b="1" lang="en-IN" sz="1000" spc="-1" strike="noStrike">
                <a:solidFill>
                  <a:srgbClr val="000000"/>
                </a:solidFill>
                <a:latin typeface="Calibri"/>
              </a:rPr>
              <a:t>In tests, the SRI’s (components that measure altitude and movements of </a:t>
            </a:r>
            <a:r>
              <a:rPr b="1" lang="en-IN" sz="1050" spc="-1" strike="noStrike">
                <a:solidFill>
                  <a:srgbClr val="000000"/>
                </a:solidFill>
                <a:latin typeface="Calibri"/>
              </a:rPr>
              <a:t>the launcher) were simulated by software modules</a:t>
            </a:r>
            <a:endParaRPr b="0" lang="en-IN" sz="1050" spc="-1" strike="noStrike">
              <a:latin typeface="Arial"/>
            </a:endParaRPr>
          </a:p>
        </p:txBody>
      </p:sp>
      <p:sp>
        <p:nvSpPr>
          <p:cNvPr id="287" name="TextShape 2"/>
          <p:cNvSpPr txBox="1"/>
          <p:nvPr/>
        </p:nvSpPr>
        <p:spPr>
          <a:xfrm>
            <a:off x="92520" y="369000"/>
            <a:ext cx="10515240" cy="79128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Possible explanations</a:t>
            </a:r>
            <a:endParaRPr b="0" lang="en-US" sz="2400" spc="-1" strike="noStrike">
              <a:solidFill>
                <a:srgbClr val="000000"/>
              </a:solidFill>
              <a:latin typeface="Calibri"/>
            </a:endParaRPr>
          </a:p>
        </p:txBody>
      </p:sp>
      <p:sp>
        <p:nvSpPr>
          <p:cNvPr id="288" name="TextShape 3"/>
          <p:cNvSpPr txBox="1"/>
          <p:nvPr/>
        </p:nvSpPr>
        <p:spPr>
          <a:xfrm>
            <a:off x="70560" y="1264680"/>
            <a:ext cx="8229240" cy="5391360"/>
          </a:xfrm>
          <a:prstGeom prst="rect">
            <a:avLst/>
          </a:prstGeom>
          <a:noFill/>
          <a:ln>
            <a:noFill/>
          </a:ln>
        </p:spPr>
        <p:txBody>
          <a:bodyPr>
            <a:normAutofit/>
          </a:bodyPr>
          <a:p>
            <a:pPr marL="343080" indent="-342720">
              <a:lnSpc>
                <a:spcPct val="90000"/>
              </a:lnSpc>
              <a:spcBef>
                <a:spcPts val="1001"/>
              </a:spcBef>
              <a:buClr>
                <a:srgbClr val="ff0000"/>
              </a:buClr>
              <a:buFont typeface="Arial"/>
              <a:buChar char="•"/>
            </a:pPr>
            <a:r>
              <a:rPr b="1" lang="en-US" sz="2800" spc="-1" strike="noStrike">
                <a:solidFill>
                  <a:srgbClr val="ff0000"/>
                </a:solidFill>
                <a:latin typeface="Calibri"/>
              </a:rPr>
              <a:t>Inadequate testing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343080" indent="-342720">
              <a:lnSpc>
                <a:spcPct val="90000"/>
              </a:lnSpc>
              <a:spcBef>
                <a:spcPts val="1001"/>
              </a:spcBef>
              <a:buClr>
                <a:srgbClr val="0070c0"/>
              </a:buClr>
              <a:buFont typeface="Arial"/>
              <a:buChar char="•"/>
            </a:pPr>
            <a:r>
              <a:rPr b="1" lang="en-US" sz="2800" spc="-1" strike="noStrike">
                <a:solidFill>
                  <a:srgbClr val="0070c0"/>
                </a:solidFill>
                <a:latin typeface="Calibri"/>
              </a:rPr>
              <a:t>Improper reuse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343080" indent="-342720">
              <a:lnSpc>
                <a:spcPct val="90000"/>
              </a:lnSpc>
              <a:spcBef>
                <a:spcPts val="1001"/>
              </a:spcBef>
              <a:buClr>
                <a:srgbClr val="ed7d31"/>
              </a:buClr>
              <a:buFont typeface="Arial"/>
              <a:buChar char="•"/>
            </a:pPr>
            <a:r>
              <a:rPr b="1" lang="en-US" sz="2800" spc="-1" strike="noStrike">
                <a:solidFill>
                  <a:srgbClr val="ed7d31"/>
                </a:solidFill>
                <a:latin typeface="Calibri"/>
              </a:rPr>
              <a:t>Wrong design philosophy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400" spc="-1" strike="noStrike">
                <a:solidFill>
                  <a:srgbClr val="000000"/>
                </a:solidFill>
                <a:latin typeface="Calibri"/>
              </a:rPr>
              <a:t>Further Information if interested</a:t>
            </a:r>
            <a:endParaRPr b="0" lang="en-US" sz="2400" spc="-1" strike="noStrike">
              <a:solidFill>
                <a:srgbClr val="000000"/>
              </a:solidFill>
              <a:latin typeface="Calibri"/>
            </a:endParaRPr>
          </a:p>
          <a:p>
            <a:pPr marL="228600" indent="-342720">
              <a:lnSpc>
                <a:spcPct val="90000"/>
              </a:lnSpc>
              <a:spcBef>
                <a:spcPts val="1001"/>
              </a:spcBef>
              <a:buClr>
                <a:srgbClr val="000000"/>
              </a:buClr>
              <a:buFont typeface="Arial"/>
              <a:buChar char="•"/>
            </a:pPr>
            <a:r>
              <a:rPr b="0" lang="en-US" sz="2400" spc="-1" strike="noStrike">
                <a:solidFill>
                  <a:srgbClr val="000000"/>
                </a:solidFill>
                <a:latin typeface="Calibri"/>
              </a:rPr>
              <a:t>IEEE Computer, jan. 1997, p. 129-130</a:t>
            </a:r>
            <a:endParaRPr b="0" lang="en-US" sz="2400" spc="-1" strike="noStrike">
              <a:solidFill>
                <a:srgbClr val="000000"/>
              </a:solidFill>
              <a:latin typeface="Calibri"/>
            </a:endParaRPr>
          </a:p>
          <a:p>
            <a:pPr marL="228600" indent="-342720">
              <a:lnSpc>
                <a:spcPct val="90000"/>
              </a:lnSpc>
              <a:spcBef>
                <a:spcPts val="1001"/>
              </a:spcBef>
              <a:buClr>
                <a:srgbClr val="000000"/>
              </a:buClr>
              <a:buFont typeface="Arial"/>
              <a:buChar char="•"/>
            </a:pPr>
            <a:r>
              <a:rPr b="0" lang="en-US" sz="2400" spc="-1" strike="noStrike">
                <a:solidFill>
                  <a:srgbClr val="000000"/>
                </a:solidFill>
                <a:latin typeface="Calibri"/>
              </a:rPr>
              <a:t>http://www.cs.vu.nl/~hans/ariane5report.html</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
        <p:nvSpPr>
          <p:cNvPr id="289" name="CustomShape 4"/>
          <p:cNvSpPr/>
          <p:nvPr/>
        </p:nvSpPr>
        <p:spPr>
          <a:xfrm>
            <a:off x="6888240" y="2427480"/>
            <a:ext cx="4571640" cy="2152440"/>
          </a:xfrm>
          <a:prstGeom prst="rect">
            <a:avLst/>
          </a:prstGeom>
          <a:noFill/>
          <a:ln w="28440">
            <a:solidFill>
              <a:srgbClr val="0070c0"/>
            </a:solidFill>
            <a:round/>
          </a:ln>
        </p:spPr>
        <p:style>
          <a:lnRef idx="0"/>
          <a:fillRef idx="0"/>
          <a:effectRef idx="0"/>
          <a:fontRef idx="minor"/>
        </p:style>
        <p:txBody>
          <a:bodyPr lIns="90000" rIns="90000" tIns="45000" bIns="45000"/>
          <a:p>
            <a:pPr marL="182880" indent="-182520">
              <a:lnSpc>
                <a:spcPct val="110000"/>
              </a:lnSpc>
              <a:spcBef>
                <a:spcPts val="601"/>
              </a:spcBef>
              <a:buClr>
                <a:srgbClr val="000000"/>
              </a:buClr>
              <a:buFont typeface="Arial"/>
              <a:buChar char="•"/>
            </a:pPr>
            <a:r>
              <a:rPr b="1" lang="en-IN" sz="1050" spc="-1" strike="noStrike">
                <a:solidFill>
                  <a:srgbClr val="000000"/>
                </a:solidFill>
                <a:latin typeface="Calibri"/>
              </a:rPr>
              <a:t>If a component works perfectly well in one environment, it doesn’t necessarily do so in another</a:t>
            </a:r>
            <a:endParaRPr b="0" lang="en-IN" sz="1050" spc="-1" strike="noStrike">
              <a:latin typeface="Arial"/>
            </a:endParaRPr>
          </a:p>
          <a:p>
            <a:pPr marL="182880" indent="-182520">
              <a:lnSpc>
                <a:spcPct val="110000"/>
              </a:lnSpc>
              <a:spcBef>
                <a:spcPts val="601"/>
              </a:spcBef>
              <a:buClr>
                <a:srgbClr val="000000"/>
              </a:buClr>
              <a:buFont typeface="Arial"/>
              <a:buChar char="•"/>
            </a:pPr>
            <a:r>
              <a:rPr b="1" lang="en-IN" sz="1050" spc="-1" strike="noStrike">
                <a:solidFill>
                  <a:srgbClr val="000000"/>
                </a:solidFill>
                <a:latin typeface="Calibri"/>
              </a:rPr>
              <a:t>Ariane 5 was much faster than Ariane 4, and horizontal velocity builds up more rapidly</a:t>
            </a:r>
            <a:endParaRPr b="0" lang="en-IN" sz="1050" spc="-1" strike="noStrike">
              <a:latin typeface="Arial"/>
            </a:endParaRPr>
          </a:p>
          <a:p>
            <a:pPr>
              <a:lnSpc>
                <a:spcPct val="110000"/>
              </a:lnSpc>
              <a:spcBef>
                <a:spcPts val="601"/>
              </a:spcBef>
            </a:pPr>
            <a:r>
              <a:rPr b="1" lang="en-IN" sz="1050" spc="-1" strike="noStrike">
                <a:solidFill>
                  <a:srgbClr val="000000"/>
                </a:solidFill>
                <a:latin typeface="Calibri"/>
              </a:rPr>
              <a:t>    </a:t>
            </a:r>
            <a:r>
              <a:rPr b="1" lang="en-IN" sz="1050" spc="-1" strike="noStrike">
                <a:solidFill>
                  <a:srgbClr val="000000"/>
                </a:solidFill>
                <a:latin typeface="Symbol"/>
              </a:rPr>
              <a:t></a:t>
            </a:r>
            <a:r>
              <a:rPr b="1" lang="en-IN" sz="1050" spc="-1" strike="noStrike">
                <a:solidFill>
                  <a:srgbClr val="000000"/>
                </a:solidFill>
                <a:latin typeface="Calibri"/>
              </a:rPr>
              <a:t> </a:t>
            </a:r>
            <a:r>
              <a:rPr b="1" lang="en-IN" sz="1050" spc="-1" strike="noStrike">
                <a:solidFill>
                  <a:srgbClr val="000000"/>
                </a:solidFill>
                <a:latin typeface="Calibri"/>
              </a:rPr>
              <a:t>excessive values for parameter </a:t>
            </a:r>
            <a:br/>
            <a:r>
              <a:rPr b="1" lang="en-IN" sz="1050" spc="-1" strike="noStrike">
                <a:solidFill>
                  <a:srgbClr val="000000"/>
                </a:solidFill>
                <a:latin typeface="Calibri"/>
              </a:rPr>
              <a:t>         in question</a:t>
            </a:r>
            <a:endParaRPr b="0" lang="en-IN" sz="1050" spc="-1" strike="noStrike">
              <a:latin typeface="Arial"/>
            </a:endParaRPr>
          </a:p>
          <a:p>
            <a:pPr marL="182880" indent="-182520">
              <a:lnSpc>
                <a:spcPct val="110000"/>
              </a:lnSpc>
              <a:spcBef>
                <a:spcPts val="601"/>
              </a:spcBef>
              <a:buClr>
                <a:srgbClr val="000000"/>
              </a:buClr>
              <a:buFont typeface="Arial"/>
              <a:buChar char="•"/>
            </a:pPr>
            <a:r>
              <a:rPr b="1" lang="en-IN" sz="1050" spc="-1" strike="noStrike">
                <a:solidFill>
                  <a:srgbClr val="000000"/>
                </a:solidFill>
                <a:latin typeface="Calibri"/>
              </a:rPr>
              <a:t>Wish for quick alignment after hold in shutdown</a:t>
            </a:r>
            <a:endParaRPr b="0" lang="en-IN" sz="1050" spc="-1" strike="noStrike">
              <a:latin typeface="Arial"/>
            </a:endParaRPr>
          </a:p>
          <a:p>
            <a:pPr marL="343080" indent="-342720">
              <a:lnSpc>
                <a:spcPct val="110000"/>
              </a:lnSpc>
              <a:spcBef>
                <a:spcPts val="601"/>
              </a:spcBef>
              <a:buClr>
                <a:srgbClr val="000000"/>
              </a:buClr>
              <a:buFont typeface="Arial"/>
              <a:buChar char=" "/>
            </a:pPr>
            <a:r>
              <a:rPr b="1" lang="en-IN" sz="1050" spc="-1" strike="noStrike">
                <a:solidFill>
                  <a:srgbClr val="000000"/>
                </a:solidFill>
                <a:latin typeface="Symbol"/>
              </a:rPr>
              <a:t></a:t>
            </a:r>
            <a:r>
              <a:rPr b="1" lang="en-IN" sz="1050" spc="-1" strike="noStrike">
                <a:solidFill>
                  <a:srgbClr val="000000"/>
                </a:solidFill>
                <a:latin typeface="Calibri"/>
              </a:rPr>
              <a:t> </a:t>
            </a:r>
            <a:r>
              <a:rPr b="1" lang="en-IN" sz="1050" spc="-1" strike="noStrike">
                <a:solidFill>
                  <a:srgbClr val="000000"/>
                </a:solidFill>
                <a:latin typeface="Calibri"/>
              </a:rPr>
              <a:t>this software runs for a while after </a:t>
            </a:r>
            <a:br/>
            <a:r>
              <a:rPr b="1" lang="en-IN" sz="1050" spc="-1" strike="noStrike">
                <a:solidFill>
                  <a:srgbClr val="000000"/>
                </a:solidFill>
                <a:latin typeface="Calibri"/>
              </a:rPr>
              <a:t>     lift-off. It doesn’t have any purpose for</a:t>
            </a:r>
            <a:br/>
            <a:r>
              <a:rPr b="1" lang="en-IN" sz="1050" spc="-1" strike="noStrike">
                <a:solidFill>
                  <a:srgbClr val="000000"/>
                </a:solidFill>
                <a:latin typeface="Calibri"/>
              </a:rPr>
              <a:t>     the Ariane 5, but was still kept</a:t>
            </a:r>
            <a:endParaRPr b="0" lang="en-IN" sz="1050" spc="-1" strike="noStrike">
              <a:latin typeface="Arial"/>
            </a:endParaRPr>
          </a:p>
        </p:txBody>
      </p:sp>
      <p:sp>
        <p:nvSpPr>
          <p:cNvPr id="290" name="CustomShape 5"/>
          <p:cNvSpPr/>
          <p:nvPr/>
        </p:nvSpPr>
        <p:spPr>
          <a:xfrm>
            <a:off x="7420680" y="4676400"/>
            <a:ext cx="4571640" cy="1270440"/>
          </a:xfrm>
          <a:prstGeom prst="rect">
            <a:avLst/>
          </a:prstGeom>
          <a:noFill/>
          <a:ln w="38160">
            <a:solidFill>
              <a:schemeClr val="accent2">
                <a:lumMod val="60000"/>
                <a:lumOff val="40000"/>
              </a:schemeClr>
            </a:solidFill>
            <a:round/>
          </a:ln>
        </p:spPr>
        <p:style>
          <a:lnRef idx="0"/>
          <a:fillRef idx="0"/>
          <a:effectRef idx="0"/>
          <a:fontRef idx="minor"/>
        </p:style>
        <p:txBody>
          <a:bodyPr lIns="90000" rIns="90000" tIns="45000" bIns="45000"/>
          <a:p>
            <a:pPr marL="182880" indent="-182520">
              <a:lnSpc>
                <a:spcPct val="120000"/>
              </a:lnSpc>
              <a:spcBef>
                <a:spcPts val="1199"/>
              </a:spcBef>
              <a:buClr>
                <a:srgbClr val="000000"/>
              </a:buClr>
              <a:buFont typeface="Arial"/>
              <a:buChar char="•"/>
            </a:pPr>
            <a:r>
              <a:rPr b="1" lang="en-IN" sz="1200" spc="-1" strike="noStrike">
                <a:solidFill>
                  <a:srgbClr val="000000"/>
                </a:solidFill>
                <a:latin typeface="Calibri"/>
              </a:rPr>
              <a:t>If something breaks down, such is caused by a random hardware failure</a:t>
            </a:r>
            <a:endParaRPr b="0" lang="en-IN" sz="1200" spc="-1" strike="noStrike">
              <a:latin typeface="Arial"/>
            </a:endParaRPr>
          </a:p>
          <a:p>
            <a:pPr marL="182880" indent="-182520">
              <a:lnSpc>
                <a:spcPct val="120000"/>
              </a:lnSpc>
              <a:spcBef>
                <a:spcPts val="1199"/>
              </a:spcBef>
              <a:buClr>
                <a:srgbClr val="000000"/>
              </a:buClr>
              <a:buFont typeface="Arial"/>
              <a:buChar char="•"/>
            </a:pPr>
            <a:r>
              <a:rPr b="1" lang="en-IN" sz="1200" spc="-1" strike="noStrike">
                <a:solidFill>
                  <a:srgbClr val="000000"/>
                </a:solidFill>
                <a:latin typeface="Calibri"/>
              </a:rPr>
              <a:t>Action: shut down that part</a:t>
            </a:r>
            <a:endParaRPr b="0" lang="en-IN" sz="1200" spc="-1" strike="noStrike">
              <a:latin typeface="Arial"/>
            </a:endParaRPr>
          </a:p>
          <a:p>
            <a:pPr marL="182880" indent="-182520">
              <a:lnSpc>
                <a:spcPct val="120000"/>
              </a:lnSpc>
              <a:spcBef>
                <a:spcPts val="1199"/>
              </a:spcBef>
              <a:buClr>
                <a:srgbClr val="000000"/>
              </a:buClr>
              <a:buFont typeface="Arial"/>
              <a:buChar char="•"/>
            </a:pPr>
            <a:r>
              <a:rPr b="1" lang="en-IN" sz="1200" spc="-1" strike="noStrike">
                <a:solidFill>
                  <a:srgbClr val="000000"/>
                </a:solidFill>
                <a:latin typeface="Calibri"/>
              </a:rPr>
              <a:t>There is no provision for design errors</a:t>
            </a:r>
            <a:endParaRPr b="0" lang="en-IN" sz="1200" spc="-1" strike="noStrike">
              <a:latin typeface="Arial"/>
            </a:endParaRPr>
          </a:p>
        </p:txBody>
      </p:sp>
    </p:spTree>
  </p:cSld>
  <p:timing>
    <p:tnLst>
      <p:par>
        <p:cTn id="293" dur="indefinite" restart="never" nodeType="tmRoot">
          <p:childTnLst>
            <p:seq>
              <p:cTn id="294" dur="indefinite" nodeType="mainSeq">
                <p:childTnLst>
                  <p:par>
                    <p:cTn id="295" fill="hold">
                      <p:stCondLst>
                        <p:cond delay="0"/>
                      </p:stCondLst>
                      <p:childTnLst>
                        <p:par>
                          <p:cTn id="296" fill="hold">
                            <p:stCondLst>
                              <p:cond delay="0"/>
                            </p:stCondLst>
                            <p:childTnLst>
                              <p:par>
                                <p:cTn id="297" nodeType="withEffect" fill="hold" presetClass="entr" presetID="1">
                                  <p:stCondLst>
                                    <p:cond delay="0"/>
                                  </p:stCondLst>
                                  <p:childTnLst>
                                    <p:set>
                                      <p:cBhvr>
                                        <p:cTn id="298" dur="1" fill="hold">
                                          <p:stCondLst>
                                            <p:cond delay="0"/>
                                          </p:stCondLst>
                                        </p:cTn>
                                        <p:tgtEl>
                                          <p:spTgt spid="286"/>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xit" presetID="1">
                                  <p:stCondLst>
                                    <p:cond delay="0"/>
                                  </p:stCondLst>
                                  <p:childTnLst>
                                    <p:set>
                                      <p:cBhvr>
                                        <p:cTn id="302" dur="1" fill="hold">
                                          <p:stCondLst>
                                            <p:cond delay="0"/>
                                          </p:stCondLst>
                                        </p:cTn>
                                        <p:tgtEl>
                                          <p:spTgt spid="286"/>
                                        </p:tgtEl>
                                        <p:attrNameLst>
                                          <p:attrName>style.visibility</p:attrName>
                                        </p:attrNameLst>
                                      </p:cBhvr>
                                      <p:to>
                                        <p:strVal val="hidden"/>
                                      </p:to>
                                    </p:set>
                                  </p:childTnLst>
                                </p:cTn>
                              </p:par>
                              <p:par>
                                <p:cTn id="303" nodeType="withEffect" fill="hold" presetClass="entr" presetID="1">
                                  <p:stCondLst>
                                    <p:cond delay="0"/>
                                  </p:stCondLst>
                                  <p:childTnLst>
                                    <p:set>
                                      <p:cBhvr>
                                        <p:cTn id="304" dur="1" fill="hold">
                                          <p:stCondLst>
                                            <p:cond delay="0"/>
                                          </p:stCondLst>
                                        </p:cTn>
                                        <p:tgtEl>
                                          <p:spTgt spid="288">
                                            <p:txEl>
                                              <p:pRg st="2" end="2"/>
                                            </p:txEl>
                                          </p:spTgt>
                                        </p:tgtEl>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tgtEl>
                                          <p:spTgt spid="289"/>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xit" presetID="1">
                                  <p:stCondLst>
                                    <p:cond delay="0"/>
                                  </p:stCondLst>
                                  <p:childTnLst>
                                    <p:set>
                                      <p:cBhvr>
                                        <p:cTn id="310" dur="1" fill="hold">
                                          <p:stCondLst>
                                            <p:cond delay="0"/>
                                          </p:stCondLst>
                                        </p:cTn>
                                        <p:tgtEl>
                                          <p:spTgt spid="289"/>
                                        </p:tgtEl>
                                        <p:attrNameLst>
                                          <p:attrName>style.visibility</p:attrName>
                                        </p:attrNameLst>
                                      </p:cBhvr>
                                      <p:to>
                                        <p:strVal val="hidden"/>
                                      </p:to>
                                    </p:set>
                                  </p:childTnLst>
                                </p:cTn>
                              </p:par>
                              <p:par>
                                <p:cTn id="311" nodeType="withEffect" fill="hold" presetClass="entr" presetID="1">
                                  <p:stCondLst>
                                    <p:cond delay="0"/>
                                  </p:stCondLst>
                                  <p:childTnLst>
                                    <p:set>
                                      <p:cBhvr>
                                        <p:cTn id="312" dur="1" fill="hold">
                                          <p:stCondLst>
                                            <p:cond delay="0"/>
                                          </p:stCondLst>
                                        </p:cTn>
                                        <p:tgtEl>
                                          <p:spTgt spid="288">
                                            <p:txEl>
                                              <p:pRg st="4" end="4"/>
                                            </p:txEl>
                                          </p:spTgt>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290"/>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xit" presetID="1">
                                  <p:stCondLst>
                                    <p:cond delay="0"/>
                                  </p:stCondLst>
                                  <p:childTnLst>
                                    <p:set>
                                      <p:cBhvr>
                                        <p:cTn id="318" dur="1" fill="hold">
                                          <p:stCondLst>
                                            <p:cond delay="0"/>
                                          </p:stCondLst>
                                        </p:cTn>
                                        <p:tgtEl>
                                          <p:spTgt spid="290"/>
                                        </p:tgtEl>
                                        <p:attrNameLst>
                                          <p:attrName>style.visibility</p:attrName>
                                        </p:attrNameLst>
                                      </p:cBhvr>
                                      <p:to>
                                        <p:strVal val="hidden"/>
                                      </p:to>
                                    </p:set>
                                  </p:childTnLst>
                                </p:cTn>
                              </p:par>
                              <p:par>
                                <p:cTn id="319" nodeType="withEffect" fill="hold" presetClass="entr" presetID="1">
                                  <p:stCondLst>
                                    <p:cond delay="0"/>
                                  </p:stCondLst>
                                  <p:childTnLst>
                                    <p:set>
                                      <p:cBhvr>
                                        <p:cTn id="320" dur="1" fill="hold">
                                          <p:stCondLst>
                                            <p:cond delay="0"/>
                                          </p:stCondLst>
                                        </p:cTn>
                                        <p:tgtEl>
                                          <p:spTgt spid="288">
                                            <p:txEl>
                                              <p:pRg st="7" end="7"/>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288">
                                            <p:txEl>
                                              <p:pRg st="8" end="8"/>
                                            </p:txEl>
                                          </p:spTgt>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288">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5" name="Picture 2" descr=""/>
          <p:cNvPicPr/>
          <p:nvPr/>
        </p:nvPicPr>
        <p:blipFill>
          <a:blip r:embed="rId1"/>
          <a:stretch/>
        </p:blipFill>
        <p:spPr>
          <a:xfrm>
            <a:off x="4941000" y="2823480"/>
            <a:ext cx="3727440" cy="2628000"/>
          </a:xfrm>
          <a:prstGeom prst="rect">
            <a:avLst/>
          </a:prstGeom>
          <a:ln>
            <a:noFill/>
          </a:ln>
        </p:spPr>
      </p:pic>
      <p:sp>
        <p:nvSpPr>
          <p:cNvPr id="1936" name="CustomShape 1"/>
          <p:cNvSpPr/>
          <p:nvPr/>
        </p:nvSpPr>
        <p:spPr>
          <a:xfrm>
            <a:off x="176400" y="153612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Requirements Specification</a:t>
            </a:r>
            <a:endParaRPr b="0" lang="en-IN" sz="3600" spc="-1" strike="noStrike">
              <a:latin typeface="Arial"/>
            </a:endParaRPr>
          </a:p>
        </p:txBody>
      </p:sp>
    </p:spTree>
  </p:cSld>
  <p:timing>
    <p:tnLst>
      <p:par>
        <p:cTn id="2891" dur="indefinite" restart="never" nodeType="tmRoot">
          <p:childTnLst>
            <p:seq>
              <p:cTn id="2892" dur="indefinite" nodeType="mainSeq"/>
              <p:prevCondLst>
                <p:cond delay="0" evt="onPrev">
                  <p:tgtEl>
                    <p:sldTgt/>
                  </p:tgtEl>
                </p:cond>
              </p:prevCondLst>
              <p:nextCondLst>
                <p:cond delay="0"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7"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Specification</a:t>
            </a:r>
            <a:endParaRPr b="0" lang="en-US" sz="2400" spc="-1" strike="noStrike">
              <a:solidFill>
                <a:srgbClr val="000000"/>
              </a:solidFill>
              <a:latin typeface="Calibri"/>
            </a:endParaRPr>
          </a:p>
        </p:txBody>
      </p:sp>
      <p:sp>
        <p:nvSpPr>
          <p:cNvPr id="1938" name="CustomShape 2"/>
          <p:cNvSpPr/>
          <p:nvPr/>
        </p:nvSpPr>
        <p:spPr>
          <a:xfrm>
            <a:off x="198720" y="1268280"/>
            <a:ext cx="7223760" cy="5504400"/>
          </a:xfrm>
          <a:prstGeom prst="rect">
            <a:avLst/>
          </a:prstGeom>
          <a:noFill/>
          <a:ln>
            <a:noFill/>
          </a:ln>
        </p:spPr>
        <p:style>
          <a:lnRef idx="0"/>
          <a:fillRef idx="0"/>
          <a:effectRef idx="0"/>
          <a:fontRef idx="minor"/>
        </p:style>
      </p:sp>
      <p:sp>
        <p:nvSpPr>
          <p:cNvPr id="1939" name="CustomShape 3"/>
          <p:cNvSpPr/>
          <p:nvPr/>
        </p:nvSpPr>
        <p:spPr>
          <a:xfrm>
            <a:off x="117000" y="1226880"/>
            <a:ext cx="10912320" cy="5630760"/>
          </a:xfrm>
          <a:prstGeom prst="rect">
            <a:avLst/>
          </a:prstGeom>
          <a:noFill/>
          <a:ln>
            <a:noFill/>
          </a:ln>
        </p:spPr>
        <p:style>
          <a:lnRef idx="0"/>
          <a:fillRef idx="0"/>
          <a:effectRef idx="0"/>
          <a:fontRef idx="minor"/>
        </p:style>
        <p:txBody>
          <a:bodyPr/>
          <a:p>
            <a:pPr algn="just">
              <a:lnSpc>
                <a:spcPct val="100000"/>
              </a:lnSpc>
              <a:spcBef>
                <a:spcPts val="479"/>
              </a:spcBef>
            </a:pPr>
            <a:r>
              <a:rPr b="0" lang="en-IN" sz="2400" spc="-1" strike="noStrike">
                <a:solidFill>
                  <a:srgbClr val="000000"/>
                </a:solidFill>
                <a:latin typeface="Calibri"/>
                <a:ea typeface="MS PGothic"/>
              </a:rPr>
              <a:t>Once requirements are elicited .. analyzed .. we then </a:t>
            </a:r>
            <a:r>
              <a:rPr b="1" i="1" lang="en-IN" sz="2400" spc="-1" strike="noStrike">
                <a:solidFill>
                  <a:srgbClr val="ff0000"/>
                </a:solidFill>
                <a:latin typeface="Calibri"/>
                <a:ea typeface="MS PGothic"/>
              </a:rPr>
              <a:t>specify those requirements</a:t>
            </a:r>
            <a:r>
              <a:rPr b="1" i="1" lang="en-IN" sz="600" spc="-1" strike="noStrike">
                <a:solidFill>
                  <a:srgbClr val="ff0000"/>
                </a:solidFill>
                <a:latin typeface="Calibri"/>
                <a:ea typeface="MS PGothic"/>
              </a:rPr>
              <a:t>..</a:t>
            </a:r>
            <a:endParaRPr b="0" lang="en-IN" sz="600" spc="-1" strike="noStrike">
              <a:latin typeface="Arial"/>
            </a:endParaRPr>
          </a:p>
          <a:p>
            <a:pPr algn="just">
              <a:lnSpc>
                <a:spcPct val="120000"/>
              </a:lnSpc>
              <a:spcBef>
                <a:spcPts val="1199"/>
              </a:spcBef>
              <a:spcAft>
                <a:spcPts val="601"/>
              </a:spcAft>
            </a:pPr>
            <a:r>
              <a:rPr b="1" lang="en-IN" sz="2400" spc="-1" strike="noStrike">
                <a:solidFill>
                  <a:srgbClr val="0070c0"/>
                </a:solidFill>
                <a:latin typeface="Calibri"/>
                <a:ea typeface="MS PGothic"/>
              </a:rPr>
              <a:t>Requirements specification </a:t>
            </a:r>
            <a:r>
              <a:rPr b="0" lang="en-IN" sz="2400" spc="-1" strike="noStrike">
                <a:solidFill>
                  <a:srgbClr val="000000"/>
                </a:solidFill>
                <a:latin typeface="Calibri"/>
                <a:ea typeface="MS PGothic"/>
              </a:rPr>
              <a:t>is the documentation of a set of requirements that is reviewed and approved by the customer and provides direction for the software construction activities in the next stage of the life cycle</a:t>
            </a:r>
            <a:endParaRPr b="0" lang="en-IN" sz="2400" spc="-1" strike="noStrike">
              <a:latin typeface="Arial"/>
            </a:endParaRPr>
          </a:p>
          <a:p>
            <a:pPr algn="just">
              <a:lnSpc>
                <a:spcPct val="120000"/>
              </a:lnSpc>
              <a:spcBef>
                <a:spcPts val="1199"/>
              </a:spcBef>
              <a:spcAft>
                <a:spcPts val="601"/>
              </a:spcAft>
            </a:pPr>
            <a:r>
              <a:rPr b="0" lang="en-IN" sz="2400" spc="-1" strike="noStrike">
                <a:solidFill>
                  <a:srgbClr val="000000"/>
                </a:solidFill>
                <a:latin typeface="Calibri"/>
                <a:ea typeface="MS PGothic"/>
              </a:rPr>
              <a:t>The </a:t>
            </a:r>
            <a:r>
              <a:rPr b="1" i="1" lang="en-IN" sz="2400" spc="-1" strike="noStrike">
                <a:solidFill>
                  <a:srgbClr val="ff0000"/>
                </a:solidFill>
                <a:latin typeface="Calibri"/>
                <a:ea typeface="MS PGothic"/>
              </a:rPr>
              <a:t>software requirements specification (SRS) </a:t>
            </a:r>
            <a:r>
              <a:rPr b="0" lang="en-IN" sz="2400" spc="-1" strike="noStrike">
                <a:solidFill>
                  <a:srgbClr val="000000"/>
                </a:solidFill>
                <a:latin typeface="Calibri"/>
                <a:ea typeface="MS PGothic"/>
              </a:rPr>
              <a:t>document is the basis for customers and contractors/suppliers agreeing on what the product will and will not do. It describes both the functional and nonfunctional requirements</a:t>
            </a:r>
            <a:endParaRPr b="0" lang="en-IN" sz="2400" spc="-1" strike="noStrike">
              <a:latin typeface="Arial"/>
            </a:endParaRPr>
          </a:p>
          <a:p>
            <a:pPr algn="just">
              <a:lnSpc>
                <a:spcPct val="100000"/>
              </a:lnSpc>
              <a:spcBef>
                <a:spcPts val="479"/>
              </a:spcBef>
            </a:pPr>
            <a:endParaRPr b="0" lang="en-IN" sz="2400" spc="-1" strike="noStrike">
              <a:latin typeface="Arial"/>
            </a:endParaRPr>
          </a:p>
          <a:p>
            <a:pPr>
              <a:lnSpc>
                <a:spcPct val="100000"/>
              </a:lnSpc>
              <a:spcBef>
                <a:spcPts val="479"/>
              </a:spcBef>
            </a:pPr>
            <a:endParaRPr b="0" lang="en-IN" sz="2400" spc="-1" strike="noStrike">
              <a:latin typeface="Arial"/>
            </a:endParaRPr>
          </a:p>
        </p:txBody>
      </p:sp>
      <p:pic>
        <p:nvPicPr>
          <p:cNvPr id="1940" name="Picture 23" descr=""/>
          <p:cNvPicPr/>
          <p:nvPr/>
        </p:nvPicPr>
        <p:blipFill>
          <a:blip r:embed="rId1"/>
          <a:stretch/>
        </p:blipFill>
        <p:spPr>
          <a:xfrm>
            <a:off x="5945400" y="66600"/>
            <a:ext cx="4829760" cy="785880"/>
          </a:xfrm>
          <a:prstGeom prst="rect">
            <a:avLst/>
          </a:prstGeom>
          <a:ln>
            <a:noFill/>
          </a:ln>
        </p:spPr>
      </p:pic>
    </p:spTree>
  </p:cSld>
  <p:timing>
    <p:tnLst>
      <p:par>
        <p:cTn id="2893" dur="indefinite" restart="never" nodeType="tmRoot">
          <p:childTnLst>
            <p:seq>
              <p:cTn id="2894" dur="indefinite" nodeType="mainSeq">
                <p:childTnLst>
                  <p:par>
                    <p:cTn id="2895" fill="hold">
                      <p:stCondLst>
                        <p:cond delay="0"/>
                      </p:stCondLst>
                      <p:childTnLst>
                        <p:par>
                          <p:cTn id="2896" fill="hold">
                            <p:stCondLst>
                              <p:cond delay="0"/>
                            </p:stCondLst>
                            <p:childTnLst>
                              <p:par>
                                <p:cTn id="2897" nodeType="withEffect" fill="hold" presetClass="entr" presetID="1">
                                  <p:stCondLst>
                                    <p:cond delay="0"/>
                                  </p:stCondLst>
                                  <p:endCondLst>
                                    <p:cond delay="5000"/>
                                  </p:endCondLst>
                                  <p:childTnLst>
                                    <p:set>
                                      <p:cBhvr>
                                        <p:cTn id="2898" dur="1" fill="hold">
                                          <p:stCondLst>
                                            <p:cond delay="0"/>
                                          </p:stCondLst>
                                        </p:cTn>
                                        <p:tgtEl>
                                          <p:spTgt spid="1938">
                                            <p:txEl>
                                              <p:pRg st="0" end="0"/>
                                            </p:txEl>
                                          </p:spTgt>
                                        </p:tgtEl>
                                        <p:attrNameLst>
                                          <p:attrName>style.visibility</p:attrName>
                                        </p:attrNameLst>
                                      </p:cBhvr>
                                      <p:to>
                                        <p:strVal val="visible"/>
                                      </p:to>
                                    </p:set>
                                  </p:childTnLst>
                                </p:cTn>
                              </p:par>
                              <p:par>
                                <p:cTn id="2899" nodeType="withEffect" fill="hold" presetClass="entr" presetID="1">
                                  <p:stCondLst>
                                    <p:cond delay="0"/>
                                  </p:stCondLst>
                                  <p:childTnLst>
                                    <p:set>
                                      <p:cBhvr>
                                        <p:cTn id="2900" dur="1" fill="hold">
                                          <p:stCondLst>
                                            <p:cond delay="0"/>
                                          </p:stCondLst>
                                        </p:cTn>
                                        <p:tgtEl>
                                          <p:spTgt spid="1939">
                                            <p:txEl>
                                              <p:pRg st="0" end="0"/>
                                            </p:txEl>
                                          </p:spTgt>
                                        </p:tgtEl>
                                        <p:attrNameLst>
                                          <p:attrName>style.visibility</p:attrName>
                                        </p:attrNameLst>
                                      </p:cBhvr>
                                      <p:to>
                                        <p:strVal val="visible"/>
                                      </p:to>
                                    </p:set>
                                  </p:childTnLst>
                                </p:cTn>
                              </p:par>
                              <p:par>
                                <p:cTn id="2901" nodeType="withEffect" fill="hold" presetClass="entr" presetID="1">
                                  <p:stCondLst>
                                    <p:cond delay="0"/>
                                  </p:stCondLst>
                                  <p:childTnLst>
                                    <p:set>
                                      <p:cBhvr>
                                        <p:cTn id="2902" dur="1" fill="hold">
                                          <p:stCondLst>
                                            <p:cond delay="0"/>
                                          </p:stCondLst>
                                        </p:cTn>
                                        <p:tgtEl>
                                          <p:spTgt spid="1939">
                                            <p:txEl>
                                              <p:pRg st="1" end="1"/>
                                            </p:txEl>
                                          </p:spTgt>
                                        </p:tgtEl>
                                        <p:attrNameLst>
                                          <p:attrName>style.visibility</p:attrName>
                                        </p:attrNameLst>
                                      </p:cBhvr>
                                      <p:to>
                                        <p:strVal val="visible"/>
                                      </p:to>
                                    </p:set>
                                  </p:childTnLst>
                                </p:cTn>
                              </p:par>
                              <p:par>
                                <p:cTn id="2903" nodeType="withEffect" fill="hold" presetClass="entr" presetID="1">
                                  <p:stCondLst>
                                    <p:cond delay="0"/>
                                  </p:stCondLst>
                                  <p:childTnLst>
                                    <p:set>
                                      <p:cBhvr>
                                        <p:cTn id="2904" dur="1" fill="hold">
                                          <p:stCondLst>
                                            <p:cond delay="0"/>
                                          </p:stCondLst>
                                        </p:cTn>
                                        <p:tgtEl>
                                          <p:spTgt spid="1939">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Documentation Characteristics</a:t>
            </a:r>
            <a:endParaRPr b="0" lang="en-US" sz="2400" spc="-1" strike="noStrike">
              <a:solidFill>
                <a:srgbClr val="000000"/>
              </a:solidFill>
              <a:latin typeface="Calibri"/>
            </a:endParaRPr>
          </a:p>
        </p:txBody>
      </p:sp>
      <p:sp>
        <p:nvSpPr>
          <p:cNvPr id="1942" name="CustomShape 2"/>
          <p:cNvSpPr/>
          <p:nvPr/>
        </p:nvSpPr>
        <p:spPr>
          <a:xfrm>
            <a:off x="198720" y="1268280"/>
            <a:ext cx="7223760" cy="5504400"/>
          </a:xfrm>
          <a:prstGeom prst="rect">
            <a:avLst/>
          </a:prstGeom>
          <a:noFill/>
          <a:ln>
            <a:noFill/>
          </a:ln>
        </p:spPr>
        <p:style>
          <a:lnRef idx="0"/>
          <a:fillRef idx="0"/>
          <a:effectRef idx="0"/>
          <a:fontRef idx="minor"/>
        </p:style>
      </p:sp>
      <p:sp>
        <p:nvSpPr>
          <p:cNvPr id="1943" name="CustomShape 3"/>
          <p:cNvSpPr/>
          <p:nvPr/>
        </p:nvSpPr>
        <p:spPr>
          <a:xfrm>
            <a:off x="124560" y="1087920"/>
            <a:ext cx="10809720" cy="5630760"/>
          </a:xfrm>
          <a:prstGeom prst="rect">
            <a:avLst/>
          </a:prstGeom>
          <a:noFill/>
          <a:ln>
            <a:noFill/>
          </a:ln>
        </p:spPr>
        <p:style>
          <a:lnRef idx="0"/>
          <a:fillRef idx="0"/>
          <a:effectRef idx="0"/>
          <a:fontRef idx="minor"/>
        </p:style>
        <p:txBody>
          <a:bodyPr/>
          <a:p>
            <a:pPr>
              <a:lnSpc>
                <a:spcPct val="100000"/>
              </a:lnSpc>
              <a:spcBef>
                <a:spcPts val="601"/>
              </a:spcBef>
              <a:spcAft>
                <a:spcPts val="601"/>
              </a:spcAft>
            </a:pPr>
            <a:r>
              <a:rPr b="1" lang="en-IN" sz="2200" spc="-1" strike="noStrike">
                <a:solidFill>
                  <a:srgbClr val="000000"/>
                </a:solidFill>
                <a:latin typeface="Calibri"/>
              </a:rPr>
              <a:t>Reasons for documentation:</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Visibility  (e.g. needed for project plan)</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Formalization leads to better clarity when expressed in writing </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User support  (e.g., user manual)</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Team communication (e.g. interface specifications, global teams)</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Maintenance and evolution (e.g., requirements and easier control)   </a:t>
            </a:r>
            <a:endParaRPr b="0" lang="en-IN" sz="2200" spc="-1" strike="noStrike">
              <a:latin typeface="Arial"/>
            </a:endParaRPr>
          </a:p>
          <a:p>
            <a:pPr>
              <a:lnSpc>
                <a:spcPct val="100000"/>
              </a:lnSpc>
              <a:spcBef>
                <a:spcPts val="601"/>
              </a:spcBef>
              <a:spcAft>
                <a:spcPts val="601"/>
              </a:spcAft>
            </a:pPr>
            <a:r>
              <a:rPr b="1" lang="en-IN" sz="2200" spc="-1" strike="noStrike">
                <a:solidFill>
                  <a:srgbClr val="000000"/>
                </a:solidFill>
                <a:latin typeface="Calibri"/>
                <a:ea typeface="MS PGothic"/>
              </a:rPr>
              <a:t>Characteristics of documentation:</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Accurate and kept current</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Appropriate for audience</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Maintained online (usually)</a:t>
            </a:r>
            <a:endParaRPr b="0" lang="en-IN" sz="2200" spc="-1" strike="noStrike">
              <a:latin typeface="Arial"/>
            </a:endParaRPr>
          </a:p>
          <a:p>
            <a:pPr lvl="1" marL="743040" indent="-285480">
              <a:lnSpc>
                <a:spcPct val="110000"/>
              </a:lnSpc>
              <a:spcBef>
                <a:spcPts val="300"/>
              </a:spcBef>
              <a:buClr>
                <a:srgbClr val="000000"/>
              </a:buClr>
              <a:buFont typeface="Wingdings" charset="2"/>
              <a:buChar char=""/>
            </a:pPr>
            <a:r>
              <a:rPr b="0" lang="en-IN" sz="2200" spc="-1" strike="noStrike">
                <a:solidFill>
                  <a:srgbClr val="000000"/>
                </a:solidFill>
                <a:latin typeface="Calibri"/>
                <a:ea typeface="MS PGothic"/>
              </a:rPr>
              <a:t>Simple but professional in style and appearance</a:t>
            </a:r>
            <a:endParaRPr b="0" lang="en-IN" sz="2200" spc="-1" strike="noStrike">
              <a:latin typeface="Arial"/>
            </a:endParaRPr>
          </a:p>
          <a:p>
            <a:pPr>
              <a:lnSpc>
                <a:spcPct val="100000"/>
              </a:lnSpc>
              <a:spcBef>
                <a:spcPts val="479"/>
              </a:spcBef>
            </a:pPr>
            <a:endParaRPr b="0" lang="en-IN" sz="2200" spc="-1" strike="noStrike">
              <a:latin typeface="Arial"/>
            </a:endParaRPr>
          </a:p>
        </p:txBody>
      </p:sp>
      <p:pic>
        <p:nvPicPr>
          <p:cNvPr id="1944" name="Picture 23" descr=""/>
          <p:cNvPicPr/>
          <p:nvPr/>
        </p:nvPicPr>
        <p:blipFill>
          <a:blip r:embed="rId1"/>
          <a:stretch/>
        </p:blipFill>
        <p:spPr>
          <a:xfrm>
            <a:off x="5945400" y="66600"/>
            <a:ext cx="4829760" cy="785880"/>
          </a:xfrm>
          <a:prstGeom prst="rect">
            <a:avLst/>
          </a:prstGeom>
          <a:ln>
            <a:noFill/>
          </a:ln>
        </p:spPr>
      </p:pic>
    </p:spTree>
  </p:cSld>
  <p:timing>
    <p:tnLst>
      <p:par>
        <p:cTn id="2905" dur="indefinite" restart="never" nodeType="tmRoot">
          <p:childTnLst>
            <p:seq>
              <p:cTn id="2906" dur="indefinite" nodeType="mainSeq">
                <p:childTnLst>
                  <p:par>
                    <p:cTn id="2907" fill="hold">
                      <p:stCondLst>
                        <p:cond delay="0"/>
                      </p:stCondLst>
                      <p:childTnLst>
                        <p:par>
                          <p:cTn id="2908" fill="hold">
                            <p:stCondLst>
                              <p:cond delay="0"/>
                            </p:stCondLst>
                            <p:childTnLst>
                              <p:par>
                                <p:cTn id="2909" nodeType="withEffect" fill="hold" presetClass="entr" presetID="1">
                                  <p:stCondLst>
                                    <p:cond delay="0"/>
                                  </p:stCondLst>
                                  <p:endCondLst>
                                    <p:cond delay="5000"/>
                                  </p:endCondLst>
                                  <p:childTnLst>
                                    <p:set>
                                      <p:cBhvr>
                                        <p:cTn id="2910" dur="1" fill="hold">
                                          <p:stCondLst>
                                            <p:cond delay="0"/>
                                          </p:stCondLst>
                                        </p:cTn>
                                        <p:tgtEl>
                                          <p:spTgt spid="1942">
                                            <p:txEl>
                                              <p:pRg st="0" end="0"/>
                                            </p:txEl>
                                          </p:spTgt>
                                        </p:tgtEl>
                                        <p:attrNameLst>
                                          <p:attrName>style.visibility</p:attrName>
                                        </p:attrNameLst>
                                      </p:cBhvr>
                                      <p:to>
                                        <p:strVal val="visible"/>
                                      </p:to>
                                    </p:set>
                                  </p:childTnLst>
                                </p:cTn>
                              </p:par>
                              <p:par>
                                <p:cTn id="2911" nodeType="withEffect" fill="hold" presetClass="entr" presetID="1">
                                  <p:stCondLst>
                                    <p:cond delay="0"/>
                                  </p:stCondLst>
                                  <p:childTnLst>
                                    <p:set>
                                      <p:cBhvr>
                                        <p:cTn id="2912" dur="1" fill="hold">
                                          <p:stCondLst>
                                            <p:cond delay="0"/>
                                          </p:stCondLst>
                                        </p:cTn>
                                        <p:tgtEl>
                                          <p:spTgt spid="1943">
                                            <p:txEl>
                                              <p:pRg st="0" end="0"/>
                                            </p:txEl>
                                          </p:spTgt>
                                        </p:tgtEl>
                                        <p:attrNameLst>
                                          <p:attrName>style.visibility</p:attrName>
                                        </p:attrNameLst>
                                      </p:cBhvr>
                                      <p:to>
                                        <p:strVal val="visible"/>
                                      </p:to>
                                    </p:set>
                                  </p:childTnLst>
                                </p:cTn>
                              </p:par>
                              <p:par>
                                <p:cTn id="2913" nodeType="withEffect" fill="hold" presetClass="entr" presetID="1">
                                  <p:stCondLst>
                                    <p:cond delay="0"/>
                                  </p:stCondLst>
                                  <p:childTnLst>
                                    <p:set>
                                      <p:cBhvr>
                                        <p:cTn id="2914" dur="1" fill="hold">
                                          <p:stCondLst>
                                            <p:cond delay="0"/>
                                          </p:stCondLst>
                                        </p:cTn>
                                        <p:tgtEl>
                                          <p:spTgt spid="1943">
                                            <p:txEl>
                                              <p:pRg st="1" end="1"/>
                                            </p:txEl>
                                          </p:spTgt>
                                        </p:tgtEl>
                                        <p:attrNameLst>
                                          <p:attrName>style.visibility</p:attrName>
                                        </p:attrNameLst>
                                      </p:cBhvr>
                                      <p:to>
                                        <p:strVal val="visible"/>
                                      </p:to>
                                    </p:set>
                                  </p:childTnLst>
                                </p:cTn>
                              </p:par>
                              <p:par>
                                <p:cTn id="2915" nodeType="withEffect" fill="hold" presetClass="entr" presetID="1">
                                  <p:stCondLst>
                                    <p:cond delay="0"/>
                                  </p:stCondLst>
                                  <p:childTnLst>
                                    <p:set>
                                      <p:cBhvr>
                                        <p:cTn id="2916" dur="1" fill="hold">
                                          <p:stCondLst>
                                            <p:cond delay="0"/>
                                          </p:stCondLst>
                                        </p:cTn>
                                        <p:tgtEl>
                                          <p:spTgt spid="1943">
                                            <p:txEl>
                                              <p:pRg st="2" end="2"/>
                                            </p:txEl>
                                          </p:spTgt>
                                        </p:tgtEl>
                                        <p:attrNameLst>
                                          <p:attrName>style.visibility</p:attrName>
                                        </p:attrNameLst>
                                      </p:cBhvr>
                                      <p:to>
                                        <p:strVal val="visible"/>
                                      </p:to>
                                    </p:set>
                                  </p:childTnLst>
                                </p:cTn>
                              </p:par>
                              <p:par>
                                <p:cTn id="2917" nodeType="withEffect" fill="hold" presetClass="entr" presetID="1">
                                  <p:stCondLst>
                                    <p:cond delay="0"/>
                                  </p:stCondLst>
                                  <p:childTnLst>
                                    <p:set>
                                      <p:cBhvr>
                                        <p:cTn id="2918" dur="1" fill="hold">
                                          <p:stCondLst>
                                            <p:cond delay="0"/>
                                          </p:stCondLst>
                                        </p:cTn>
                                        <p:tgtEl>
                                          <p:spTgt spid="1943">
                                            <p:txEl>
                                              <p:pRg st="3" end="3"/>
                                            </p:txEl>
                                          </p:spTgt>
                                        </p:tgtEl>
                                        <p:attrNameLst>
                                          <p:attrName>style.visibility</p:attrName>
                                        </p:attrNameLst>
                                      </p:cBhvr>
                                      <p:to>
                                        <p:strVal val="visible"/>
                                      </p:to>
                                    </p:set>
                                  </p:childTnLst>
                                </p:cTn>
                              </p:par>
                              <p:par>
                                <p:cTn id="2919" nodeType="withEffect" fill="hold" presetClass="entr" presetID="1">
                                  <p:stCondLst>
                                    <p:cond delay="0"/>
                                  </p:stCondLst>
                                  <p:childTnLst>
                                    <p:set>
                                      <p:cBhvr>
                                        <p:cTn id="2920" dur="1" fill="hold">
                                          <p:stCondLst>
                                            <p:cond delay="0"/>
                                          </p:stCondLst>
                                        </p:cTn>
                                        <p:tgtEl>
                                          <p:spTgt spid="1943">
                                            <p:txEl>
                                              <p:pRg st="4" end="4"/>
                                            </p:txEl>
                                          </p:spTgt>
                                        </p:tgtEl>
                                        <p:attrNameLst>
                                          <p:attrName>style.visibility</p:attrName>
                                        </p:attrNameLst>
                                      </p:cBhvr>
                                      <p:to>
                                        <p:strVal val="visible"/>
                                      </p:to>
                                    </p:set>
                                  </p:childTnLst>
                                </p:cTn>
                              </p:par>
                              <p:par>
                                <p:cTn id="2921" nodeType="withEffect" fill="hold" presetClass="entr" presetID="1">
                                  <p:stCondLst>
                                    <p:cond delay="0"/>
                                  </p:stCondLst>
                                  <p:childTnLst>
                                    <p:set>
                                      <p:cBhvr>
                                        <p:cTn id="2922" dur="1" fill="hold">
                                          <p:stCondLst>
                                            <p:cond delay="0"/>
                                          </p:stCondLst>
                                        </p:cTn>
                                        <p:tgtEl>
                                          <p:spTgt spid="1943">
                                            <p:txEl>
                                              <p:pRg st="5" end="5"/>
                                            </p:txEl>
                                          </p:spTgt>
                                        </p:tgtEl>
                                        <p:attrNameLst>
                                          <p:attrName>style.visibility</p:attrName>
                                        </p:attrNameLst>
                                      </p:cBhvr>
                                      <p:to>
                                        <p:strVal val="visible"/>
                                      </p:to>
                                    </p:set>
                                  </p:childTnLst>
                                </p:cTn>
                              </p:par>
                              <p:par>
                                <p:cTn id="2923" nodeType="withEffect" fill="hold" presetClass="entr" presetID="1">
                                  <p:stCondLst>
                                    <p:cond delay="0"/>
                                  </p:stCondLst>
                                  <p:childTnLst>
                                    <p:set>
                                      <p:cBhvr>
                                        <p:cTn id="2924" dur="1" fill="hold">
                                          <p:stCondLst>
                                            <p:cond delay="0"/>
                                          </p:stCondLst>
                                        </p:cTn>
                                        <p:tgtEl>
                                          <p:spTgt spid="1943">
                                            <p:txEl>
                                              <p:pRg st="6" end="6"/>
                                            </p:txEl>
                                          </p:spTgt>
                                        </p:tgtEl>
                                        <p:attrNameLst>
                                          <p:attrName>style.visibility</p:attrName>
                                        </p:attrNameLst>
                                      </p:cBhvr>
                                      <p:to>
                                        <p:strVal val="visible"/>
                                      </p:to>
                                    </p:set>
                                  </p:childTnLst>
                                </p:cTn>
                              </p:par>
                              <p:par>
                                <p:cTn id="2925" nodeType="withEffect" fill="hold" presetClass="entr" presetID="1">
                                  <p:stCondLst>
                                    <p:cond delay="0"/>
                                  </p:stCondLst>
                                  <p:childTnLst>
                                    <p:set>
                                      <p:cBhvr>
                                        <p:cTn id="2926" dur="1" fill="hold">
                                          <p:stCondLst>
                                            <p:cond delay="0"/>
                                          </p:stCondLst>
                                        </p:cTn>
                                        <p:tgtEl>
                                          <p:spTgt spid="1943">
                                            <p:txEl>
                                              <p:pRg st="7" end="7"/>
                                            </p:txEl>
                                          </p:spTgt>
                                        </p:tgtEl>
                                        <p:attrNameLst>
                                          <p:attrName>style.visibility</p:attrName>
                                        </p:attrNameLst>
                                      </p:cBhvr>
                                      <p:to>
                                        <p:strVal val="visible"/>
                                      </p:to>
                                    </p:set>
                                  </p:childTnLst>
                                </p:cTn>
                              </p:par>
                              <p:par>
                                <p:cTn id="2927" nodeType="withEffect" fill="hold" presetClass="entr" presetID="1">
                                  <p:stCondLst>
                                    <p:cond delay="0"/>
                                  </p:stCondLst>
                                  <p:childTnLst>
                                    <p:set>
                                      <p:cBhvr>
                                        <p:cTn id="2928" dur="1" fill="hold">
                                          <p:stCondLst>
                                            <p:cond delay="0"/>
                                          </p:stCondLst>
                                        </p:cTn>
                                        <p:tgtEl>
                                          <p:spTgt spid="1943">
                                            <p:txEl>
                                              <p:pRg st="8" end="8"/>
                                            </p:txEl>
                                          </p:spTgt>
                                        </p:tgtEl>
                                        <p:attrNameLst>
                                          <p:attrName>style.visibility</p:attrName>
                                        </p:attrNameLst>
                                      </p:cBhvr>
                                      <p:to>
                                        <p:strVal val="visible"/>
                                      </p:to>
                                    </p:set>
                                  </p:childTnLst>
                                </p:cTn>
                              </p:par>
                              <p:par>
                                <p:cTn id="2929" nodeType="withEffect" fill="hold" presetClass="entr" presetID="1">
                                  <p:stCondLst>
                                    <p:cond delay="0"/>
                                  </p:stCondLst>
                                  <p:childTnLst>
                                    <p:set>
                                      <p:cBhvr>
                                        <p:cTn id="2930" dur="1" fill="hold">
                                          <p:stCondLst>
                                            <p:cond delay="0"/>
                                          </p:stCondLst>
                                        </p:cTn>
                                        <p:tgtEl>
                                          <p:spTgt spid="1943">
                                            <p:txEl>
                                              <p:pRg st="9" end="9"/>
                                            </p:txEl>
                                          </p:spTgt>
                                        </p:tgtEl>
                                        <p:attrNameLst>
                                          <p:attrName>style.visibility</p:attrName>
                                        </p:attrNameLst>
                                      </p:cBhvr>
                                      <p:to>
                                        <p:strVal val="visible"/>
                                      </p:to>
                                    </p:set>
                                  </p:childTnLst>
                                </p:cTn>
                              </p:par>
                              <p:par>
                                <p:cTn id="2931" nodeType="withEffect" fill="hold" presetClass="entr" presetID="1">
                                  <p:stCondLst>
                                    <p:cond delay="0"/>
                                  </p:stCondLst>
                                  <p:childTnLst>
                                    <p:set>
                                      <p:cBhvr>
                                        <p:cTn id="2932" dur="1" fill="hold">
                                          <p:stCondLst>
                                            <p:cond delay="0"/>
                                          </p:stCondLst>
                                        </p:cTn>
                                        <p:tgtEl>
                                          <p:spTgt spid="1943">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Specification</a:t>
            </a:r>
            <a:endParaRPr b="0" lang="en-US" sz="2400" spc="-1" strike="noStrike">
              <a:solidFill>
                <a:srgbClr val="000000"/>
              </a:solidFill>
              <a:latin typeface="Calibri"/>
            </a:endParaRPr>
          </a:p>
        </p:txBody>
      </p:sp>
      <p:sp>
        <p:nvSpPr>
          <p:cNvPr id="1946" name="CustomShape 2"/>
          <p:cNvSpPr/>
          <p:nvPr/>
        </p:nvSpPr>
        <p:spPr>
          <a:xfrm>
            <a:off x="198720" y="1268280"/>
            <a:ext cx="7223760" cy="5504400"/>
          </a:xfrm>
          <a:prstGeom prst="rect">
            <a:avLst/>
          </a:prstGeom>
          <a:noFill/>
          <a:ln>
            <a:noFill/>
          </a:ln>
        </p:spPr>
        <p:style>
          <a:lnRef idx="0"/>
          <a:fillRef idx="0"/>
          <a:effectRef idx="0"/>
          <a:fontRef idx="minor"/>
        </p:style>
      </p:sp>
      <p:pic>
        <p:nvPicPr>
          <p:cNvPr id="1947" name="Picture 3" descr=""/>
          <p:cNvPicPr/>
          <p:nvPr/>
        </p:nvPicPr>
        <p:blipFill>
          <a:blip r:embed="rId1"/>
          <a:stretch/>
        </p:blipFill>
        <p:spPr>
          <a:xfrm>
            <a:off x="124560" y="1147680"/>
            <a:ext cx="11057400" cy="5643360"/>
          </a:xfrm>
          <a:prstGeom prst="rect">
            <a:avLst/>
          </a:prstGeom>
          <a:ln>
            <a:noFill/>
          </a:ln>
        </p:spPr>
      </p:pic>
      <p:pic>
        <p:nvPicPr>
          <p:cNvPr id="1948" name="Picture 25" descr=""/>
          <p:cNvPicPr/>
          <p:nvPr/>
        </p:nvPicPr>
        <p:blipFill>
          <a:blip r:embed="rId2"/>
          <a:stretch/>
        </p:blipFill>
        <p:spPr>
          <a:xfrm>
            <a:off x="5945400" y="66600"/>
            <a:ext cx="4829760" cy="785880"/>
          </a:xfrm>
          <a:prstGeom prst="rect">
            <a:avLst/>
          </a:prstGeom>
          <a:ln>
            <a:noFill/>
          </a:ln>
        </p:spPr>
      </p:pic>
      <p:sp>
        <p:nvSpPr>
          <p:cNvPr id="1949" name="CustomShape 3"/>
          <p:cNvSpPr/>
          <p:nvPr/>
        </p:nvSpPr>
        <p:spPr>
          <a:xfrm>
            <a:off x="6383160" y="4560120"/>
            <a:ext cx="1647000" cy="577080"/>
          </a:xfrm>
          <a:prstGeom prst="rect">
            <a:avLst/>
          </a:prstGeom>
          <a:solidFill>
            <a:srgbClr val="00b0f0"/>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Black"/>
              </a:rPr>
              <a:t>Non </a:t>
            </a:r>
            <a:endParaRPr b="0" lang="en-IN" sz="1600" spc="-1" strike="noStrike">
              <a:latin typeface="Arial"/>
            </a:endParaRPr>
          </a:p>
          <a:p>
            <a:pPr>
              <a:lnSpc>
                <a:spcPct val="100000"/>
              </a:lnSpc>
            </a:pPr>
            <a:r>
              <a:rPr b="0" lang="en-IN" sz="1600" spc="-1" strike="noStrike">
                <a:solidFill>
                  <a:srgbClr val="000000"/>
                </a:solidFill>
                <a:latin typeface="Arial Black"/>
              </a:rPr>
              <a:t>Functionality</a:t>
            </a:r>
            <a:endParaRPr b="0" lang="en-IN" sz="1600" spc="-1" strike="noStrike">
              <a:latin typeface="Arial"/>
            </a:endParaRPr>
          </a:p>
        </p:txBody>
      </p:sp>
      <p:pic>
        <p:nvPicPr>
          <p:cNvPr id="1950" name="Picture 6" descr=""/>
          <p:cNvPicPr/>
          <p:nvPr/>
        </p:nvPicPr>
        <p:blipFill>
          <a:blip r:embed="rId3"/>
          <a:stretch/>
        </p:blipFill>
        <p:spPr>
          <a:xfrm>
            <a:off x="6934320" y="4500360"/>
            <a:ext cx="1095480" cy="376200"/>
          </a:xfrm>
          <a:prstGeom prst="rect">
            <a:avLst/>
          </a:prstGeom>
          <a:ln>
            <a:noFill/>
          </a:ln>
        </p:spPr>
      </p:pic>
    </p:spTree>
  </p:cSld>
  <p:timing>
    <p:tnLst>
      <p:par>
        <p:cTn id="2933" dur="indefinite" restart="never" nodeType="tmRoot">
          <p:childTnLst>
            <p:seq>
              <p:cTn id="2934" dur="indefinite" nodeType="mainSeq">
                <p:childTnLst>
                  <p:par>
                    <p:cTn id="2935" fill="hold">
                      <p:stCondLst>
                        <p:cond delay="0"/>
                      </p:stCondLst>
                      <p:childTnLst>
                        <p:par>
                          <p:cTn id="2936" fill="hold">
                            <p:stCondLst>
                              <p:cond delay="0"/>
                            </p:stCondLst>
                            <p:childTnLst>
                              <p:par>
                                <p:cTn id="2937" nodeType="withEffect" fill="hold" presetClass="entr" presetID="1">
                                  <p:stCondLst>
                                    <p:cond delay="0"/>
                                  </p:stCondLst>
                                  <p:endCondLst>
                                    <p:cond delay="5000"/>
                                  </p:endCondLst>
                                  <p:childTnLst>
                                    <p:set>
                                      <p:cBhvr>
                                        <p:cTn id="2938" dur="1" fill="hold">
                                          <p:stCondLst>
                                            <p:cond delay="0"/>
                                          </p:stCondLst>
                                        </p:cTn>
                                        <p:tgtEl>
                                          <p:spTgt spid="194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1" name="TextShape 1"/>
          <p:cNvSpPr txBox="1"/>
          <p:nvPr/>
        </p:nvSpPr>
        <p:spPr>
          <a:xfrm>
            <a:off x="83160" y="48960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Requirements </a:t>
            </a:r>
            <a:r>
              <a:rPr b="1" lang="en-US" sz="2400" spc="-1" strike="noStrike">
                <a:solidFill>
                  <a:srgbClr val="ed7d31"/>
                </a:solidFill>
                <a:latin typeface="Calibri"/>
              </a:rPr>
              <a:t>Specification (SRS)</a:t>
            </a:r>
            <a:endParaRPr b="0" lang="en-US" sz="2400" spc="-1" strike="noStrike">
              <a:solidFill>
                <a:srgbClr val="000000"/>
              </a:solidFill>
              <a:latin typeface="Calibri"/>
            </a:endParaRPr>
          </a:p>
        </p:txBody>
      </p:sp>
      <p:sp>
        <p:nvSpPr>
          <p:cNvPr id="1952" name="CustomShape 2"/>
          <p:cNvSpPr/>
          <p:nvPr/>
        </p:nvSpPr>
        <p:spPr>
          <a:xfrm>
            <a:off x="198720" y="1268280"/>
            <a:ext cx="7223760" cy="5504400"/>
          </a:xfrm>
          <a:prstGeom prst="rect">
            <a:avLst/>
          </a:prstGeom>
          <a:noFill/>
          <a:ln>
            <a:noFill/>
          </a:ln>
        </p:spPr>
        <p:style>
          <a:lnRef idx="0"/>
          <a:fillRef idx="0"/>
          <a:effectRef idx="0"/>
          <a:fontRef idx="minor"/>
        </p:style>
      </p:sp>
      <p:graphicFrame>
        <p:nvGraphicFramePr>
          <p:cNvPr id="1953" name="Table 3"/>
          <p:cNvGraphicFramePr/>
          <p:nvPr/>
        </p:nvGraphicFramePr>
        <p:xfrm>
          <a:off x="0" y="1459800"/>
          <a:ext cx="11406240" cy="360000"/>
        </p:xfrm>
        <a:graphic>
          <a:graphicData uri="http://schemas.openxmlformats.org/drawingml/2006/table">
            <a:tbl>
              <a:tblPr/>
              <a:tblGrid>
                <a:gridCol w="5703120"/>
                <a:gridCol w="5703120"/>
              </a:tblGrid>
              <a:tr h="0">
                <a:tc>
                  <a:txBody>
                    <a:bodyPr/>
                    <a:p>
                      <a:pPr marL="343080" indent="-342720">
                        <a:lnSpc>
                          <a:spcPct val="100000"/>
                        </a:lnSpc>
                        <a:spcBef>
                          <a:spcPts val="439"/>
                        </a:spcBef>
                        <a:spcAft>
                          <a:spcPts val="601"/>
                        </a:spcAft>
                        <a:buBlip>
                          <a:blip r:embed="rId1"/>
                        </a:buBlip>
                      </a:pPr>
                      <a:r>
                        <a:rPr b="1" lang="en-IN" sz="2200" spc="-1" strike="noStrike">
                          <a:solidFill>
                            <a:srgbClr val="0070c0"/>
                          </a:solidFill>
                          <a:latin typeface="Calibri"/>
                          <a:ea typeface="MS PGothic"/>
                        </a:rPr>
                        <a:t>Functionality: </a:t>
                      </a:r>
                      <a:r>
                        <a:rPr b="0" lang="en-IN" sz="2200" spc="-1" strike="noStrike">
                          <a:solidFill>
                            <a:srgbClr val="000000"/>
                          </a:solidFill>
                          <a:latin typeface="Calibri"/>
                          <a:ea typeface="MS PGothic"/>
                        </a:rPr>
                        <a:t>What is the software supposed to do?</a:t>
                      </a:r>
                      <a:endParaRPr b="0" lang="en-IN" sz="2200" spc="-1" strike="noStrike">
                        <a:latin typeface="Arial"/>
                      </a:endParaRPr>
                    </a:p>
                    <a:p>
                      <a:pPr marL="343080" indent="-342720">
                        <a:lnSpc>
                          <a:spcPct val="100000"/>
                        </a:lnSpc>
                        <a:spcBef>
                          <a:spcPts val="439"/>
                        </a:spcBef>
                        <a:spcAft>
                          <a:spcPts val="601"/>
                        </a:spcAft>
                        <a:buBlip>
                          <a:blip r:embed="rId2"/>
                        </a:buBlip>
                      </a:pPr>
                      <a:r>
                        <a:rPr b="1" lang="en-IN" sz="2200" spc="-1" strike="noStrike">
                          <a:solidFill>
                            <a:srgbClr val="0070c0"/>
                          </a:solidFill>
                          <a:latin typeface="Calibri"/>
                          <a:ea typeface="MS PGothic"/>
                        </a:rPr>
                        <a:t>External interfaces. </a:t>
                      </a:r>
                      <a:r>
                        <a:rPr b="0" lang="en-IN" sz="2200" spc="-1" strike="noStrike">
                          <a:solidFill>
                            <a:srgbClr val="000000"/>
                          </a:solidFill>
                          <a:latin typeface="Calibri"/>
                          <a:ea typeface="MS PGothic"/>
                        </a:rPr>
                        <a:t>How does the software interact with people, the system’s hardware, other hardware, and other software?</a:t>
                      </a:r>
                      <a:endParaRPr b="0" lang="en-IN" sz="2200" spc="-1" strike="noStrike">
                        <a:latin typeface="Arial"/>
                      </a:endParaRPr>
                    </a:p>
                    <a:p>
                      <a:pPr marL="343080" indent="-342720">
                        <a:lnSpc>
                          <a:spcPct val="100000"/>
                        </a:lnSpc>
                        <a:spcBef>
                          <a:spcPts val="439"/>
                        </a:spcBef>
                        <a:buBlip>
                          <a:blip r:embed="rId3"/>
                        </a:buBlip>
                      </a:pPr>
                      <a:r>
                        <a:rPr b="1" lang="en-IN" sz="2200" spc="-1" strike="noStrike">
                          <a:solidFill>
                            <a:srgbClr val="0070c0"/>
                          </a:solidFill>
                          <a:latin typeface="Calibri"/>
                          <a:ea typeface="MS PGothic"/>
                        </a:rPr>
                        <a:t>Non Functionality. </a:t>
                      </a:r>
                      <a:br/>
                      <a:r>
                        <a:rPr b="0" lang="en-IN" sz="2200" spc="-1" strike="noStrike">
                          <a:solidFill>
                            <a:srgbClr val="000000"/>
                          </a:solidFill>
                          <a:latin typeface="Calibri"/>
                          <a:ea typeface="MS PGothic"/>
                        </a:rPr>
                        <a:t>This includes all of the Quality criteria's which drive the functionality. </a:t>
                      </a:r>
                      <a:br/>
                      <a:r>
                        <a:rPr b="0" lang="en-IN" sz="2200" spc="-1" strike="noStrike">
                          <a:solidFill>
                            <a:srgbClr val="000000"/>
                          </a:solidFill>
                          <a:latin typeface="Calibri"/>
                          <a:ea typeface="MS PGothic"/>
                        </a:rPr>
                        <a:t>These could be </a:t>
                      </a:r>
                      <a:endParaRPr b="0" lang="en-IN" sz="2200" spc="-1" strike="noStrike">
                        <a:latin typeface="Arial"/>
                      </a:endParaRPr>
                    </a:p>
                    <a:p>
                      <a:pPr lvl="1" marL="743040" indent="-285480">
                        <a:lnSpc>
                          <a:spcPct val="100000"/>
                        </a:lnSpc>
                        <a:spcBef>
                          <a:spcPts val="439"/>
                        </a:spcBef>
                        <a:buClr>
                          <a:srgbClr val="000000"/>
                        </a:buClr>
                        <a:buFont typeface="Wingdings" charset="2"/>
                        <a:buChar char=""/>
                      </a:pPr>
                      <a:r>
                        <a:rPr b="0" lang="en-IN" sz="2200" spc="-1" strike="noStrike">
                          <a:solidFill>
                            <a:srgbClr val="000000"/>
                          </a:solidFill>
                          <a:latin typeface="Calibri"/>
                          <a:ea typeface="MS PGothic"/>
                        </a:rPr>
                        <a:t>Performance - What is the speed, response time, recovery time, etc., of various software functions?</a:t>
                      </a:r>
                      <a:endParaRPr b="0" lang="en-IN" sz="2200" spc="-1" strike="noStrike">
                        <a:latin typeface="Arial"/>
                      </a:endParaRPr>
                    </a:p>
                    <a:p>
                      <a:pPr>
                        <a:lnSpc>
                          <a:spcPct val="100000"/>
                        </a:lnSpc>
                        <a:spcBef>
                          <a:spcPts val="439"/>
                        </a:spcBef>
                      </a:pPr>
                      <a:endParaRPr b="0" lang="en-IN" sz="2200" spc="-1" strike="noStrike">
                        <a:latin typeface="Arial"/>
                      </a:endParaRPr>
                    </a:p>
                    <a:p>
                      <a:pPr>
                        <a:lnSpc>
                          <a:spcPct val="100000"/>
                        </a:lnSpc>
                        <a:spcBef>
                          <a:spcPts val="439"/>
                        </a:spcBef>
                      </a:pPr>
                      <a:endParaRPr b="0" lang="en-IN" sz="2200" spc="-1" strike="noStrike">
                        <a:latin typeface="Arial"/>
                      </a:endParaRPr>
                    </a:p>
                    <a:p>
                      <a:pPr>
                        <a:lnSpc>
                          <a:spcPct val="100000"/>
                        </a:lnSpc>
                        <a:spcBef>
                          <a:spcPts val="439"/>
                        </a:spcBef>
                      </a:pPr>
                      <a:endParaRPr b="0" lang="en-IN" sz="2200" spc="-1" strike="noStrike">
                        <a:latin typeface="Arial"/>
                      </a:endParaRPr>
                    </a:p>
                    <a:p>
                      <a:pPr lvl="1" marL="743040" indent="-285480">
                        <a:lnSpc>
                          <a:spcPct val="100000"/>
                        </a:lnSpc>
                        <a:spcBef>
                          <a:spcPts val="439"/>
                        </a:spcBef>
                        <a:buClr>
                          <a:srgbClr val="000000"/>
                        </a:buClr>
                        <a:buFont typeface="Wingdings" charset="2"/>
                        <a:buChar char=""/>
                      </a:pPr>
                      <a:r>
                        <a:rPr b="0" lang="en-IN" sz="2200" spc="-1" strike="noStrike">
                          <a:solidFill>
                            <a:srgbClr val="000000"/>
                          </a:solidFill>
                          <a:latin typeface="Calibri"/>
                          <a:ea typeface="MS PGothic"/>
                        </a:rPr>
                        <a:t>Other Quality Attributes like Availability, Portability, correctness, maintainability, etc.</a:t>
                      </a:r>
                      <a:endParaRPr b="0" lang="en-IN" sz="2200" spc="-1" strike="noStrike">
                        <a:latin typeface="Arial"/>
                      </a:endParaRPr>
                    </a:p>
                  </a:txBody>
                  <a:tcPr marL="91440" marR="91440">
                    <a:noFill/>
                  </a:tcPr>
                </a:tc>
                <a:tc>
                  <a:txBody>
                    <a:bodyPr/>
                    <a:p>
                      <a:pPr marL="343080" indent="-342720">
                        <a:lnSpc>
                          <a:spcPct val="100000"/>
                        </a:lnSpc>
                        <a:spcBef>
                          <a:spcPts val="439"/>
                        </a:spcBef>
                        <a:buBlip>
                          <a:blip r:embed="rId4"/>
                        </a:buBlip>
                      </a:pPr>
                      <a:r>
                        <a:rPr b="1" lang="en-IN" sz="2200" spc="-1" strike="noStrike">
                          <a:solidFill>
                            <a:srgbClr val="0070c0"/>
                          </a:solidFill>
                          <a:latin typeface="Calibri"/>
                          <a:ea typeface="MS PGothic"/>
                        </a:rPr>
                        <a:t>Design constraints imposed on an implementation</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required standards in effect</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implementation language</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policies for database integrity</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resource limits</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security</a:t>
                      </a:r>
                      <a:endParaRPr b="0" lang="en-IN" sz="2200" spc="-1" strike="noStrike">
                        <a:latin typeface="Arial"/>
                      </a:endParaRPr>
                    </a:p>
                    <a:p>
                      <a:pPr lvl="4" marL="914400" indent="-365400" algn="just">
                        <a:lnSpc>
                          <a:spcPct val="90000"/>
                        </a:lnSpc>
                        <a:spcBef>
                          <a:spcPts val="300"/>
                        </a:spcBef>
                        <a:spcAft>
                          <a:spcPts val="300"/>
                        </a:spcAft>
                        <a:buClr>
                          <a:srgbClr val="808080"/>
                        </a:buClr>
                        <a:buSzPct val="80000"/>
                        <a:buFont typeface="Wingdings" charset="2"/>
                        <a:buChar char=""/>
                      </a:pPr>
                      <a:r>
                        <a:rPr b="0" lang="en-IN" sz="2200" spc="-1" strike="noStrike">
                          <a:solidFill>
                            <a:srgbClr val="000000"/>
                          </a:solidFill>
                          <a:latin typeface="Calibri"/>
                          <a:ea typeface="MS PGothic"/>
                        </a:rPr>
                        <a:t>operating environment(s) etc.?</a:t>
                      </a:r>
                      <a:endParaRPr b="0" lang="en-IN" sz="2200" spc="-1" strike="noStrike">
                        <a:latin typeface="Arial"/>
                      </a:endParaRPr>
                    </a:p>
                  </a:txBody>
                  <a:tcPr marL="91440" marR="91440">
                    <a:noFill/>
                  </a:tcPr>
                </a:tc>
              </a:tr>
            </a:tbl>
          </a:graphicData>
        </a:graphic>
      </p:graphicFrame>
      <p:pic>
        <p:nvPicPr>
          <p:cNvPr id="1954" name="Picture 38" descr=""/>
          <p:cNvPicPr/>
          <p:nvPr/>
        </p:nvPicPr>
        <p:blipFill>
          <a:blip r:embed="rId5"/>
          <a:stretch/>
        </p:blipFill>
        <p:spPr>
          <a:xfrm>
            <a:off x="5945400" y="66600"/>
            <a:ext cx="4829760" cy="785880"/>
          </a:xfrm>
          <a:prstGeom prst="rect">
            <a:avLst/>
          </a:prstGeom>
          <a:ln>
            <a:noFill/>
          </a:ln>
        </p:spPr>
      </p:pic>
    </p:spTree>
  </p:cSld>
  <p:timing>
    <p:tnLst>
      <p:par>
        <p:cTn id="2939" dur="indefinite" restart="never" nodeType="tmRoot">
          <p:childTnLst>
            <p:seq>
              <p:cTn id="2940" dur="indefinite" nodeType="mainSeq">
                <p:childTnLst>
                  <p:par>
                    <p:cTn id="2941" fill="hold">
                      <p:stCondLst>
                        <p:cond delay="0"/>
                      </p:stCondLst>
                      <p:childTnLst>
                        <p:par>
                          <p:cTn id="2942" fill="hold">
                            <p:stCondLst>
                              <p:cond delay="0"/>
                            </p:stCondLst>
                            <p:childTnLst>
                              <p:par>
                                <p:cTn id="2943" nodeType="withEffect" fill="hold" presetClass="entr" presetID="1">
                                  <p:stCondLst>
                                    <p:cond delay="0"/>
                                  </p:stCondLst>
                                  <p:endCondLst>
                                    <p:cond delay="5000"/>
                                  </p:endCondLst>
                                  <p:childTnLst>
                                    <p:set>
                                      <p:cBhvr>
                                        <p:cTn id="2944" dur="1" fill="hold">
                                          <p:stCondLst>
                                            <p:cond delay="0"/>
                                          </p:stCondLst>
                                        </p:cTn>
                                        <p:tgtEl>
                                          <p:spTgt spid="1952">
                                            <p:txEl>
                                              <p:pRg st="0" end="0"/>
                                            </p:txEl>
                                          </p:spTgt>
                                        </p:tgtEl>
                                        <p:attrNameLst>
                                          <p:attrName>style.visibility</p:attrName>
                                        </p:attrNameLst>
                                      </p:cBhvr>
                                      <p:to>
                                        <p:strVal val="visible"/>
                                      </p:to>
                                    </p:set>
                                  </p:childTnLst>
                                </p:cTn>
                              </p:par>
                              <p:par>
                                <p:cTn id="2945" nodeType="withEffect" fill="hold" presetClass="entr" presetID="1">
                                  <p:stCondLst>
                                    <p:cond delay="0"/>
                                  </p:stCondLst>
                                  <p:childTnLst>
                                    <p:set>
                                      <p:cBhvr>
                                        <p:cTn id="2946" dur="1" fill="hold">
                                          <p:stCondLst>
                                            <p:cond delay="0"/>
                                          </p:stCondLst>
                                        </p:cTn>
                                        <p:tgtEl>
                                          <p:spTgt spid="1953"/>
                                        </p:tgtEl>
                                        <p:attrNameLst>
                                          <p:attrName>style.visibility</p:attrName>
                                        </p:attrNameLst>
                                      </p:cBhvr>
                                      <p:to>
                                        <p:strVal val="visible"/>
                                      </p:to>
                                    </p:set>
                                  </p:childTnLst>
                                </p:cTn>
                              </p:par>
                              <p:par>
                                <p:cTn id="2947" nodeType="withEffect" fill="hold" presetClass="entr" presetID="1">
                                  <p:stCondLst>
                                    <p:cond delay="0"/>
                                  </p:stCondLst>
                                  <p:childTnLst>
                                    <p:set>
                                      <p:cBhvr>
                                        <p:cTn id="2948" dur="1" fill="hold">
                                          <p:stCondLst>
                                            <p:cond delay="0"/>
                                          </p:stCondLst>
                                        </p:cTn>
                                        <p:tgtEl>
                                          <p:spTgt spid="1953"/>
                                        </p:tgtEl>
                                        <p:attrNameLst>
                                          <p:attrName>style.visibility</p:attrName>
                                        </p:attrNameLst>
                                      </p:cBhvr>
                                      <p:to>
                                        <p:strVal val="visible"/>
                                      </p:to>
                                    </p:set>
                                  </p:childTnLst>
                                </p:cTn>
                              </p:par>
                              <p:par>
                                <p:cTn id="2949" nodeType="withEffect" fill="hold" presetClass="entr" presetID="1">
                                  <p:stCondLst>
                                    <p:cond delay="0"/>
                                  </p:stCondLst>
                                  <p:childTnLst>
                                    <p:set>
                                      <p:cBhvr>
                                        <p:cTn id="2950" dur="1" fill="hold">
                                          <p:stCondLst>
                                            <p:cond delay="0"/>
                                          </p:stCondLst>
                                        </p:cTn>
                                        <p:tgtEl>
                                          <p:spTgt spid="1953"/>
                                        </p:tgtEl>
                                        <p:attrNameLst>
                                          <p:attrName>style.visibility</p:attrName>
                                        </p:attrNameLst>
                                      </p:cBhvr>
                                      <p:to>
                                        <p:strVal val="visible"/>
                                      </p:to>
                                    </p:set>
                                  </p:childTnLst>
                                </p:cTn>
                              </p:par>
                              <p:par>
                                <p:cTn id="2951" nodeType="withEffect" fill="hold" presetClass="entr" presetID="1">
                                  <p:stCondLst>
                                    <p:cond delay="0"/>
                                  </p:stCondLst>
                                  <p:childTnLst>
                                    <p:set>
                                      <p:cBhvr>
                                        <p:cTn id="2952" dur="1" fill="hold">
                                          <p:stCondLst>
                                            <p:cond delay="0"/>
                                          </p:stCondLst>
                                        </p:cTn>
                                        <p:tgtEl>
                                          <p:spTgt spid="1953"/>
                                        </p:tgtEl>
                                        <p:attrNameLst>
                                          <p:attrName>style.visibility</p:attrName>
                                        </p:attrNameLst>
                                      </p:cBhvr>
                                      <p:to>
                                        <p:strVal val="visible"/>
                                      </p:to>
                                    </p:set>
                                  </p:childTnLst>
                                </p:cTn>
                              </p:par>
                              <p:par>
                                <p:cTn id="2953" nodeType="withEffect" fill="hold" presetClass="entr" presetID="1">
                                  <p:stCondLst>
                                    <p:cond delay="0"/>
                                  </p:stCondLst>
                                  <p:childTnLst>
                                    <p:set>
                                      <p:cBhvr>
                                        <p:cTn id="2954" dur="1" fill="hold">
                                          <p:stCondLst>
                                            <p:cond delay="0"/>
                                          </p:stCondLst>
                                        </p:cTn>
                                        <p:tgtEl>
                                          <p:spTgt spid="1953"/>
                                        </p:tgtEl>
                                        <p:attrNameLst>
                                          <p:attrName>style.visibility</p:attrName>
                                        </p:attrNameLst>
                                      </p:cBhvr>
                                      <p:to>
                                        <p:strVal val="visible"/>
                                      </p:to>
                                    </p:set>
                                  </p:childTnLst>
                                </p:cTn>
                              </p:par>
                              <p:par>
                                <p:cTn id="2955" nodeType="withEffect" fill="hold" presetClass="entr" presetID="1">
                                  <p:stCondLst>
                                    <p:cond delay="0"/>
                                  </p:stCondLst>
                                  <p:childTnLst>
                                    <p:set>
                                      <p:cBhvr>
                                        <p:cTn id="2956" dur="1" fill="hold">
                                          <p:stCondLst>
                                            <p:cond delay="0"/>
                                          </p:stCondLst>
                                        </p:cTn>
                                        <p:tgtEl>
                                          <p:spTgt spid="1953"/>
                                        </p:tgtEl>
                                        <p:attrNameLst>
                                          <p:attrName>style.visibility</p:attrName>
                                        </p:attrNameLst>
                                      </p:cBhvr>
                                      <p:to>
                                        <p:strVal val="visible"/>
                                      </p:to>
                                    </p:set>
                                  </p:childTnLst>
                                </p:cTn>
                              </p:par>
                              <p:par>
                                <p:cTn id="2957" nodeType="withEffect" fill="hold" presetClass="entr" presetID="1">
                                  <p:stCondLst>
                                    <p:cond delay="0"/>
                                  </p:stCondLst>
                                  <p:childTnLst>
                                    <p:set>
                                      <p:cBhvr>
                                        <p:cTn id="2958" dur="1" fill="hold">
                                          <p:stCondLst>
                                            <p:cond delay="0"/>
                                          </p:stCondLst>
                                        </p:cTn>
                                        <p:tgtEl>
                                          <p:spTgt spid="1953"/>
                                        </p:tgtEl>
                                        <p:attrNameLst>
                                          <p:attrName>style.visibility</p:attrName>
                                        </p:attrNameLst>
                                      </p:cBhvr>
                                      <p:to>
                                        <p:strVal val="visible"/>
                                      </p:to>
                                    </p:set>
                                  </p:childTnLst>
                                </p:cTn>
                              </p:par>
                              <p:par>
                                <p:cTn id="2959" nodeType="withEffect" fill="hold" presetClass="entr" presetID="1">
                                  <p:stCondLst>
                                    <p:cond delay="0"/>
                                  </p:stCondLst>
                                  <p:childTnLst>
                                    <p:set>
                                      <p:cBhvr>
                                        <p:cTn id="2960" dur="1" fill="hold">
                                          <p:stCondLst>
                                            <p:cond delay="0"/>
                                          </p:stCondLst>
                                        </p:cTn>
                                        <p:tgtEl>
                                          <p:spTgt spid="1953"/>
                                        </p:tgtEl>
                                        <p:attrNameLst>
                                          <p:attrName>style.visibility</p:attrName>
                                        </p:attrNameLst>
                                      </p:cBhvr>
                                      <p:to>
                                        <p:strVal val="visible"/>
                                      </p:to>
                                    </p:set>
                                  </p:childTnLst>
                                </p:cTn>
                              </p:par>
                              <p:par>
                                <p:cTn id="2961" nodeType="withEffect" fill="hold" presetClass="entr" presetID="1">
                                  <p:stCondLst>
                                    <p:cond delay="0"/>
                                  </p:stCondLst>
                                  <p:childTnLst>
                                    <p:set>
                                      <p:cBhvr>
                                        <p:cTn id="2962" dur="1" fill="hold">
                                          <p:stCondLst>
                                            <p:cond delay="0"/>
                                          </p:stCondLst>
                                        </p:cTn>
                                        <p:tgtEl>
                                          <p:spTgt spid="1953"/>
                                        </p:tgtEl>
                                        <p:attrNameLst>
                                          <p:attrName>style.visibility</p:attrName>
                                        </p:attrNameLst>
                                      </p:cBhvr>
                                      <p:to>
                                        <p:strVal val="visible"/>
                                      </p:to>
                                    </p:set>
                                  </p:childTnLst>
                                </p:cTn>
                              </p:par>
                              <p:par>
                                <p:cTn id="2963" nodeType="withEffect" fill="hold" presetClass="entr" presetID="1">
                                  <p:stCondLst>
                                    <p:cond delay="0"/>
                                  </p:stCondLst>
                                  <p:childTnLst>
                                    <p:set>
                                      <p:cBhvr>
                                        <p:cTn id="2964" dur="1" fill="hold">
                                          <p:stCondLst>
                                            <p:cond delay="0"/>
                                          </p:stCondLst>
                                        </p:cTn>
                                        <p:tgtEl>
                                          <p:spTgt spid="1953"/>
                                        </p:tgtEl>
                                        <p:attrNameLst>
                                          <p:attrName>style.visibility</p:attrName>
                                        </p:attrNameLst>
                                      </p:cBhvr>
                                      <p:to>
                                        <p:strVal val="visible"/>
                                      </p:to>
                                    </p:set>
                                  </p:childTnLst>
                                </p:cTn>
                              </p:par>
                              <p:par>
                                <p:cTn id="2965" nodeType="withEffect" fill="hold" presetClass="entr" presetID="1">
                                  <p:stCondLst>
                                    <p:cond delay="0"/>
                                  </p:stCondLst>
                                  <p:childTnLst>
                                    <p:set>
                                      <p:cBhvr>
                                        <p:cTn id="2966" dur="1" fill="hold">
                                          <p:stCondLst>
                                            <p:cond delay="0"/>
                                          </p:stCondLst>
                                        </p:cTn>
                                        <p:tgtEl>
                                          <p:spTgt spid="1953"/>
                                        </p:tgtEl>
                                        <p:attrNameLst>
                                          <p:attrName>style.visibility</p:attrName>
                                        </p:attrNameLst>
                                      </p:cBhvr>
                                      <p:to>
                                        <p:strVal val="visible"/>
                                      </p:to>
                                    </p:set>
                                  </p:childTnLst>
                                </p:cTn>
                              </p:par>
                              <p:par>
                                <p:cTn id="2967" nodeType="withEffect" fill="hold" presetClass="entr" presetID="1">
                                  <p:stCondLst>
                                    <p:cond delay="0"/>
                                  </p:stCondLst>
                                  <p:childTnLst>
                                    <p:set>
                                      <p:cBhvr>
                                        <p:cTn id="2968" dur="1" fill="hold">
                                          <p:stCondLst>
                                            <p:cond delay="0"/>
                                          </p:stCondLst>
                                        </p:cTn>
                                        <p:tgtEl>
                                          <p:spTgt spid="19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Requirements Specification (SRS)</a:t>
            </a:r>
            <a:endParaRPr b="0" lang="en-US" sz="2400" spc="-1" strike="noStrike">
              <a:solidFill>
                <a:srgbClr val="000000"/>
              </a:solidFill>
              <a:latin typeface="Calibri"/>
            </a:endParaRPr>
          </a:p>
        </p:txBody>
      </p:sp>
      <p:sp>
        <p:nvSpPr>
          <p:cNvPr id="1956" name="CustomShape 2"/>
          <p:cNvSpPr/>
          <p:nvPr/>
        </p:nvSpPr>
        <p:spPr>
          <a:xfrm>
            <a:off x="198720" y="1268280"/>
            <a:ext cx="7223760" cy="5504400"/>
          </a:xfrm>
          <a:prstGeom prst="rect">
            <a:avLst/>
          </a:prstGeom>
          <a:noFill/>
          <a:ln>
            <a:noFill/>
          </a:ln>
        </p:spPr>
        <p:style>
          <a:lnRef idx="0"/>
          <a:fillRef idx="0"/>
          <a:effectRef idx="0"/>
          <a:fontRef idx="minor"/>
        </p:style>
      </p:sp>
      <p:graphicFrame>
        <p:nvGraphicFramePr>
          <p:cNvPr id="1957" name="Table 3"/>
          <p:cNvGraphicFramePr/>
          <p:nvPr/>
        </p:nvGraphicFramePr>
        <p:xfrm>
          <a:off x="518400" y="1268280"/>
          <a:ext cx="11154960" cy="360000"/>
        </p:xfrm>
        <a:graphic>
          <a:graphicData uri="http://schemas.openxmlformats.org/drawingml/2006/table">
            <a:tbl>
              <a:tblPr/>
              <a:tblGrid>
                <a:gridCol w="5577480"/>
                <a:gridCol w="5577480"/>
              </a:tblGrid>
              <a:tr h="0">
                <a:tc>
                  <a:txBody>
                    <a:bodyPr/>
                    <a:p>
                      <a:pPr>
                        <a:lnSpc>
                          <a:spcPct val="100000"/>
                        </a:lnSpc>
                        <a:spcBef>
                          <a:spcPts val="439"/>
                        </a:spcBef>
                        <a:spcAft>
                          <a:spcPts val="601"/>
                        </a:spcAft>
                      </a:pPr>
                      <a:r>
                        <a:rPr b="1" lang="en-IN" sz="2200" spc="-1" strike="noStrike">
                          <a:solidFill>
                            <a:srgbClr val="000000"/>
                          </a:solidFill>
                          <a:latin typeface="Calibri"/>
                          <a:ea typeface="MS PGothic"/>
                        </a:rPr>
                        <a:t>ToC recommended by IEEE for SRS (IEEE Std. 830-1998)</a:t>
                      </a:r>
                      <a:endParaRPr b="0" lang="en-IN" sz="2200" spc="-1" strike="noStrike">
                        <a:latin typeface="Arial"/>
                      </a:endParaRPr>
                    </a:p>
                    <a:p>
                      <a:pPr>
                        <a:lnSpc>
                          <a:spcPct val="100000"/>
                        </a:lnSpc>
                        <a:spcBef>
                          <a:spcPts val="400"/>
                        </a:spcBef>
                        <a:spcAft>
                          <a:spcPts val="400"/>
                        </a:spcAft>
                      </a:pPr>
                      <a:r>
                        <a:rPr b="1" lang="en-IN" sz="2000" spc="-1" strike="noStrike">
                          <a:solidFill>
                            <a:srgbClr val="000000"/>
                          </a:solidFill>
                          <a:latin typeface="Calibri"/>
                          <a:ea typeface="MS PGothic"/>
                        </a:rPr>
                        <a:t>1. Introduction</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1.1 Purpose</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1.2 Scope</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1.3 Definitions, acronyms, and abbreviations</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1.4 References</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1.5 Overview</a:t>
                      </a:r>
                      <a:endParaRPr b="0" lang="en-IN" sz="2000" spc="-1" strike="noStrike">
                        <a:latin typeface="Arial"/>
                      </a:endParaRPr>
                    </a:p>
                    <a:p>
                      <a:pPr>
                        <a:lnSpc>
                          <a:spcPct val="110000"/>
                        </a:lnSpc>
                        <a:spcBef>
                          <a:spcPts val="300"/>
                        </a:spcBef>
                      </a:pPr>
                      <a:r>
                        <a:rPr b="1" lang="en-IN" sz="2000" spc="-1" strike="noStrike">
                          <a:solidFill>
                            <a:srgbClr val="000000"/>
                          </a:solidFill>
                          <a:latin typeface="Calibri"/>
                          <a:ea typeface="MS PGothic"/>
                        </a:rPr>
                        <a:t>2. Overall description</a:t>
                      </a:r>
                      <a:endParaRPr b="0" lang="en-IN" sz="2000" spc="-1" strike="noStrike">
                        <a:latin typeface="Arial"/>
                      </a:endParaRPr>
                    </a:p>
                    <a:p>
                      <a:pPr marL="274320" indent="-125280">
                        <a:lnSpc>
                          <a:spcPct val="110000"/>
                        </a:lnSpc>
                        <a:spcBef>
                          <a:spcPts val="300"/>
                        </a:spcBef>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2.1 Product perspective</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2.2 Product functions</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2.3 User characteristics</a:t>
                      </a:r>
                      <a:endParaRPr b="0" lang="en-IN" sz="2000" spc="-1" strike="noStrike">
                        <a:latin typeface="Arial"/>
                      </a:endParaRPr>
                    </a:p>
                  </a:txBody>
                  <a:tcPr marL="91440" marR="91440">
                    <a:noFill/>
                  </a:tcPr>
                </a:tc>
                <a:tc>
                  <a:txBody>
                    <a:bodyPr/>
                    <a:p>
                      <a:pPr marL="274320">
                        <a:lnSpc>
                          <a:spcPct val="110000"/>
                        </a:lnSpc>
                        <a:spcBef>
                          <a:spcPts val="300"/>
                        </a:spcBef>
                      </a:pPr>
                      <a:r>
                        <a:rPr b="0" lang="en-IN" sz="2000" spc="-1" strike="noStrike">
                          <a:solidFill>
                            <a:srgbClr val="000000"/>
                          </a:solidFill>
                          <a:latin typeface="Calibri"/>
                          <a:ea typeface="MS PGothic"/>
                        </a:rPr>
                        <a:t>2.4 Constraints</a:t>
                      </a:r>
                      <a:endParaRPr b="0" lang="en-IN" sz="2000" spc="-1" strike="noStrike">
                        <a:latin typeface="Arial"/>
                      </a:endParaRPr>
                    </a:p>
                    <a:p>
                      <a:pPr marL="274320">
                        <a:lnSpc>
                          <a:spcPct val="110000"/>
                        </a:lnSpc>
                        <a:spcBef>
                          <a:spcPts val="300"/>
                        </a:spcBef>
                      </a:pPr>
                      <a:r>
                        <a:rPr b="0" lang="en-IN" sz="2000" spc="-1" strike="noStrike">
                          <a:solidFill>
                            <a:srgbClr val="000000"/>
                          </a:solidFill>
                          <a:latin typeface="Calibri"/>
                          <a:ea typeface="MS PGothic"/>
                        </a:rPr>
                        <a:t>2.5 Assumptions and dependencies</a:t>
                      </a:r>
                      <a:endParaRPr b="0" lang="en-IN" sz="2000" spc="-1" strike="noStrike">
                        <a:latin typeface="Arial"/>
                      </a:endParaRPr>
                    </a:p>
                    <a:p>
                      <a:pPr marL="274320">
                        <a:lnSpc>
                          <a:spcPct val="110000"/>
                        </a:lnSpc>
                        <a:spcBef>
                          <a:spcPts val="300"/>
                        </a:spcBef>
                      </a:pPr>
                      <a:endParaRPr b="0" lang="en-IN" sz="2000" spc="-1" strike="noStrike">
                        <a:latin typeface="Arial"/>
                      </a:endParaRPr>
                    </a:p>
                    <a:p>
                      <a:pPr>
                        <a:lnSpc>
                          <a:spcPct val="80000"/>
                        </a:lnSpc>
                        <a:spcBef>
                          <a:spcPts val="400"/>
                        </a:spcBef>
                        <a:spcAft>
                          <a:spcPts val="400"/>
                        </a:spcAft>
                      </a:pPr>
                      <a:r>
                        <a:rPr b="1" lang="en-IN" sz="2000" spc="-1" strike="noStrike">
                          <a:solidFill>
                            <a:srgbClr val="000000"/>
                          </a:solidFill>
                          <a:latin typeface="Calibri"/>
                          <a:ea typeface="MS PGothic"/>
                        </a:rPr>
                        <a:t>3. Specific requirements</a:t>
                      </a:r>
                      <a:endParaRPr b="0" lang="en-IN" sz="2000" spc="-1" strike="noStrike">
                        <a:latin typeface="Arial"/>
                      </a:endParaRPr>
                    </a:p>
                    <a:p>
                      <a:pPr>
                        <a:lnSpc>
                          <a:spcPct val="80000"/>
                        </a:lnSpc>
                        <a:spcBef>
                          <a:spcPts val="400"/>
                        </a:spcBef>
                        <a:spcAft>
                          <a:spcPts val="400"/>
                        </a:spcAft>
                      </a:pPr>
                      <a:r>
                        <a:rPr b="1" lang="en-IN" sz="2000" spc="-1" strike="noStrike">
                          <a:solidFill>
                            <a:srgbClr val="000000"/>
                          </a:solidFill>
                          <a:latin typeface="Calibri"/>
                          <a:ea typeface="MS PGothic"/>
                        </a:rPr>
                        <a:t>        </a:t>
                      </a:r>
                      <a:r>
                        <a:rPr b="0" lang="en-IN" sz="2000" spc="-1" strike="noStrike">
                          <a:solidFill>
                            <a:srgbClr val="000000"/>
                          </a:solidFill>
                          <a:latin typeface="Calibri"/>
                          <a:ea typeface="MS PGothic"/>
                        </a:rPr>
                        <a:t>3.1 External Interface</a:t>
                      </a:r>
                      <a:endParaRPr b="0" lang="en-IN" sz="2000" spc="-1" strike="noStrike">
                        <a:latin typeface="Arial"/>
                      </a:endParaRPr>
                    </a:p>
                    <a:p>
                      <a:pPr>
                        <a:lnSpc>
                          <a:spcPct val="80000"/>
                        </a:lnSpc>
                        <a:spcBef>
                          <a:spcPts val="400"/>
                        </a:spcBef>
                        <a:spcAft>
                          <a:spcPts val="400"/>
                        </a:spcAft>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3.2  Functional Requirements</a:t>
                      </a:r>
                      <a:endParaRPr b="0" lang="en-IN" sz="2000" spc="-1" strike="noStrike">
                        <a:latin typeface="Arial"/>
                      </a:endParaRPr>
                    </a:p>
                    <a:p>
                      <a:pPr>
                        <a:lnSpc>
                          <a:spcPct val="80000"/>
                        </a:lnSpc>
                        <a:spcBef>
                          <a:spcPts val="400"/>
                        </a:spcBef>
                        <a:spcAft>
                          <a:spcPts val="400"/>
                        </a:spcAft>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3.3  Non-Functional Requirements</a:t>
                      </a:r>
                      <a:endParaRPr b="0" lang="en-IN" sz="2000" spc="-1" strike="noStrike">
                        <a:latin typeface="Arial"/>
                      </a:endParaRPr>
                    </a:p>
                    <a:p>
                      <a:pPr>
                        <a:lnSpc>
                          <a:spcPct val="80000"/>
                        </a:lnSpc>
                        <a:spcBef>
                          <a:spcPts val="400"/>
                        </a:spcBef>
                        <a:spcAft>
                          <a:spcPts val="400"/>
                        </a:spcAft>
                      </a:pPr>
                      <a:r>
                        <a:rPr b="0" lang="en-IN" sz="2000" spc="-1" strike="noStrike">
                          <a:solidFill>
                            <a:srgbClr val="000000"/>
                          </a:solidFill>
                          <a:latin typeface="Calibri"/>
                          <a:ea typeface="MS PGothic"/>
                        </a:rPr>
                        <a:t>        </a:t>
                      </a:r>
                      <a:r>
                        <a:rPr b="0" lang="en-IN" sz="2000" spc="-1" strike="noStrike">
                          <a:solidFill>
                            <a:srgbClr val="000000"/>
                          </a:solidFill>
                          <a:latin typeface="Calibri"/>
                          <a:ea typeface="MS PGothic"/>
                        </a:rPr>
                        <a:t>3.4 Design Constraints</a:t>
                      </a:r>
                      <a:endParaRPr b="0" lang="en-IN" sz="2000" spc="-1" strike="noStrike">
                        <a:latin typeface="Arial"/>
                      </a:endParaRPr>
                    </a:p>
                    <a:p>
                      <a:pPr>
                        <a:lnSpc>
                          <a:spcPct val="80000"/>
                        </a:lnSpc>
                        <a:spcBef>
                          <a:spcPts val="400"/>
                        </a:spcBef>
                        <a:spcAft>
                          <a:spcPts val="400"/>
                        </a:spcAft>
                      </a:pPr>
                      <a:r>
                        <a:rPr b="1" lang="en-IN" sz="2000" spc="-1" strike="noStrike">
                          <a:solidFill>
                            <a:srgbClr val="000000"/>
                          </a:solidFill>
                          <a:latin typeface="Calibri"/>
                          <a:ea typeface="MS PGothic"/>
                        </a:rPr>
                        <a:t>Appendixes</a:t>
                      </a:r>
                      <a:endParaRPr b="0" lang="en-IN" sz="2000" spc="-1" strike="noStrike">
                        <a:latin typeface="Arial"/>
                      </a:endParaRPr>
                    </a:p>
                    <a:p>
                      <a:pPr>
                        <a:lnSpc>
                          <a:spcPct val="80000"/>
                        </a:lnSpc>
                        <a:spcBef>
                          <a:spcPts val="400"/>
                        </a:spcBef>
                        <a:spcAft>
                          <a:spcPts val="400"/>
                        </a:spcAft>
                      </a:pPr>
                      <a:r>
                        <a:rPr b="1" lang="en-IN" sz="2000" spc="-1" strike="noStrike">
                          <a:solidFill>
                            <a:srgbClr val="000000"/>
                          </a:solidFill>
                          <a:latin typeface="Calibri"/>
                          <a:ea typeface="MS PGothic"/>
                        </a:rPr>
                        <a:t>Index</a:t>
                      </a:r>
                      <a:endParaRPr b="0" lang="en-IN" sz="2000" spc="-1" strike="noStrike">
                        <a:latin typeface="Arial"/>
                      </a:endParaRPr>
                    </a:p>
                  </a:txBody>
                  <a:tcPr marL="91440" marR="91440">
                    <a:noFill/>
                  </a:tcPr>
                </a:tc>
              </a:tr>
            </a:tbl>
          </a:graphicData>
        </a:graphic>
      </p:graphicFrame>
      <p:pic>
        <p:nvPicPr>
          <p:cNvPr id="1958" name="Picture 3" descr=""/>
          <p:cNvPicPr/>
          <p:nvPr/>
        </p:nvPicPr>
        <p:blipFill>
          <a:blip r:embed="rId1"/>
          <a:stretch/>
        </p:blipFill>
        <p:spPr>
          <a:xfrm>
            <a:off x="5945400" y="66600"/>
            <a:ext cx="4829760" cy="785880"/>
          </a:xfrm>
          <a:prstGeom prst="rect">
            <a:avLst/>
          </a:prstGeom>
          <a:ln>
            <a:noFill/>
          </a:ln>
        </p:spPr>
      </p:pic>
      <p:sp>
        <p:nvSpPr>
          <p:cNvPr id="1959" name="CustomShape 4"/>
          <p:cNvSpPr/>
          <p:nvPr/>
        </p:nvSpPr>
        <p:spPr>
          <a:xfrm>
            <a:off x="7422840" y="4511880"/>
            <a:ext cx="3669120" cy="480240"/>
          </a:xfrm>
          <a:prstGeom prst="rect">
            <a:avLst/>
          </a:prstGeom>
          <a:noFill/>
          <a:ln>
            <a:noFill/>
          </a:ln>
        </p:spPr>
        <p:style>
          <a:lnRef idx="0"/>
          <a:fillRef idx="0"/>
          <a:effectRef idx="0"/>
          <a:fontRef idx="minor"/>
        </p:style>
        <p:txBody>
          <a:bodyPr lIns="90000" rIns="90000" tIns="45000" bIns="45000"/>
          <a:p>
            <a:pPr>
              <a:lnSpc>
                <a:spcPct val="80000"/>
              </a:lnSpc>
              <a:spcBef>
                <a:spcPts val="400"/>
              </a:spcBef>
              <a:spcAft>
                <a:spcPts val="400"/>
              </a:spcAft>
            </a:pPr>
            <a:r>
              <a:rPr b="1" lang="en-IN" sz="3200" spc="-1" strike="noStrike" u="sng">
                <a:solidFill>
                  <a:srgbClr val="0563c1"/>
                </a:solidFill>
                <a:uFillTx/>
                <a:latin typeface="Calibri"/>
                <a:hlinkClick r:id="rId2"/>
              </a:rPr>
              <a:t>Illustration</a:t>
            </a:r>
            <a:endParaRPr b="0" lang="en-IN" sz="3200" spc="-1" strike="noStrike">
              <a:latin typeface="Arial"/>
            </a:endParaRPr>
          </a:p>
        </p:txBody>
      </p:sp>
    </p:spTree>
  </p:cSld>
  <p:timing>
    <p:tnLst>
      <p:par>
        <p:cTn id="2969" dur="indefinite" restart="never" nodeType="tmRoot">
          <p:childTnLst>
            <p:seq>
              <p:cTn id="2970" dur="indefinite" nodeType="mainSeq">
                <p:childTnLst>
                  <p:par>
                    <p:cTn id="2971" fill="hold">
                      <p:stCondLst>
                        <p:cond delay="0"/>
                      </p:stCondLst>
                      <p:childTnLst>
                        <p:par>
                          <p:cTn id="2972" fill="hold">
                            <p:stCondLst>
                              <p:cond delay="0"/>
                            </p:stCondLst>
                            <p:childTnLst>
                              <p:par>
                                <p:cTn id="2973" nodeType="withEffect" fill="hold" presetClass="entr" presetID="1">
                                  <p:stCondLst>
                                    <p:cond delay="0"/>
                                  </p:stCondLst>
                                  <p:endCondLst>
                                    <p:cond delay="5000"/>
                                  </p:endCondLst>
                                  <p:childTnLst>
                                    <p:set>
                                      <p:cBhvr>
                                        <p:cTn id="2974" dur="1" fill="hold">
                                          <p:stCondLst>
                                            <p:cond delay="0"/>
                                          </p:stCondLst>
                                        </p:cTn>
                                        <p:tgtEl>
                                          <p:spTgt spid="1956">
                                            <p:txEl>
                                              <p:pRg st="0" end="0"/>
                                            </p:txEl>
                                          </p:spTgt>
                                        </p:tgtEl>
                                        <p:attrNameLst>
                                          <p:attrName>style.visibility</p:attrName>
                                        </p:attrNameLst>
                                      </p:cBhvr>
                                      <p:to>
                                        <p:strVal val="visible"/>
                                      </p:to>
                                    </p:set>
                                  </p:childTnLst>
                                </p:cTn>
                              </p:par>
                              <p:par>
                                <p:cTn id="2975" nodeType="withEffect" fill="hold" presetClass="entr" presetID="1">
                                  <p:stCondLst>
                                    <p:cond delay="0"/>
                                  </p:stCondLst>
                                  <p:childTnLst>
                                    <p:set>
                                      <p:cBhvr>
                                        <p:cTn id="2976" dur="1" fill="hold">
                                          <p:stCondLst>
                                            <p:cond delay="0"/>
                                          </p:stCondLst>
                                        </p:cTn>
                                        <p:tgtEl>
                                          <p:spTgt spid="19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Validation</a:t>
            </a:r>
            <a:endParaRPr b="0" lang="en-US" sz="2400" spc="-1" strike="noStrike">
              <a:solidFill>
                <a:srgbClr val="000000"/>
              </a:solidFill>
              <a:latin typeface="Calibri"/>
            </a:endParaRPr>
          </a:p>
        </p:txBody>
      </p:sp>
      <p:sp>
        <p:nvSpPr>
          <p:cNvPr id="1961" name="CustomShape 2"/>
          <p:cNvSpPr/>
          <p:nvPr/>
        </p:nvSpPr>
        <p:spPr>
          <a:xfrm>
            <a:off x="198720" y="1268280"/>
            <a:ext cx="7223760" cy="5504400"/>
          </a:xfrm>
          <a:prstGeom prst="rect">
            <a:avLst/>
          </a:prstGeom>
          <a:noFill/>
          <a:ln>
            <a:noFill/>
          </a:ln>
        </p:spPr>
        <p:style>
          <a:lnRef idx="0"/>
          <a:fillRef idx="0"/>
          <a:effectRef idx="0"/>
          <a:fontRef idx="minor"/>
        </p:style>
      </p:sp>
      <p:pic>
        <p:nvPicPr>
          <p:cNvPr id="1962" name="Picture 16" descr=""/>
          <p:cNvPicPr/>
          <p:nvPr/>
        </p:nvPicPr>
        <p:blipFill>
          <a:blip r:embed="rId1"/>
          <a:stretch/>
        </p:blipFill>
        <p:spPr>
          <a:xfrm>
            <a:off x="89280" y="5926680"/>
            <a:ext cx="12102120" cy="942480"/>
          </a:xfrm>
          <a:prstGeom prst="rect">
            <a:avLst/>
          </a:prstGeom>
          <a:ln>
            <a:noFill/>
          </a:ln>
        </p:spPr>
      </p:pic>
      <p:sp>
        <p:nvSpPr>
          <p:cNvPr id="1963" name="CustomShape 3"/>
          <p:cNvSpPr/>
          <p:nvPr/>
        </p:nvSpPr>
        <p:spPr>
          <a:xfrm>
            <a:off x="124560" y="1360080"/>
            <a:ext cx="10515240" cy="4780440"/>
          </a:xfrm>
          <a:prstGeom prst="rect">
            <a:avLst/>
          </a:prstGeom>
          <a:noFill/>
          <a:ln>
            <a:noFill/>
          </a:ln>
        </p:spPr>
        <p:style>
          <a:lnRef idx="0"/>
          <a:fillRef idx="0"/>
          <a:effectRef idx="0"/>
          <a:fontRef idx="minor"/>
        </p:style>
        <p:txBody>
          <a:bodyPr lIns="90000" rIns="90000" tIns="45000" bIns="45000"/>
          <a:p>
            <a:pPr marL="343080" indent="-342720" algn="just">
              <a:lnSpc>
                <a:spcPct val="100000"/>
              </a:lnSpc>
              <a:spcAft>
                <a:spcPts val="601"/>
              </a:spcAft>
              <a:buClr>
                <a:srgbClr val="000000"/>
              </a:buClr>
              <a:buFont typeface="Wingdings" charset="2"/>
              <a:buChar char=""/>
            </a:pPr>
            <a:r>
              <a:rPr b="0" lang="en-IN" sz="2400" spc="-1" strike="noStrike">
                <a:solidFill>
                  <a:srgbClr val="000000"/>
                </a:solidFill>
                <a:latin typeface="Calibri"/>
              </a:rPr>
              <a:t>The purpose of requirements is to help ensure that the requirements does what the customer wants</a:t>
            </a:r>
            <a:endParaRPr b="0" lang="en-IN" sz="2400" spc="-1" strike="noStrike">
              <a:latin typeface="Arial"/>
            </a:endParaRPr>
          </a:p>
          <a:p>
            <a:pPr marL="343080" indent="-342720" algn="just">
              <a:lnSpc>
                <a:spcPct val="100000"/>
              </a:lnSpc>
              <a:spcAft>
                <a:spcPts val="601"/>
              </a:spcAft>
              <a:buClr>
                <a:srgbClr val="000000"/>
              </a:buClr>
              <a:buFont typeface="Wingdings" charset="2"/>
              <a:buChar char=""/>
            </a:pPr>
            <a:r>
              <a:rPr b="0" lang="en-IN" sz="2400" spc="-1" strike="noStrike">
                <a:solidFill>
                  <a:srgbClr val="000000"/>
                </a:solidFill>
                <a:latin typeface="Calibri"/>
              </a:rPr>
              <a:t>This is an important phase because repairing requirement errors in downstream phases can be expensive</a:t>
            </a:r>
            <a:endParaRPr b="0" lang="en-IN" sz="2400" spc="-1" strike="noStrike">
              <a:latin typeface="Arial"/>
            </a:endParaRPr>
          </a:p>
          <a:p>
            <a:pPr marL="343080" indent="-342720">
              <a:lnSpc>
                <a:spcPct val="100000"/>
              </a:lnSpc>
              <a:spcAft>
                <a:spcPts val="601"/>
              </a:spcAft>
              <a:buClr>
                <a:srgbClr val="000000"/>
              </a:buClr>
              <a:buFont typeface="Wingdings" charset="2"/>
              <a:buChar char=""/>
            </a:pPr>
            <a:r>
              <a:rPr b="0" lang="en-IN" sz="2400" spc="-1" strike="noStrike">
                <a:solidFill>
                  <a:srgbClr val="000000"/>
                </a:solidFill>
                <a:latin typeface="Calibri"/>
              </a:rPr>
              <a:t>Validation and Verification</a:t>
            </a:r>
            <a:endParaRPr b="0" lang="en-IN" sz="2400" spc="-1" strike="noStrike">
              <a:latin typeface="Arial"/>
            </a:endParaRPr>
          </a:p>
          <a:p>
            <a:pPr marL="731520" indent="-342720" algn="just">
              <a:lnSpc>
                <a:spcPct val="120000"/>
              </a:lnSpc>
              <a:buClr>
                <a:srgbClr val="000000"/>
              </a:buClr>
              <a:buFont typeface="Wingdings" charset="2"/>
              <a:buChar char=""/>
            </a:pPr>
            <a:r>
              <a:rPr b="0" lang="en-IN" sz="2400" spc="-1" strike="noStrike">
                <a:solidFill>
                  <a:srgbClr val="000000"/>
                </a:solidFill>
                <a:latin typeface="Calibri"/>
              </a:rPr>
              <a:t>Validation determines whether the software requirements if implemented, will solve the right problem and satisfy the intended user needs</a:t>
            </a:r>
            <a:endParaRPr b="0" lang="en-IN" sz="2400" spc="-1" strike="noStrike">
              <a:latin typeface="Arial"/>
            </a:endParaRPr>
          </a:p>
          <a:p>
            <a:pPr marL="731520" indent="-342720" algn="just">
              <a:lnSpc>
                <a:spcPct val="120000"/>
              </a:lnSpc>
              <a:buClr>
                <a:srgbClr val="000000"/>
              </a:buClr>
              <a:buFont typeface="Wingdings" charset="2"/>
              <a:buChar char=""/>
            </a:pPr>
            <a:r>
              <a:rPr b="0" lang="en-IN" sz="2400" spc="-1" strike="noStrike">
                <a:solidFill>
                  <a:srgbClr val="000000"/>
                </a:solidFill>
                <a:latin typeface="Calibri"/>
              </a:rPr>
              <a:t>Verification determines whether the requirements have been specified correctly </a:t>
            </a:r>
            <a:endParaRPr b="0" lang="en-IN" sz="2400" spc="-1" strike="noStrike">
              <a:latin typeface="Arial"/>
            </a:endParaRPr>
          </a:p>
          <a:p>
            <a:pPr marL="388800" algn="just">
              <a:lnSpc>
                <a:spcPct val="120000"/>
              </a:lnSpc>
            </a:pPr>
            <a:r>
              <a:rPr b="0" lang="en-IN" sz="2400" spc="-1" strike="noStrike">
                <a:solidFill>
                  <a:srgbClr val="000000"/>
                </a:solidFill>
                <a:latin typeface="Calibri"/>
              </a:rPr>
              <a:t>(Reviews are used for both validation and verification)</a:t>
            </a:r>
            <a:endParaRPr b="0" lang="en-IN" sz="2400" spc="-1" strike="noStrike">
              <a:latin typeface="Arial"/>
            </a:endParaRPr>
          </a:p>
        </p:txBody>
      </p:sp>
      <p:grpSp>
        <p:nvGrpSpPr>
          <p:cNvPr id="1964" name="Group 4"/>
          <p:cNvGrpSpPr/>
          <p:nvPr/>
        </p:nvGrpSpPr>
        <p:grpSpPr>
          <a:xfrm>
            <a:off x="5424120" y="18360"/>
            <a:ext cx="5439240" cy="844200"/>
            <a:chOff x="5424120" y="18360"/>
            <a:chExt cx="5439240" cy="844200"/>
          </a:xfrm>
        </p:grpSpPr>
        <p:sp>
          <p:nvSpPr>
            <p:cNvPr id="1965"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966" name="CustomShape 6"/>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967"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968" name="CustomShape 8"/>
            <p:cNvSpPr/>
            <p:nvPr/>
          </p:nvSpPr>
          <p:spPr>
            <a:xfrm>
              <a:off x="878040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969"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970"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971"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2"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3"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4"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975"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6"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7"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78"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2977" dur="indefinite" restart="never" nodeType="tmRoot">
          <p:childTnLst>
            <p:seq>
              <p:cTn id="2978" dur="indefinite" nodeType="mainSeq">
                <p:childTnLst>
                  <p:par>
                    <p:cTn id="2979" fill="hold">
                      <p:stCondLst>
                        <p:cond delay="0"/>
                      </p:stCondLst>
                      <p:childTnLst>
                        <p:par>
                          <p:cTn id="2980" fill="hold">
                            <p:stCondLst>
                              <p:cond delay="0"/>
                            </p:stCondLst>
                            <p:childTnLst>
                              <p:par>
                                <p:cTn id="2981" nodeType="withEffect" fill="hold" presetClass="entr" presetID="1">
                                  <p:stCondLst>
                                    <p:cond delay="0"/>
                                  </p:stCondLst>
                                  <p:endCondLst>
                                    <p:cond delay="5000"/>
                                  </p:endCondLst>
                                  <p:childTnLst>
                                    <p:set>
                                      <p:cBhvr>
                                        <p:cTn id="2982" dur="1" fill="hold">
                                          <p:stCondLst>
                                            <p:cond delay="0"/>
                                          </p:stCondLst>
                                        </p:cTn>
                                        <p:tgtEl>
                                          <p:spTgt spid="196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Validation</a:t>
            </a:r>
            <a:endParaRPr b="0" lang="en-US" sz="2400" spc="-1" strike="noStrike">
              <a:solidFill>
                <a:srgbClr val="000000"/>
              </a:solidFill>
              <a:latin typeface="Calibri"/>
            </a:endParaRPr>
          </a:p>
        </p:txBody>
      </p:sp>
      <p:sp>
        <p:nvSpPr>
          <p:cNvPr id="1980" name="CustomShape 2"/>
          <p:cNvSpPr/>
          <p:nvPr/>
        </p:nvSpPr>
        <p:spPr>
          <a:xfrm>
            <a:off x="198720" y="1268280"/>
            <a:ext cx="7223760" cy="5504400"/>
          </a:xfrm>
          <a:prstGeom prst="rect">
            <a:avLst/>
          </a:prstGeom>
          <a:noFill/>
          <a:ln>
            <a:noFill/>
          </a:ln>
        </p:spPr>
        <p:style>
          <a:lnRef idx="0"/>
          <a:fillRef idx="0"/>
          <a:effectRef idx="0"/>
          <a:fontRef idx="minor"/>
        </p:style>
      </p:sp>
      <p:sp>
        <p:nvSpPr>
          <p:cNvPr id="1981" name="CustomShape 3"/>
          <p:cNvSpPr/>
          <p:nvPr/>
        </p:nvSpPr>
        <p:spPr>
          <a:xfrm>
            <a:off x="-372240" y="1165320"/>
            <a:ext cx="4492440" cy="456120"/>
          </a:xfrm>
          <a:prstGeom prst="rect">
            <a:avLst/>
          </a:prstGeom>
          <a:noFill/>
          <a:ln>
            <a:noFill/>
          </a:ln>
        </p:spPr>
        <p:style>
          <a:lnRef idx="0"/>
          <a:fillRef idx="0"/>
          <a:effectRef idx="0"/>
          <a:fontRef idx="minor"/>
        </p:style>
        <p:txBody>
          <a:bodyPr wrap="none" lIns="90000" rIns="90000" tIns="45000" bIns="45000"/>
          <a:p>
            <a:pPr marL="457200" indent="-456840">
              <a:lnSpc>
                <a:spcPct val="100000"/>
              </a:lnSpc>
              <a:buClr>
                <a:srgbClr val="c00000"/>
              </a:buClr>
              <a:buFont typeface="Calibri Light"/>
              <a:buAutoNum type="arabicPeriod"/>
            </a:pPr>
            <a:r>
              <a:rPr b="1" lang="en-IN" sz="2400" spc="-1" strike="noStrike">
                <a:solidFill>
                  <a:srgbClr val="c00000"/>
                </a:solidFill>
                <a:latin typeface="Calibri"/>
              </a:rPr>
              <a:t>Requirement Reviews </a:t>
            </a:r>
            <a:endParaRPr b="0" lang="en-IN" sz="2400" spc="-1" strike="noStrike">
              <a:latin typeface="Arial"/>
            </a:endParaRPr>
          </a:p>
        </p:txBody>
      </p:sp>
      <p:pic>
        <p:nvPicPr>
          <p:cNvPr id="1982" name="Picture 6" descr=""/>
          <p:cNvPicPr/>
          <p:nvPr/>
        </p:nvPicPr>
        <p:blipFill>
          <a:blip r:embed="rId1"/>
          <a:stretch/>
        </p:blipFill>
        <p:spPr>
          <a:xfrm>
            <a:off x="659520" y="2036520"/>
            <a:ext cx="5927040" cy="3338280"/>
          </a:xfrm>
          <a:prstGeom prst="rect">
            <a:avLst/>
          </a:prstGeom>
          <a:ln>
            <a:noFill/>
          </a:ln>
        </p:spPr>
      </p:pic>
      <p:pic>
        <p:nvPicPr>
          <p:cNvPr id="1983" name="Picture 7" descr=""/>
          <p:cNvPicPr/>
          <p:nvPr/>
        </p:nvPicPr>
        <p:blipFill>
          <a:blip r:embed="rId2"/>
          <a:stretch/>
        </p:blipFill>
        <p:spPr>
          <a:xfrm>
            <a:off x="79560" y="5926680"/>
            <a:ext cx="12112200" cy="942480"/>
          </a:xfrm>
          <a:prstGeom prst="rect">
            <a:avLst/>
          </a:prstGeom>
          <a:ln>
            <a:noFill/>
          </a:ln>
        </p:spPr>
      </p:pic>
      <p:grpSp>
        <p:nvGrpSpPr>
          <p:cNvPr id="1984" name="Group 4"/>
          <p:cNvGrpSpPr/>
          <p:nvPr/>
        </p:nvGrpSpPr>
        <p:grpSpPr>
          <a:xfrm>
            <a:off x="5424120" y="18360"/>
            <a:ext cx="5439240" cy="844200"/>
            <a:chOff x="5424120" y="18360"/>
            <a:chExt cx="5439240" cy="844200"/>
          </a:xfrm>
        </p:grpSpPr>
        <p:sp>
          <p:nvSpPr>
            <p:cNvPr id="1985"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1986" name="CustomShape 6"/>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1987"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1988" name="CustomShape 8"/>
            <p:cNvSpPr/>
            <p:nvPr/>
          </p:nvSpPr>
          <p:spPr>
            <a:xfrm>
              <a:off x="878040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1989" name="CustomShape 9"/>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1990"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991"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2"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3"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4"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1995"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6"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7"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1998"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2983" dur="indefinite" restart="never" nodeType="tmRoot">
          <p:childTnLst>
            <p:seq>
              <p:cTn id="2984" dur="indefinite" nodeType="mainSeq">
                <p:childTnLst>
                  <p:par>
                    <p:cTn id="2985" fill="hold">
                      <p:stCondLst>
                        <p:cond delay="0"/>
                      </p:stCondLst>
                      <p:childTnLst>
                        <p:par>
                          <p:cTn id="2986" fill="hold">
                            <p:stCondLst>
                              <p:cond delay="0"/>
                            </p:stCondLst>
                            <p:childTnLst>
                              <p:par>
                                <p:cTn id="2987" nodeType="withEffect" fill="hold" presetClass="entr" presetID="1">
                                  <p:stCondLst>
                                    <p:cond delay="0"/>
                                  </p:stCondLst>
                                  <p:endCondLst>
                                    <p:cond delay="5000"/>
                                  </p:endCondLst>
                                  <p:childTnLst>
                                    <p:set>
                                      <p:cBhvr>
                                        <p:cTn id="2988" dur="1" fill="hold">
                                          <p:stCondLst>
                                            <p:cond delay="0"/>
                                          </p:stCondLst>
                                        </p:cTn>
                                        <p:tgtEl>
                                          <p:spTgt spid="198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TextShape 1"/>
          <p:cNvSpPr txBox="1"/>
          <p:nvPr/>
        </p:nvSpPr>
        <p:spPr>
          <a:xfrm>
            <a:off x="103680" y="49788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Validation</a:t>
            </a:r>
            <a:endParaRPr b="0" lang="en-US" sz="2400" spc="-1" strike="noStrike">
              <a:solidFill>
                <a:srgbClr val="000000"/>
              </a:solidFill>
              <a:latin typeface="Calibri"/>
            </a:endParaRPr>
          </a:p>
        </p:txBody>
      </p:sp>
      <p:sp>
        <p:nvSpPr>
          <p:cNvPr id="2000" name="CustomShape 2"/>
          <p:cNvSpPr/>
          <p:nvPr/>
        </p:nvSpPr>
        <p:spPr>
          <a:xfrm>
            <a:off x="198720" y="1268280"/>
            <a:ext cx="7223760" cy="5504400"/>
          </a:xfrm>
          <a:prstGeom prst="rect">
            <a:avLst/>
          </a:prstGeom>
          <a:noFill/>
          <a:ln>
            <a:noFill/>
          </a:ln>
        </p:spPr>
        <p:style>
          <a:lnRef idx="0"/>
          <a:fillRef idx="0"/>
          <a:effectRef idx="0"/>
          <a:fontRef idx="minor"/>
        </p:style>
      </p:sp>
      <p:sp>
        <p:nvSpPr>
          <p:cNvPr id="2001" name="CustomShape 3"/>
          <p:cNvSpPr/>
          <p:nvPr/>
        </p:nvSpPr>
        <p:spPr>
          <a:xfrm>
            <a:off x="-164520" y="1140120"/>
            <a:ext cx="2677320" cy="456120"/>
          </a:xfrm>
          <a:prstGeom prst="rect">
            <a:avLst/>
          </a:prstGeom>
          <a:noFill/>
          <a:ln>
            <a:noFill/>
          </a:ln>
        </p:spPr>
        <p:style>
          <a:lnRef idx="0"/>
          <a:fillRef idx="0"/>
          <a:effectRef idx="0"/>
          <a:fontRef idx="minor"/>
        </p:style>
        <p:txBody>
          <a:bodyPr wrap="none" lIns="90000" rIns="90000" tIns="45000" bIns="45000"/>
          <a:p>
            <a:pPr marL="457200" indent="-456840">
              <a:lnSpc>
                <a:spcPct val="100000"/>
              </a:lnSpc>
              <a:buClr>
                <a:srgbClr val="c00000"/>
              </a:buClr>
              <a:buFont typeface="Calibri Light"/>
              <a:buAutoNum type="arabicPeriod" startAt="2"/>
            </a:pPr>
            <a:r>
              <a:rPr b="1" lang="en-IN" sz="2400" spc="-1" strike="noStrike">
                <a:solidFill>
                  <a:srgbClr val="c00000"/>
                </a:solidFill>
                <a:latin typeface="Calibri"/>
              </a:rPr>
              <a:t>Prototyping</a:t>
            </a:r>
            <a:endParaRPr b="0" lang="en-IN" sz="2400" spc="-1" strike="noStrike">
              <a:latin typeface="Arial"/>
            </a:endParaRPr>
          </a:p>
        </p:txBody>
      </p:sp>
      <p:pic>
        <p:nvPicPr>
          <p:cNvPr id="2002" name="Picture 7" descr=""/>
          <p:cNvPicPr/>
          <p:nvPr/>
        </p:nvPicPr>
        <p:blipFill>
          <a:blip r:embed="rId1"/>
          <a:stretch/>
        </p:blipFill>
        <p:spPr>
          <a:xfrm>
            <a:off x="79560" y="5926680"/>
            <a:ext cx="12112200" cy="942480"/>
          </a:xfrm>
          <a:prstGeom prst="rect">
            <a:avLst/>
          </a:prstGeom>
          <a:ln>
            <a:noFill/>
          </a:ln>
        </p:spPr>
      </p:pic>
      <p:sp>
        <p:nvSpPr>
          <p:cNvPr id="2003" name="CustomShape 4"/>
          <p:cNvSpPr/>
          <p:nvPr/>
        </p:nvSpPr>
        <p:spPr>
          <a:xfrm>
            <a:off x="553680" y="1634040"/>
            <a:ext cx="10309680" cy="4259160"/>
          </a:xfrm>
          <a:prstGeom prst="rect">
            <a:avLst/>
          </a:prstGeom>
          <a:noFill/>
          <a:ln>
            <a:noFill/>
          </a:ln>
        </p:spPr>
        <p:style>
          <a:lnRef idx="0"/>
          <a:fillRef idx="0"/>
          <a:effectRef idx="0"/>
          <a:fontRef idx="minor"/>
        </p:style>
        <p:txBody>
          <a:bodyPr lIns="90000" rIns="90000" tIns="45000" bIns="45000"/>
          <a:p>
            <a:pPr marL="274320" indent="-273960">
              <a:lnSpc>
                <a:spcPct val="100000"/>
              </a:lnSpc>
              <a:buClr>
                <a:srgbClr val="000000"/>
              </a:buClr>
              <a:buFont typeface="Arial"/>
              <a:buChar char="•"/>
            </a:pPr>
            <a:r>
              <a:rPr b="0" lang="en-IN" sz="2400" spc="-1" strike="noStrike">
                <a:solidFill>
                  <a:srgbClr val="000000"/>
                </a:solidFill>
                <a:latin typeface="Calibri"/>
              </a:rPr>
              <a:t>Prototype facilitates user involvement during requirements engineering phase and ensures engineers and users have the same interpretation of the requirements </a:t>
            </a:r>
            <a:endParaRPr b="0" lang="en-IN" sz="2400" spc="-1" strike="noStrike">
              <a:latin typeface="Arial"/>
            </a:endParaRPr>
          </a:p>
          <a:p>
            <a:pPr marL="274320" indent="-273960">
              <a:lnSpc>
                <a:spcPct val="120000"/>
              </a:lnSpc>
              <a:buClr>
                <a:srgbClr val="000000"/>
              </a:buClr>
              <a:buFont typeface="Arial"/>
              <a:buChar char="•"/>
            </a:pPr>
            <a:r>
              <a:rPr b="0" lang="en-IN" sz="2400" spc="-1" strike="noStrike">
                <a:solidFill>
                  <a:srgbClr val="000000"/>
                </a:solidFill>
                <a:latin typeface="Calibri"/>
              </a:rPr>
              <a:t>Prototyping is most beneficial in systems </a:t>
            </a:r>
            <a:endParaRPr b="0" lang="en-IN" sz="2400" spc="-1" strike="noStrike">
              <a:latin typeface="Arial"/>
            </a:endParaRPr>
          </a:p>
          <a:p>
            <a:pPr lvl="1" marL="822960" indent="-273960">
              <a:lnSpc>
                <a:spcPct val="120000"/>
              </a:lnSpc>
              <a:buClr>
                <a:srgbClr val="000000"/>
              </a:buClr>
              <a:buFont typeface="Arial"/>
              <a:buChar char="•"/>
            </a:pPr>
            <a:r>
              <a:rPr b="0" lang="en-IN" sz="2400" spc="-1" strike="noStrike">
                <a:solidFill>
                  <a:srgbClr val="000000"/>
                </a:solidFill>
                <a:latin typeface="Calibri"/>
              </a:rPr>
              <a:t>that will have many user interactions </a:t>
            </a:r>
            <a:endParaRPr b="0" lang="en-IN" sz="2400" spc="-1" strike="noStrike">
              <a:latin typeface="Arial"/>
            </a:endParaRPr>
          </a:p>
          <a:p>
            <a:pPr lvl="2" marL="1188720" indent="-273960">
              <a:lnSpc>
                <a:spcPct val="100000"/>
              </a:lnSpc>
              <a:buClr>
                <a:srgbClr val="000000"/>
              </a:buClr>
              <a:buFont typeface="Wingdings" charset="2"/>
              <a:buChar char=""/>
            </a:pPr>
            <a:r>
              <a:rPr b="0" lang="en-IN" sz="2400" spc="-1" strike="noStrike">
                <a:solidFill>
                  <a:srgbClr val="000000"/>
                </a:solidFill>
                <a:latin typeface="Calibri"/>
              </a:rPr>
              <a:t>Example - design of online billing systems where the use of screen dialogs is extensive</a:t>
            </a:r>
            <a:endParaRPr b="0" lang="en-IN" sz="2400" spc="-1" strike="noStrike">
              <a:latin typeface="Arial"/>
            </a:endParaRPr>
          </a:p>
          <a:p>
            <a:pPr marL="274320" indent="-273960">
              <a:lnSpc>
                <a:spcPct val="100000"/>
              </a:lnSpc>
              <a:buClr>
                <a:srgbClr val="000000"/>
              </a:buClr>
              <a:buFont typeface="Arial"/>
              <a:buChar char="•"/>
            </a:pPr>
            <a:r>
              <a:rPr b="0" lang="en-IN" sz="2400" spc="-1" strike="noStrike">
                <a:solidFill>
                  <a:srgbClr val="000000"/>
                </a:solidFill>
                <a:latin typeface="Calibri"/>
              </a:rPr>
              <a:t>Systems with little or no user interaction may not benefit as much from prototyping</a:t>
            </a:r>
            <a:endParaRPr b="0" lang="en-IN" sz="2400" spc="-1" strike="noStrike">
              <a:latin typeface="Arial"/>
            </a:endParaRPr>
          </a:p>
          <a:p>
            <a:pPr lvl="1" marL="822960" indent="-273960">
              <a:lnSpc>
                <a:spcPct val="100000"/>
              </a:lnSpc>
              <a:buClr>
                <a:srgbClr val="000000"/>
              </a:buClr>
              <a:buFont typeface="Arial"/>
              <a:buChar char="•"/>
            </a:pPr>
            <a:r>
              <a:rPr b="0" lang="en-IN" sz="2400" spc="-1" strike="noStrike">
                <a:solidFill>
                  <a:srgbClr val="000000"/>
                </a:solidFill>
                <a:latin typeface="Calibri"/>
              </a:rPr>
              <a:t>such as batch processing or systems that mostly do calculations</a:t>
            </a:r>
            <a:endParaRPr b="0" lang="en-IN" sz="2400" spc="-1" strike="noStrike">
              <a:latin typeface="Arial"/>
            </a:endParaRPr>
          </a:p>
        </p:txBody>
      </p:sp>
      <p:grpSp>
        <p:nvGrpSpPr>
          <p:cNvPr id="2004" name="Group 5"/>
          <p:cNvGrpSpPr/>
          <p:nvPr/>
        </p:nvGrpSpPr>
        <p:grpSpPr>
          <a:xfrm>
            <a:off x="5424120" y="18360"/>
            <a:ext cx="5439240" cy="844200"/>
            <a:chOff x="5424120" y="18360"/>
            <a:chExt cx="5439240" cy="844200"/>
          </a:xfrm>
        </p:grpSpPr>
        <p:sp>
          <p:nvSpPr>
            <p:cNvPr id="2005" name="CustomShape 6"/>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006" name="CustomShape 7"/>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007" name="CustomShape 8"/>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008" name="CustomShape 9"/>
            <p:cNvSpPr/>
            <p:nvPr/>
          </p:nvSpPr>
          <p:spPr>
            <a:xfrm>
              <a:off x="878040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009" name="CustomShape 10"/>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010" name="Line 11"/>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11" name="CustomShape 12"/>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2" name="CustomShape 13"/>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3" name="CustomShape 14"/>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4" name="Line 15"/>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15" name="CustomShape 16"/>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6" name="CustomShape 17"/>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7" name="CustomShape 18"/>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18" name="CustomShape 19"/>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2989" dur="indefinite" restart="never" nodeType="tmRoot">
          <p:childTnLst>
            <p:seq>
              <p:cTn id="2990" dur="indefinite" nodeType="mainSeq">
                <p:childTnLst>
                  <p:par>
                    <p:cTn id="2991" fill="hold">
                      <p:stCondLst>
                        <p:cond delay="0"/>
                      </p:stCondLst>
                      <p:childTnLst>
                        <p:par>
                          <p:cTn id="2992" fill="hold">
                            <p:stCondLst>
                              <p:cond delay="0"/>
                            </p:stCondLst>
                            <p:childTnLst>
                              <p:par>
                                <p:cTn id="2993" nodeType="withEffect" fill="hold" presetClass="entr" presetID="1">
                                  <p:stCondLst>
                                    <p:cond delay="0"/>
                                  </p:stCondLst>
                                  <p:endCondLst>
                                    <p:cond delay="5000"/>
                                  </p:endCondLst>
                                  <p:childTnLst>
                                    <p:set>
                                      <p:cBhvr>
                                        <p:cTn id="2994" dur="1" fill="hold">
                                          <p:stCondLst>
                                            <p:cond delay="0"/>
                                          </p:stCondLst>
                                        </p:cTn>
                                        <p:tgtEl>
                                          <p:spTgt spid="200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Validation</a:t>
            </a:r>
            <a:endParaRPr b="0" lang="en-US" sz="2400" spc="-1" strike="noStrike">
              <a:solidFill>
                <a:srgbClr val="000000"/>
              </a:solidFill>
              <a:latin typeface="Calibri"/>
            </a:endParaRPr>
          </a:p>
        </p:txBody>
      </p:sp>
      <p:sp>
        <p:nvSpPr>
          <p:cNvPr id="2020" name="CustomShape 2"/>
          <p:cNvSpPr/>
          <p:nvPr/>
        </p:nvSpPr>
        <p:spPr>
          <a:xfrm>
            <a:off x="198720" y="1268280"/>
            <a:ext cx="7223760" cy="5504400"/>
          </a:xfrm>
          <a:prstGeom prst="rect">
            <a:avLst/>
          </a:prstGeom>
          <a:noFill/>
          <a:ln>
            <a:noFill/>
          </a:ln>
        </p:spPr>
        <p:style>
          <a:lnRef idx="0"/>
          <a:fillRef idx="0"/>
          <a:effectRef idx="0"/>
          <a:fontRef idx="minor"/>
        </p:style>
      </p:sp>
      <p:sp>
        <p:nvSpPr>
          <p:cNvPr id="2021" name="CustomShape 3"/>
          <p:cNvSpPr/>
          <p:nvPr/>
        </p:nvSpPr>
        <p:spPr>
          <a:xfrm>
            <a:off x="-260640" y="1222920"/>
            <a:ext cx="3521880" cy="456120"/>
          </a:xfrm>
          <a:prstGeom prst="rect">
            <a:avLst/>
          </a:prstGeom>
          <a:noFill/>
          <a:ln>
            <a:noFill/>
          </a:ln>
        </p:spPr>
        <p:style>
          <a:lnRef idx="0"/>
          <a:fillRef idx="0"/>
          <a:effectRef idx="0"/>
          <a:fontRef idx="minor"/>
        </p:style>
        <p:txBody>
          <a:bodyPr wrap="none" lIns="90000" rIns="90000" tIns="45000" bIns="45000"/>
          <a:p>
            <a:pPr marL="457200" indent="-456840">
              <a:lnSpc>
                <a:spcPct val="100000"/>
              </a:lnSpc>
              <a:buClr>
                <a:srgbClr val="c00000"/>
              </a:buClr>
              <a:buFont typeface="Calibri Light"/>
              <a:buAutoNum type="arabicPeriod" startAt="3"/>
            </a:pPr>
            <a:r>
              <a:rPr b="1" lang="en-IN" sz="2400" spc="-1" strike="noStrike">
                <a:solidFill>
                  <a:srgbClr val="c00000"/>
                </a:solidFill>
                <a:latin typeface="Calibri"/>
              </a:rPr>
              <a:t>Model Validation</a:t>
            </a:r>
            <a:endParaRPr b="0" lang="en-IN" sz="2400" spc="-1" strike="noStrike">
              <a:latin typeface="Arial"/>
            </a:endParaRPr>
          </a:p>
        </p:txBody>
      </p:sp>
      <p:pic>
        <p:nvPicPr>
          <p:cNvPr id="2022" name="Picture 7" descr=""/>
          <p:cNvPicPr/>
          <p:nvPr/>
        </p:nvPicPr>
        <p:blipFill>
          <a:blip r:embed="rId1"/>
          <a:stretch/>
        </p:blipFill>
        <p:spPr>
          <a:xfrm>
            <a:off x="89280" y="6037200"/>
            <a:ext cx="12102120" cy="832320"/>
          </a:xfrm>
          <a:prstGeom prst="rect">
            <a:avLst/>
          </a:prstGeom>
          <a:ln>
            <a:noFill/>
          </a:ln>
        </p:spPr>
      </p:pic>
      <p:sp>
        <p:nvSpPr>
          <p:cNvPr id="2023" name="CustomShape 4"/>
          <p:cNvSpPr/>
          <p:nvPr/>
        </p:nvSpPr>
        <p:spPr>
          <a:xfrm>
            <a:off x="521280" y="1569960"/>
            <a:ext cx="11149200" cy="3670560"/>
          </a:xfrm>
          <a:prstGeom prst="rect">
            <a:avLst/>
          </a:prstGeom>
          <a:noFill/>
          <a:ln>
            <a:noFill/>
          </a:ln>
        </p:spPr>
        <p:style>
          <a:lnRef idx="0"/>
          <a:fillRef idx="0"/>
          <a:effectRef idx="0"/>
          <a:fontRef idx="minor"/>
        </p:style>
        <p:txBody>
          <a:bodyPr lIns="90000" rIns="90000" tIns="45000" bIns="45000"/>
          <a:p>
            <a:pPr marL="274320" indent="-273960" algn="just">
              <a:lnSpc>
                <a:spcPct val="100000"/>
              </a:lnSpc>
              <a:buClr>
                <a:srgbClr val="000000"/>
              </a:buClr>
              <a:buFont typeface="Arial"/>
              <a:buChar char="•"/>
            </a:pPr>
            <a:r>
              <a:rPr b="0" lang="en-IN" sz="2400" spc="-1" strike="noStrike">
                <a:solidFill>
                  <a:srgbClr val="000000"/>
                </a:solidFill>
                <a:latin typeface="Calibri"/>
              </a:rPr>
              <a:t>Ensuring that the models represent all essential functional requirements</a:t>
            </a:r>
            <a:br/>
            <a:r>
              <a:rPr b="0" lang="en-IN" sz="2400" spc="-1" strike="noStrike">
                <a:solidFill>
                  <a:srgbClr val="000000"/>
                </a:solidFill>
                <a:latin typeface="Calibri"/>
              </a:rPr>
              <a:t>These could be Use Case or other models</a:t>
            </a:r>
            <a:endParaRPr b="0" lang="en-IN" sz="2400" spc="-1" strike="noStrike">
              <a:latin typeface="Arial"/>
            </a:endParaRPr>
          </a:p>
          <a:p>
            <a:pPr marL="274320" indent="-273960" algn="just">
              <a:lnSpc>
                <a:spcPct val="120000"/>
              </a:lnSpc>
              <a:spcBef>
                <a:spcPts val="601"/>
              </a:spcBef>
              <a:buClr>
                <a:srgbClr val="000000"/>
              </a:buClr>
              <a:buFont typeface="Arial"/>
              <a:buChar char="•"/>
            </a:pPr>
            <a:r>
              <a:rPr b="0" lang="en-IN" sz="2400" spc="-1" strike="noStrike">
                <a:solidFill>
                  <a:srgbClr val="000000"/>
                </a:solidFill>
                <a:latin typeface="Calibri"/>
              </a:rPr>
              <a:t>Demonstrating that each model is consistent in itself</a:t>
            </a:r>
            <a:endParaRPr b="0" lang="en-IN" sz="2400" spc="-1" strike="noStrike">
              <a:latin typeface="Arial"/>
            </a:endParaRPr>
          </a:p>
          <a:p>
            <a:pPr marL="274320" algn="just">
              <a:lnSpc>
                <a:spcPct val="100000"/>
              </a:lnSpc>
              <a:spcBef>
                <a:spcPts val="499"/>
              </a:spcBef>
            </a:pPr>
            <a:r>
              <a:rPr b="0" lang="en-IN" sz="2400" spc="-1" strike="noStrike">
                <a:solidFill>
                  <a:srgbClr val="000000"/>
                </a:solidFill>
                <a:latin typeface="Calibri"/>
                <a:ea typeface="MS PGothic"/>
              </a:rPr>
              <a:t>Example : Flow diagrams, class models and static analysis, verify for existence of proper communication paths to facilitate data exchange</a:t>
            </a:r>
            <a:endParaRPr b="0" lang="en-IN" sz="2400" spc="-1" strike="noStrike">
              <a:latin typeface="Arial"/>
            </a:endParaRPr>
          </a:p>
          <a:p>
            <a:pPr marL="274320" indent="-273960" algn="just">
              <a:lnSpc>
                <a:spcPct val="100000"/>
              </a:lnSpc>
              <a:spcBef>
                <a:spcPts val="601"/>
              </a:spcBef>
              <a:buClr>
                <a:srgbClr val="000000"/>
              </a:buClr>
              <a:buFont typeface="Arial"/>
              <a:buChar char="•"/>
            </a:pPr>
            <a:r>
              <a:rPr b="0" lang="en-IN" sz="2400" spc="-1" strike="noStrike">
                <a:solidFill>
                  <a:srgbClr val="000000"/>
                </a:solidFill>
                <a:latin typeface="Calibri"/>
                <a:ea typeface="MS PGothic"/>
              </a:rPr>
              <a:t>Usage of the Fish Bone Analysis technique to validate if the requirements identified is addressing the reasons needing the solution to the problem which had led to the requirements</a:t>
            </a:r>
            <a:endParaRPr b="0" lang="en-IN" sz="2400" spc="-1" strike="noStrike">
              <a:latin typeface="Arial"/>
            </a:endParaRPr>
          </a:p>
        </p:txBody>
      </p:sp>
      <p:sp>
        <p:nvSpPr>
          <p:cNvPr id="2024" name="CustomShape 5"/>
          <p:cNvSpPr/>
          <p:nvPr/>
        </p:nvSpPr>
        <p:spPr>
          <a:xfrm>
            <a:off x="-357840" y="4869360"/>
            <a:ext cx="4020120" cy="456120"/>
          </a:xfrm>
          <a:prstGeom prst="rect">
            <a:avLst/>
          </a:prstGeom>
          <a:noFill/>
          <a:ln>
            <a:noFill/>
          </a:ln>
        </p:spPr>
        <p:style>
          <a:lnRef idx="0"/>
          <a:fillRef idx="0"/>
          <a:effectRef idx="0"/>
          <a:fontRef idx="minor"/>
        </p:style>
        <p:txBody>
          <a:bodyPr wrap="none" lIns="90000" rIns="90000" tIns="45000" bIns="45000"/>
          <a:p>
            <a:pPr marL="457200" indent="-456840">
              <a:lnSpc>
                <a:spcPct val="100000"/>
              </a:lnSpc>
              <a:buClr>
                <a:srgbClr val="c00000"/>
              </a:buClr>
              <a:buFont typeface="Calibri Light"/>
              <a:buAutoNum type="arabicPeriod" startAt="4"/>
            </a:pPr>
            <a:r>
              <a:rPr b="1" lang="en-IN" sz="2400" spc="-1" strike="noStrike">
                <a:solidFill>
                  <a:srgbClr val="c00000"/>
                </a:solidFill>
                <a:latin typeface="Calibri"/>
              </a:rPr>
              <a:t>Acceptance Criteria</a:t>
            </a:r>
            <a:endParaRPr b="0" lang="en-IN" sz="2400" spc="-1" strike="noStrike">
              <a:latin typeface="Arial"/>
            </a:endParaRPr>
          </a:p>
        </p:txBody>
      </p:sp>
      <p:grpSp>
        <p:nvGrpSpPr>
          <p:cNvPr id="2025" name="Group 6"/>
          <p:cNvGrpSpPr/>
          <p:nvPr/>
        </p:nvGrpSpPr>
        <p:grpSpPr>
          <a:xfrm>
            <a:off x="5424120" y="18360"/>
            <a:ext cx="5439240" cy="844200"/>
            <a:chOff x="5424120" y="18360"/>
            <a:chExt cx="5439240" cy="844200"/>
          </a:xfrm>
        </p:grpSpPr>
        <p:sp>
          <p:nvSpPr>
            <p:cNvPr id="2026" name="CustomShape 7"/>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027" name="CustomShape 8"/>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028" name="CustomShape 9"/>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029" name="CustomShape 10"/>
            <p:cNvSpPr/>
            <p:nvPr/>
          </p:nvSpPr>
          <p:spPr>
            <a:xfrm>
              <a:off x="878040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030" name="CustomShape 11"/>
            <p:cNvSpPr/>
            <p:nvPr/>
          </p:nvSpPr>
          <p:spPr>
            <a:xfrm>
              <a:off x="989676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031" name="Line 12"/>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32" name="CustomShape 13"/>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3" name="CustomShape 14"/>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4" name="CustomShape 15"/>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5" name="Line 16"/>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36" name="CustomShape 17"/>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7" name="CustomShape 18"/>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8" name="CustomShape 19"/>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39" name="CustomShape 20"/>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
        <p:nvSpPr>
          <p:cNvPr id="2040" name="CustomShape 21"/>
          <p:cNvSpPr/>
          <p:nvPr/>
        </p:nvSpPr>
        <p:spPr>
          <a:xfrm>
            <a:off x="521280" y="5288040"/>
            <a:ext cx="11306880" cy="821880"/>
          </a:xfrm>
          <a:prstGeom prst="rect">
            <a:avLst/>
          </a:prstGeom>
          <a:noFill/>
          <a:ln>
            <a:noFill/>
          </a:ln>
        </p:spPr>
        <p:style>
          <a:lnRef idx="0"/>
          <a:fillRef idx="0"/>
          <a:effectRef idx="0"/>
          <a:fontRef idx="minor"/>
        </p:style>
        <p:txBody>
          <a:bodyPr lIns="90000" rIns="90000" tIns="45000" bIns="45000"/>
          <a:p>
            <a:pPr marL="274320" indent="-273960" algn="just">
              <a:lnSpc>
                <a:spcPct val="100000"/>
              </a:lnSpc>
              <a:spcBef>
                <a:spcPts val="601"/>
              </a:spcBef>
              <a:buClr>
                <a:srgbClr val="000000"/>
              </a:buClr>
              <a:buFont typeface="Arial"/>
              <a:buChar char="•"/>
            </a:pPr>
            <a:r>
              <a:rPr b="0" lang="en-IN" sz="2400" spc="-1" strike="noStrike">
                <a:solidFill>
                  <a:srgbClr val="000000"/>
                </a:solidFill>
                <a:latin typeface="Calibri"/>
              </a:rPr>
              <a:t>Using Acceptance criteria’s to see if there are requirements matching with that the Acceptance criteria</a:t>
            </a:r>
            <a:endParaRPr b="0" lang="en-IN" sz="2400" spc="-1" strike="noStrike">
              <a:latin typeface="Arial"/>
            </a:endParaRPr>
          </a:p>
        </p:txBody>
      </p:sp>
    </p:spTree>
  </p:cSld>
  <p:timing>
    <p:tnLst>
      <p:par>
        <p:cTn id="2995" dur="indefinite" restart="never" nodeType="tmRoot">
          <p:childTnLst>
            <p:seq>
              <p:cTn id="2996" dur="indefinite" nodeType="mainSeq">
                <p:childTnLst>
                  <p:par>
                    <p:cTn id="2997" fill="hold">
                      <p:stCondLst>
                        <p:cond delay="0"/>
                      </p:stCondLst>
                      <p:childTnLst>
                        <p:par>
                          <p:cTn id="2998" fill="hold">
                            <p:stCondLst>
                              <p:cond delay="0"/>
                            </p:stCondLst>
                            <p:childTnLst>
                              <p:par>
                                <p:cTn id="2999" nodeType="withEffect" fill="hold" presetClass="entr" presetID="1">
                                  <p:stCondLst>
                                    <p:cond delay="0"/>
                                  </p:stCondLst>
                                  <p:endCondLst>
                                    <p:cond delay="5000"/>
                                  </p:endCondLst>
                                  <p:childTnLst>
                                    <p:set>
                                      <p:cBhvr>
                                        <p:cTn id="3000" dur="1" fill="hold">
                                          <p:stCondLst>
                                            <p:cond delay="0"/>
                                          </p:stCondLst>
                                        </p:cTn>
                                        <p:tgtEl>
                                          <p:spTgt spid="202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84600" y="385200"/>
            <a:ext cx="6293520" cy="77904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Fundamenta</a:t>
            </a:r>
            <a:r>
              <a:rPr b="1" lang="en-US" sz="2400" spc="-1" strike="noStrike">
                <a:solidFill>
                  <a:srgbClr val="ed7d31"/>
                </a:solidFill>
                <a:latin typeface="Calibri"/>
              </a:rPr>
              <a:t>l Drivers</a:t>
            </a:r>
            <a:endParaRPr b="0" lang="en-US" sz="2400" spc="-1" strike="noStrike">
              <a:solidFill>
                <a:srgbClr val="000000"/>
              </a:solidFill>
              <a:latin typeface="Calibri"/>
            </a:endParaRPr>
          </a:p>
        </p:txBody>
      </p:sp>
      <p:sp>
        <p:nvSpPr>
          <p:cNvPr id="292" name="TextShape 2"/>
          <p:cNvSpPr txBox="1"/>
          <p:nvPr/>
        </p:nvSpPr>
        <p:spPr>
          <a:xfrm>
            <a:off x="-19440" y="1101600"/>
            <a:ext cx="7405200" cy="5967000"/>
          </a:xfrm>
          <a:prstGeom prst="rect">
            <a:avLst/>
          </a:prstGeom>
          <a:noFill/>
          <a:ln>
            <a:noFill/>
          </a:ln>
        </p:spPr>
        <p:txBody>
          <a:bodyPr/>
          <a:p>
            <a:pPr lvl="1" marL="365760" indent="-273960">
              <a:lnSpc>
                <a:spcPct val="120000"/>
              </a:lnSpc>
              <a:spcBef>
                <a:spcPts val="601"/>
              </a:spcBef>
              <a:spcAft>
                <a:spcPts val="601"/>
              </a:spcAft>
              <a:buClr>
                <a:srgbClr val="4472c4"/>
              </a:buClr>
              <a:buFont typeface="Calibri Light"/>
              <a:buAutoNum type="arabicPeriod" startAt="4"/>
            </a:pPr>
            <a:r>
              <a:rPr b="1" lang="en-US" sz="2400" spc="-1" strike="noStrike">
                <a:solidFill>
                  <a:srgbClr val="c00000"/>
                </a:solidFill>
                <a:latin typeface="Calibri"/>
              </a:rPr>
              <a:t>Can influence the life and death of a person</a:t>
            </a:r>
            <a:endParaRPr b="0" lang="en-US" sz="2400" spc="-1" strike="noStrike">
              <a:solidFill>
                <a:srgbClr val="000000"/>
              </a:solidFill>
              <a:latin typeface="Calibri"/>
            </a:endParaRPr>
          </a:p>
          <a:p>
            <a:pPr marL="324000" indent="-323640">
              <a:lnSpc>
                <a:spcPct val="100000"/>
              </a:lnSpc>
            </a:pPr>
            <a:r>
              <a:rPr b="0" lang="en-US" sz="2100" spc="-1" strike="noStrike">
                <a:solidFill>
                  <a:srgbClr val="564b3c"/>
                </a:solidFill>
                <a:latin typeface="Calibri"/>
              </a:rPr>
              <a:t>	</a:t>
            </a:r>
            <a:r>
              <a:rPr b="0" lang="en-US" sz="2100" spc="-1" strike="noStrike">
                <a:solidFill>
                  <a:srgbClr val="564b3c"/>
                </a:solidFill>
                <a:latin typeface="Calibri"/>
              </a:rPr>
              <a:t>Therac 25 – (Radiation Therapy M/C) 6 People died due to </a:t>
            </a:r>
            <a:br/>
            <a:r>
              <a:rPr b="0" lang="en-US" sz="2100" spc="-1" strike="noStrike">
                <a:solidFill>
                  <a:srgbClr val="564b3c"/>
                </a:solidFill>
                <a:latin typeface="Calibri"/>
              </a:rPr>
              <a:t>over exposure to radiation – One cause a S/W bug</a:t>
            </a:r>
            <a:endParaRPr b="0" lang="en-US" sz="2100" spc="-1" strike="noStrike">
              <a:solidFill>
                <a:srgbClr val="000000"/>
              </a:solidFill>
              <a:latin typeface="Calibri"/>
            </a:endParaRPr>
          </a:p>
          <a:p>
            <a:pPr lvl="1" marL="365760" indent="-273960" algn="just">
              <a:lnSpc>
                <a:spcPct val="120000"/>
              </a:lnSpc>
              <a:spcBef>
                <a:spcPts val="601"/>
              </a:spcBef>
              <a:buClr>
                <a:srgbClr val="4472c4"/>
              </a:buClr>
              <a:buFont typeface="Calibri Light"/>
              <a:buAutoNum type="arabicPeriod" startAt="5"/>
            </a:pPr>
            <a:r>
              <a:rPr b="1" lang="en-US" sz="2400" spc="-1" strike="noStrike">
                <a:solidFill>
                  <a:srgbClr val="c00000"/>
                </a:solidFill>
                <a:latin typeface="Calibri"/>
              </a:rPr>
              <a:t>Heterogeneity</a:t>
            </a:r>
            <a:endParaRPr b="0" lang="en-US" sz="2400" spc="-1" strike="noStrike">
              <a:solidFill>
                <a:srgbClr val="000000"/>
              </a:solidFill>
              <a:latin typeface="Calibri"/>
            </a:endParaRPr>
          </a:p>
          <a:p>
            <a:pPr marL="324000" indent="-323640" algn="just">
              <a:lnSpc>
                <a:spcPct val="100000"/>
              </a:lnSpc>
              <a:spcAft>
                <a:spcPts val="601"/>
              </a:spcAft>
            </a:pPr>
            <a:r>
              <a:rPr b="0" lang="en-US" sz="2100" spc="-1" strike="noStrike">
                <a:solidFill>
                  <a:srgbClr val="564b3c"/>
                </a:solidFill>
                <a:latin typeface="Calibri"/>
              </a:rPr>
              <a:t>      </a:t>
            </a:r>
            <a:r>
              <a:rPr b="0" lang="en-US" sz="2100" spc="-1" strike="noStrike">
                <a:solidFill>
                  <a:srgbClr val="564b3c"/>
                </a:solidFill>
                <a:latin typeface="Calibri"/>
              </a:rPr>
              <a:t>Systems are required to operate as distributed systems </a:t>
            </a:r>
            <a:br/>
            <a:r>
              <a:rPr b="0" lang="en-US" sz="2100" spc="-1" strike="noStrike">
                <a:solidFill>
                  <a:srgbClr val="564b3c"/>
                </a:solidFill>
                <a:latin typeface="Calibri"/>
              </a:rPr>
              <a:t>across networks that include different types of computer </a:t>
            </a:r>
            <a:br/>
            <a:r>
              <a:rPr b="0" lang="en-US" sz="2100" spc="-1" strike="noStrike">
                <a:solidFill>
                  <a:srgbClr val="564b3c"/>
                </a:solidFill>
                <a:latin typeface="Calibri"/>
              </a:rPr>
              <a:t>&amp; mobile devices.</a:t>
            </a:r>
            <a:endParaRPr b="0" lang="en-US" sz="2100" spc="-1" strike="noStrike">
              <a:solidFill>
                <a:srgbClr val="000000"/>
              </a:solidFill>
              <a:latin typeface="Calibri"/>
            </a:endParaRPr>
          </a:p>
          <a:p>
            <a:pPr lvl="1" marL="365760" indent="-273960" algn="just">
              <a:lnSpc>
                <a:spcPct val="120000"/>
              </a:lnSpc>
              <a:buClr>
                <a:srgbClr val="4472c4"/>
              </a:buClr>
              <a:buFont typeface="Calibri Light"/>
              <a:buAutoNum type="arabicPeriod" startAt="6"/>
            </a:pPr>
            <a:r>
              <a:rPr b="1" lang="en-US" sz="2400" spc="-1" strike="noStrike">
                <a:solidFill>
                  <a:srgbClr val="c00000"/>
                </a:solidFill>
                <a:latin typeface="Calibri"/>
              </a:rPr>
              <a:t>Diversity</a:t>
            </a:r>
            <a:endParaRPr b="0" lang="en-US" sz="2400" spc="-1" strike="noStrike">
              <a:solidFill>
                <a:srgbClr val="000000"/>
              </a:solidFill>
              <a:latin typeface="Calibri"/>
            </a:endParaRPr>
          </a:p>
          <a:p>
            <a:pPr marL="324000" indent="-323640" algn="just">
              <a:lnSpc>
                <a:spcPct val="100000"/>
              </a:lnSpc>
            </a:pPr>
            <a:r>
              <a:rPr b="0" lang="en-US" sz="2100" spc="-1" strike="noStrike">
                <a:solidFill>
                  <a:srgbClr val="564b3c"/>
                </a:solidFill>
                <a:latin typeface="Calibri"/>
              </a:rPr>
              <a:t>	</a:t>
            </a:r>
            <a:r>
              <a:rPr b="0" lang="en-US" sz="2100" spc="-1" strike="noStrike">
                <a:solidFill>
                  <a:srgbClr val="564b3c"/>
                </a:solidFill>
                <a:latin typeface="Calibri"/>
              </a:rPr>
              <a:t>There are many different types of software systems </a:t>
            </a:r>
            <a:br/>
            <a:r>
              <a:rPr b="0" lang="en-US" sz="2100" spc="-1" strike="noStrike">
                <a:solidFill>
                  <a:srgbClr val="564b3c"/>
                </a:solidFill>
                <a:latin typeface="Calibri"/>
              </a:rPr>
              <a:t>necessitating different techniques, methods and tools.</a:t>
            </a:r>
            <a:endParaRPr b="0" lang="en-US" sz="2100" spc="-1" strike="noStrike">
              <a:solidFill>
                <a:srgbClr val="000000"/>
              </a:solidFill>
              <a:latin typeface="Calibri"/>
            </a:endParaRPr>
          </a:p>
          <a:p>
            <a:pPr lvl="1" marL="365760" indent="-273960" algn="just">
              <a:lnSpc>
                <a:spcPct val="120000"/>
              </a:lnSpc>
              <a:spcBef>
                <a:spcPts val="601"/>
              </a:spcBef>
              <a:buClr>
                <a:srgbClr val="4472c4"/>
              </a:buClr>
              <a:buFont typeface="Calibri Light"/>
              <a:buAutoNum type="arabicPeriod" startAt="7"/>
            </a:pPr>
            <a:r>
              <a:rPr b="1" lang="en-US" sz="2400" spc="-1" strike="noStrike">
                <a:solidFill>
                  <a:srgbClr val="c00000"/>
                </a:solidFill>
                <a:latin typeface="Calibri"/>
              </a:rPr>
              <a:t>Business and Social change</a:t>
            </a:r>
            <a:endParaRPr b="0" lang="en-US" sz="2400" spc="-1" strike="noStrike">
              <a:solidFill>
                <a:srgbClr val="000000"/>
              </a:solidFill>
              <a:latin typeface="Calibri"/>
            </a:endParaRPr>
          </a:p>
          <a:p>
            <a:pPr marL="324000" indent="-323640" algn="just">
              <a:lnSpc>
                <a:spcPct val="100000"/>
              </a:lnSpc>
            </a:pPr>
            <a:r>
              <a:rPr b="0" lang="en-US" sz="2100" spc="-1" strike="noStrike">
                <a:solidFill>
                  <a:srgbClr val="564b3c"/>
                </a:solidFill>
                <a:latin typeface="Calibri"/>
              </a:rPr>
              <a:t>	</a:t>
            </a:r>
            <a:r>
              <a:rPr b="0" lang="en-US" sz="2100" spc="-1" strike="noStrike">
                <a:solidFill>
                  <a:srgbClr val="564b3c"/>
                </a:solidFill>
                <a:latin typeface="Calibri"/>
              </a:rPr>
              <a:t>Changes are happening quickly with economies &amp; organizations getting more global, and availability of new technologies. Organizations need to have the ability to change their existing software to rapidly develop new S/W</a:t>
            </a:r>
            <a:endParaRPr b="0" lang="en-US" sz="2100" spc="-1" strike="noStrike">
              <a:solidFill>
                <a:srgbClr val="000000"/>
              </a:solidFill>
              <a:latin typeface="Calibri"/>
            </a:endParaRPr>
          </a:p>
        </p:txBody>
      </p:sp>
      <p:pic>
        <p:nvPicPr>
          <p:cNvPr id="293" name="Picture 3" descr=""/>
          <p:cNvPicPr/>
          <p:nvPr/>
        </p:nvPicPr>
        <p:blipFill>
          <a:blip r:embed="rId1"/>
          <a:stretch/>
        </p:blipFill>
        <p:spPr>
          <a:xfrm>
            <a:off x="6907680" y="228240"/>
            <a:ext cx="3853440" cy="2615040"/>
          </a:xfrm>
          <a:prstGeom prst="rect">
            <a:avLst/>
          </a:prstGeom>
          <a:ln>
            <a:noFill/>
          </a:ln>
        </p:spPr>
      </p:pic>
    </p:spTree>
  </p:cSld>
  <p:timing>
    <p:tnLst>
      <p:par>
        <p:cTn id="325" dur="indefinite" restart="never" nodeType="tmRoot">
          <p:childTnLst>
            <p:seq>
              <p:cTn id="326" dur="indefinite" nodeType="mainSeq">
                <p:childTnLst>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292">
                                            <p:txEl>
                                              <p:pRg st="0" end="0"/>
                                            </p:txEl>
                                          </p:spTgt>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292">
                                            <p:txEl>
                                              <p:pRg st="1" end="1"/>
                                            </p:txEl>
                                          </p:spTgt>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29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292">
                                            <p:txEl>
                                              <p:pRg st="2" end="2"/>
                                            </p:txEl>
                                          </p:spTgt>
                                        </p:tgtEl>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92">
                                            <p:txEl>
                                              <p:pRg st="4" end="4"/>
                                            </p:txEl>
                                          </p:spTgt>
                                        </p:tgtEl>
                                        <p:attrNameLst>
                                          <p:attrName>style.visibility</p:attrName>
                                        </p:attrNameLst>
                                      </p:cBhvr>
                                      <p:to>
                                        <p:strVal val="visible"/>
                                      </p:to>
                                    </p:set>
                                  </p:childTnLst>
                                </p:cTn>
                              </p:par>
                              <p:par>
                                <p:cTn id="345" nodeType="withEffect" fill="hold" presetClass="entr" presetID="1">
                                  <p:stCondLst>
                                    <p:cond delay="0"/>
                                  </p:stCondLst>
                                  <p:childTnLst>
                                    <p:set>
                                      <p:cBhvr>
                                        <p:cTn id="34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292">
                                            <p:txEl>
                                              <p:pRg st="6" end="6"/>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a:t>
            </a:r>
            <a:r>
              <a:rPr b="1" lang="en-US" sz="2400" spc="-1" strike="noStrike">
                <a:solidFill>
                  <a:srgbClr val="ed7d31"/>
                </a:solidFill>
                <a:latin typeface="Calibri"/>
              </a:rPr>
              <a:t>remen</a:t>
            </a:r>
            <a:r>
              <a:rPr b="1" lang="en-US" sz="2400" spc="-1" strike="noStrike">
                <a:solidFill>
                  <a:srgbClr val="ed7d31"/>
                </a:solidFill>
                <a:latin typeface="Calibri"/>
              </a:rPr>
              <a:t>ts </a:t>
            </a:r>
            <a:r>
              <a:rPr b="1" lang="en-US" sz="2400" spc="-1" strike="noStrike">
                <a:solidFill>
                  <a:srgbClr val="ed7d31"/>
                </a:solidFill>
                <a:latin typeface="Calibri"/>
              </a:rPr>
              <a:t>Mana</a:t>
            </a:r>
            <a:r>
              <a:rPr b="1" lang="en-US" sz="2400" spc="-1" strike="noStrike">
                <a:solidFill>
                  <a:srgbClr val="ed7d31"/>
                </a:solidFill>
                <a:latin typeface="Calibri"/>
              </a:rPr>
              <a:t>geme</a:t>
            </a:r>
            <a:r>
              <a:rPr b="1" lang="en-US" sz="2400" spc="-1" strike="noStrike">
                <a:solidFill>
                  <a:srgbClr val="ed7d31"/>
                </a:solidFill>
                <a:latin typeface="Calibri"/>
              </a:rPr>
              <a:t>nt</a:t>
            </a:r>
            <a:endParaRPr b="0" lang="en-US" sz="2400" spc="-1" strike="noStrike">
              <a:solidFill>
                <a:srgbClr val="000000"/>
              </a:solidFill>
              <a:latin typeface="Calibri"/>
            </a:endParaRPr>
          </a:p>
        </p:txBody>
      </p:sp>
      <p:sp>
        <p:nvSpPr>
          <p:cNvPr id="2042" name="CustomShape 2"/>
          <p:cNvSpPr/>
          <p:nvPr/>
        </p:nvSpPr>
        <p:spPr>
          <a:xfrm>
            <a:off x="198720" y="1268280"/>
            <a:ext cx="7223760" cy="5504400"/>
          </a:xfrm>
          <a:prstGeom prst="rect">
            <a:avLst/>
          </a:prstGeom>
          <a:noFill/>
          <a:ln>
            <a:noFill/>
          </a:ln>
        </p:spPr>
        <p:style>
          <a:lnRef idx="0"/>
          <a:fillRef idx="0"/>
          <a:effectRef idx="0"/>
          <a:fontRef idx="minor"/>
        </p:style>
      </p:sp>
      <p:sp>
        <p:nvSpPr>
          <p:cNvPr id="2043" name="CustomShape 3"/>
          <p:cNvSpPr/>
          <p:nvPr/>
        </p:nvSpPr>
        <p:spPr>
          <a:xfrm>
            <a:off x="93600" y="1265760"/>
            <a:ext cx="10577160" cy="5011200"/>
          </a:xfrm>
          <a:prstGeom prst="rect">
            <a:avLst/>
          </a:prstGeom>
          <a:noFill/>
          <a:ln>
            <a:noFill/>
          </a:ln>
        </p:spPr>
        <p:style>
          <a:lnRef idx="0"/>
          <a:fillRef idx="0"/>
          <a:effectRef idx="0"/>
          <a:fontRef idx="minor"/>
        </p:style>
        <p:txBody>
          <a:bodyPr lIns="90000" rIns="90000" tIns="45000" bIns="45000"/>
          <a:p>
            <a:pPr marL="3430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Requirements specification is the baseline on which the future lifecycle phases will need to build upon</a:t>
            </a:r>
            <a:endParaRPr b="0" lang="en-IN" sz="23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Requirements can change due to</a:t>
            </a:r>
            <a:endParaRPr b="0" lang="en-IN" sz="2300" spc="-1" strike="noStrike">
              <a:latin typeface="Arial"/>
            </a:endParaRPr>
          </a:p>
          <a:p>
            <a:pPr lvl="1" marL="8002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Better understanding of the problem</a:t>
            </a:r>
            <a:endParaRPr b="0" lang="en-IN" sz="2300" spc="-1" strike="noStrike">
              <a:latin typeface="Arial"/>
            </a:endParaRPr>
          </a:p>
          <a:p>
            <a:pPr lvl="1" marL="8002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Customer internalizing the problem and solution</a:t>
            </a:r>
            <a:endParaRPr b="0" lang="en-IN" sz="2300" spc="-1" strike="noStrike">
              <a:latin typeface="Arial"/>
            </a:endParaRPr>
          </a:p>
          <a:p>
            <a:pPr lvl="1" marL="8002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Evolving environment and technology landscape</a:t>
            </a:r>
            <a:endParaRPr b="0" lang="en-IN" sz="2300" spc="-1" strike="noStrike">
              <a:latin typeface="Arial"/>
            </a:endParaRPr>
          </a:p>
          <a:p>
            <a:pPr algn="just">
              <a:lnSpc>
                <a:spcPct val="100000"/>
              </a:lnSpc>
              <a:spcBef>
                <a:spcPts val="601"/>
              </a:spcBef>
              <a:spcAft>
                <a:spcPts val="601"/>
              </a:spcAft>
            </a:pPr>
            <a:r>
              <a:rPr b="1" lang="en-IN" sz="2300" spc="-1" strike="noStrike">
                <a:solidFill>
                  <a:srgbClr val="ff0000"/>
                </a:solidFill>
                <a:latin typeface="Calibri"/>
              </a:rPr>
              <a:t>Requirements management has two facets</a:t>
            </a:r>
            <a:endParaRPr b="0" lang="en-IN" sz="2300" spc="-1" strike="noStrike">
              <a:latin typeface="Arial"/>
            </a:endParaRPr>
          </a:p>
          <a:p>
            <a:pPr lvl="1" marL="8002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Ensuring that the requirements are all addressed in each phases of the lifecycle</a:t>
            </a:r>
            <a:endParaRPr b="0" lang="en-IN" sz="2300" spc="-1" strike="noStrike">
              <a:latin typeface="Arial"/>
            </a:endParaRPr>
          </a:p>
          <a:p>
            <a:pPr lvl="1" marL="8002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Ensuring that the changes in the  requirements are handled appropriately</a:t>
            </a:r>
            <a:endParaRPr b="0" lang="en-IN" sz="2300" spc="-1" strike="noStrike">
              <a:latin typeface="Arial"/>
            </a:endParaRPr>
          </a:p>
        </p:txBody>
      </p:sp>
      <p:grpSp>
        <p:nvGrpSpPr>
          <p:cNvPr id="2044" name="Group 4"/>
          <p:cNvGrpSpPr/>
          <p:nvPr/>
        </p:nvGrpSpPr>
        <p:grpSpPr>
          <a:xfrm>
            <a:off x="5424120" y="18360"/>
            <a:ext cx="5439240" cy="844200"/>
            <a:chOff x="5424120" y="18360"/>
            <a:chExt cx="5439240" cy="844200"/>
          </a:xfrm>
        </p:grpSpPr>
        <p:sp>
          <p:nvSpPr>
            <p:cNvPr id="2045"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046" name="CustomShape 6"/>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047"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048"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049" name="CustomShape 9"/>
            <p:cNvSpPr/>
            <p:nvPr/>
          </p:nvSpPr>
          <p:spPr>
            <a:xfrm>
              <a:off x="989676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050"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51"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2"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3"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4"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55"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6"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7"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8"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3001" dur="indefinite" restart="never" nodeType="tmRoot">
          <p:childTnLst>
            <p:seq>
              <p:cTn id="3002" dur="indefinite" nodeType="mainSeq">
                <p:childTnLst>
                  <p:par>
                    <p:cTn id="3003" fill="hold">
                      <p:stCondLst>
                        <p:cond delay="0"/>
                      </p:stCondLst>
                      <p:childTnLst>
                        <p:par>
                          <p:cTn id="3004" fill="hold">
                            <p:stCondLst>
                              <p:cond delay="0"/>
                            </p:stCondLst>
                            <p:childTnLst>
                              <p:par>
                                <p:cTn id="3005" nodeType="withEffect" fill="hold" presetClass="entr" presetID="1">
                                  <p:stCondLst>
                                    <p:cond delay="0"/>
                                  </p:stCondLst>
                                  <p:endCondLst>
                                    <p:cond delay="5000"/>
                                  </p:endCondLst>
                                  <p:childTnLst>
                                    <p:set>
                                      <p:cBhvr>
                                        <p:cTn id="3006" dur="1" fill="hold">
                                          <p:stCondLst>
                                            <p:cond delay="0"/>
                                          </p:stCondLst>
                                        </p:cTn>
                                        <p:tgtEl>
                                          <p:spTgt spid="204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Traceability Matrix - RTM</a:t>
            </a:r>
            <a:endParaRPr b="0" lang="en-US" sz="2400" spc="-1" strike="noStrike">
              <a:solidFill>
                <a:srgbClr val="000000"/>
              </a:solidFill>
              <a:latin typeface="Calibri"/>
            </a:endParaRPr>
          </a:p>
        </p:txBody>
      </p:sp>
      <p:sp>
        <p:nvSpPr>
          <p:cNvPr id="2060" name="CustomShape 2"/>
          <p:cNvSpPr/>
          <p:nvPr/>
        </p:nvSpPr>
        <p:spPr>
          <a:xfrm>
            <a:off x="198720" y="1268280"/>
            <a:ext cx="7223760" cy="5504400"/>
          </a:xfrm>
          <a:prstGeom prst="rect">
            <a:avLst/>
          </a:prstGeom>
          <a:noFill/>
          <a:ln>
            <a:noFill/>
          </a:ln>
        </p:spPr>
        <p:style>
          <a:lnRef idx="0"/>
          <a:fillRef idx="0"/>
          <a:effectRef idx="0"/>
          <a:fontRef idx="minor"/>
        </p:style>
      </p:sp>
      <p:sp>
        <p:nvSpPr>
          <p:cNvPr id="2061" name="CustomShape 3"/>
          <p:cNvSpPr/>
          <p:nvPr/>
        </p:nvSpPr>
        <p:spPr>
          <a:xfrm>
            <a:off x="124560" y="1268280"/>
            <a:ext cx="11286000" cy="5805360"/>
          </a:xfrm>
          <a:prstGeom prst="rect">
            <a:avLst/>
          </a:prstGeom>
          <a:noFill/>
          <a:ln>
            <a:noFill/>
          </a:ln>
        </p:spPr>
        <p:style>
          <a:lnRef idx="0"/>
          <a:fillRef idx="0"/>
          <a:effectRef idx="0"/>
          <a:fontRef idx="minor"/>
        </p:style>
        <p:txBody>
          <a:bodyPr lIns="90000" rIns="90000" tIns="45000" bIns="45000"/>
          <a:p>
            <a:pPr algn="just">
              <a:lnSpc>
                <a:spcPct val="90000"/>
              </a:lnSpc>
              <a:spcBef>
                <a:spcPts val="601"/>
              </a:spcBef>
              <a:spcAft>
                <a:spcPts val="601"/>
              </a:spcAft>
            </a:pPr>
            <a:endParaRPr b="0" lang="en-IN" sz="1800" spc="-1" strike="noStrike">
              <a:latin typeface="Arial"/>
            </a:endParaRPr>
          </a:p>
          <a:p>
            <a:pPr algn="just">
              <a:lnSpc>
                <a:spcPct val="90000"/>
              </a:lnSpc>
              <a:spcBef>
                <a:spcPts val="601"/>
              </a:spcBef>
              <a:spcAft>
                <a:spcPts val="601"/>
              </a:spcAft>
            </a:pPr>
            <a:endParaRPr b="0" lang="en-IN" sz="1800" spc="-1" strike="noStrike">
              <a:latin typeface="Arial"/>
            </a:endParaRPr>
          </a:p>
          <a:p>
            <a:pPr algn="just">
              <a:lnSpc>
                <a:spcPct val="90000"/>
              </a:lnSpc>
              <a:spcBef>
                <a:spcPts val="601"/>
              </a:spcBef>
              <a:spcAft>
                <a:spcPts val="601"/>
              </a:spcAft>
            </a:pPr>
            <a:endParaRPr b="0" lang="en-IN" sz="1800" spc="-1" strike="noStrike">
              <a:latin typeface="Arial"/>
            </a:endParaRPr>
          </a:p>
          <a:p>
            <a:pPr algn="just">
              <a:lnSpc>
                <a:spcPct val="90000"/>
              </a:lnSpc>
              <a:spcBef>
                <a:spcPts val="601"/>
              </a:spcBef>
              <a:spcAft>
                <a:spcPts val="601"/>
              </a:spcAft>
            </a:pPr>
            <a:endParaRPr b="0" lang="en-IN" sz="1800" spc="-1" strike="noStrike">
              <a:latin typeface="Arial"/>
            </a:endParaRPr>
          </a:p>
          <a:p>
            <a:pPr algn="just">
              <a:lnSpc>
                <a:spcPct val="90000"/>
              </a:lnSpc>
              <a:spcBef>
                <a:spcPts val="601"/>
              </a:spcBef>
              <a:spcAft>
                <a:spcPts val="601"/>
              </a:spcAft>
            </a:pPr>
            <a:endParaRPr b="0" lang="en-IN" sz="18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Requirements identification – This could be a number like FR-1/NF-1 or a unique use case reference UC-1, goal-hierarchy numbering along with  version information etc.)</a:t>
            </a:r>
            <a:endParaRPr b="0" lang="en-IN" sz="23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Every phase of the SDLC progressively fills the RTM</a:t>
            </a:r>
            <a:endParaRPr b="0" lang="en-IN" sz="23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300" spc="-1" strike="noStrike">
                <a:solidFill>
                  <a:srgbClr val="000000"/>
                </a:solidFill>
                <a:latin typeface="Calibri"/>
              </a:rPr>
              <a:t>Requirements are traced across the SDLC using the requirement traceability matrix (RTM)</a:t>
            </a:r>
            <a:endParaRPr b="0" lang="en-IN" sz="2300" spc="-1" strike="noStrike">
              <a:latin typeface="Arial"/>
            </a:endParaRPr>
          </a:p>
          <a:p>
            <a:pPr lvl="1" marL="800280" indent="-342720" algn="just">
              <a:lnSpc>
                <a:spcPct val="90000"/>
              </a:lnSpc>
              <a:spcBef>
                <a:spcPts val="601"/>
              </a:spcBef>
              <a:spcAft>
                <a:spcPts val="601"/>
              </a:spcAft>
              <a:buClr>
                <a:srgbClr val="000000"/>
              </a:buClr>
              <a:buFont typeface="Wingdings" charset="2"/>
              <a:buChar char=""/>
            </a:pPr>
            <a:r>
              <a:rPr b="0" lang="en-IN" sz="2300" spc="-1" strike="noStrike">
                <a:solidFill>
                  <a:srgbClr val="000000"/>
                </a:solidFill>
                <a:latin typeface="Calibri"/>
              </a:rPr>
              <a:t>Forward Tracing</a:t>
            </a:r>
            <a:endParaRPr b="0" lang="en-IN" sz="2300" spc="-1" strike="noStrike">
              <a:latin typeface="Arial"/>
            </a:endParaRPr>
          </a:p>
          <a:p>
            <a:pPr lvl="1" marL="800280" indent="-342720" algn="just">
              <a:lnSpc>
                <a:spcPct val="90000"/>
              </a:lnSpc>
              <a:spcBef>
                <a:spcPts val="601"/>
              </a:spcBef>
              <a:spcAft>
                <a:spcPts val="601"/>
              </a:spcAft>
              <a:buClr>
                <a:srgbClr val="000000"/>
              </a:buClr>
              <a:buFont typeface="Wingdings" charset="2"/>
              <a:buChar char=""/>
            </a:pPr>
            <a:r>
              <a:rPr b="0" lang="en-IN" sz="2300" spc="-1" strike="noStrike">
                <a:solidFill>
                  <a:srgbClr val="000000"/>
                </a:solidFill>
                <a:latin typeface="Calibri"/>
              </a:rPr>
              <a:t>Backward Tracing</a:t>
            </a:r>
            <a:endParaRPr b="0" lang="en-IN" sz="2300" spc="-1" strike="noStrike">
              <a:latin typeface="Arial"/>
            </a:endParaRPr>
          </a:p>
        </p:txBody>
      </p:sp>
      <p:graphicFrame>
        <p:nvGraphicFramePr>
          <p:cNvPr id="2062" name="Table 4"/>
          <p:cNvGraphicFramePr/>
          <p:nvPr/>
        </p:nvGraphicFramePr>
        <p:xfrm>
          <a:off x="124560" y="1152720"/>
          <a:ext cx="10304640" cy="1854000"/>
        </p:xfrm>
        <a:graphic>
          <a:graphicData uri="http://schemas.openxmlformats.org/drawingml/2006/table">
            <a:tbl>
              <a:tblPr/>
              <a:tblGrid>
                <a:gridCol w="891000"/>
                <a:gridCol w="1684800"/>
                <a:gridCol w="1132920"/>
                <a:gridCol w="1948680"/>
                <a:gridCol w="974160"/>
                <a:gridCol w="1438920"/>
                <a:gridCol w="1168920"/>
                <a:gridCol w="1065240"/>
              </a:tblGrid>
              <a:tr h="914760">
                <a:tc>
                  <a:txBody>
                    <a:bodyPr/>
                    <a:p>
                      <a:pPr>
                        <a:lnSpc>
                          <a:spcPct val="100000"/>
                        </a:lnSpc>
                      </a:pPr>
                      <a:r>
                        <a:rPr b="1" lang="en-IN" sz="1800" spc="-1" strike="noStrike">
                          <a:solidFill>
                            <a:srgbClr val="ffffff"/>
                          </a:solidFill>
                          <a:latin typeface="Calibri"/>
                        </a:rPr>
                        <a:t>Req Id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Architectural Section</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Design Section</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File/</a:t>
                      </a:r>
                      <a:br/>
                      <a:r>
                        <a:rPr b="1" lang="en-IN" sz="1800" spc="-1" strike="noStrike">
                          <a:solidFill>
                            <a:srgbClr val="ffffff"/>
                          </a:solidFill>
                          <a:latin typeface="Calibri"/>
                        </a:rPr>
                        <a:t>Implementation</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Unit Test Id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Functional Test ID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System Test ID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nSpc>
                          <a:spcPct val="100000"/>
                        </a:lnSpc>
                      </a:pPr>
                      <a:r>
                        <a:rPr b="1" lang="en-IN" sz="1800" spc="-1" strike="noStrike">
                          <a:solidFill>
                            <a:srgbClr val="ffffff"/>
                          </a:solidFill>
                          <a:latin typeface="Calibri"/>
                        </a:rPr>
                        <a:t>Acceptance Test Id</a:t>
                      </a:r>
                      <a:endParaRPr b="0" lang="en-IN"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pic>
        <p:nvPicPr>
          <p:cNvPr id="2063" name="Picture 1" descr=""/>
          <p:cNvPicPr/>
          <p:nvPr/>
        </p:nvPicPr>
        <p:blipFill>
          <a:blip r:embed="rId1"/>
          <a:stretch/>
        </p:blipFill>
        <p:spPr>
          <a:xfrm>
            <a:off x="6095880" y="-14040"/>
            <a:ext cx="4785120" cy="889560"/>
          </a:xfrm>
          <a:prstGeom prst="rect">
            <a:avLst/>
          </a:prstGeom>
          <a:ln>
            <a:noFill/>
          </a:ln>
        </p:spPr>
      </p:pic>
    </p:spTree>
  </p:cSld>
  <p:timing>
    <p:tnLst>
      <p:par>
        <p:cTn id="3007" dur="indefinite" restart="never" nodeType="tmRoot">
          <p:childTnLst>
            <p:seq>
              <p:cTn id="3008" dur="indefinite" nodeType="mainSeq">
                <p:childTnLst>
                  <p:par>
                    <p:cTn id="3009" fill="hold">
                      <p:stCondLst>
                        <p:cond delay="0"/>
                      </p:stCondLst>
                      <p:childTnLst>
                        <p:par>
                          <p:cTn id="3010" fill="hold">
                            <p:stCondLst>
                              <p:cond delay="0"/>
                            </p:stCondLst>
                            <p:childTnLst>
                              <p:par>
                                <p:cTn id="3011" nodeType="withEffect" fill="hold" presetClass="entr" presetID="1">
                                  <p:stCondLst>
                                    <p:cond delay="0"/>
                                  </p:stCondLst>
                                  <p:endCondLst>
                                    <p:cond delay="5000"/>
                                  </p:endCondLst>
                                  <p:childTnLst>
                                    <p:set>
                                      <p:cBhvr>
                                        <p:cTn id="3012" dur="1" fill="hold">
                                          <p:stCondLst>
                                            <p:cond delay="0"/>
                                          </p:stCondLst>
                                        </p:cTn>
                                        <p:tgtEl>
                                          <p:spTgt spid="206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Change Management</a:t>
            </a:r>
            <a:endParaRPr b="0" lang="en-US" sz="2400" spc="-1" strike="noStrike">
              <a:solidFill>
                <a:srgbClr val="000000"/>
              </a:solidFill>
              <a:latin typeface="Calibri"/>
            </a:endParaRPr>
          </a:p>
        </p:txBody>
      </p:sp>
      <p:sp>
        <p:nvSpPr>
          <p:cNvPr id="2065" name="CustomShape 2"/>
          <p:cNvSpPr/>
          <p:nvPr/>
        </p:nvSpPr>
        <p:spPr>
          <a:xfrm>
            <a:off x="198720" y="1268280"/>
            <a:ext cx="7223760" cy="5504400"/>
          </a:xfrm>
          <a:prstGeom prst="rect">
            <a:avLst/>
          </a:prstGeom>
          <a:noFill/>
          <a:ln>
            <a:noFill/>
          </a:ln>
        </p:spPr>
        <p:style>
          <a:lnRef idx="0"/>
          <a:fillRef idx="0"/>
          <a:effectRef idx="0"/>
          <a:fontRef idx="minor"/>
        </p:style>
      </p:sp>
      <p:sp>
        <p:nvSpPr>
          <p:cNvPr id="2066" name="CustomShape 3"/>
          <p:cNvSpPr/>
          <p:nvPr/>
        </p:nvSpPr>
        <p:spPr>
          <a:xfrm>
            <a:off x="124560" y="1323000"/>
            <a:ext cx="10295640" cy="4723560"/>
          </a:xfrm>
          <a:prstGeom prst="rect">
            <a:avLst/>
          </a:prstGeom>
          <a:noFill/>
          <a:ln>
            <a:noFill/>
          </a:ln>
        </p:spPr>
        <p:style>
          <a:lnRef idx="0"/>
          <a:fillRef idx="0"/>
          <a:effectRef idx="0"/>
          <a:fontRef idx="minor"/>
        </p:style>
        <p:txBody>
          <a:bodyPr lIns="90000" rIns="90000" tIns="45000" bIns="45000"/>
          <a:p>
            <a:pPr marL="343080" indent="-342720" algn="just">
              <a:lnSpc>
                <a:spcPct val="100000"/>
              </a:lnSpc>
              <a:spcBef>
                <a:spcPts val="601"/>
              </a:spcBef>
              <a:spcAft>
                <a:spcPts val="601"/>
              </a:spcAft>
              <a:buClr>
                <a:srgbClr val="000000"/>
              </a:buClr>
              <a:buFont typeface="Wingdings" charset="2"/>
              <a:buChar char=""/>
            </a:pPr>
            <a:r>
              <a:rPr b="0" lang="en-IN" sz="2400" spc="-1" strike="noStrike">
                <a:solidFill>
                  <a:srgbClr val="000000"/>
                </a:solidFill>
                <a:latin typeface="Calibri"/>
              </a:rPr>
              <a:t>Reiterating, number of things can change in the environment during the development  … leading to change in Requirements</a:t>
            </a:r>
            <a:endParaRPr b="0" lang="en-IN" sz="24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400" spc="-1" strike="noStrike">
                <a:solidFill>
                  <a:srgbClr val="000000"/>
                </a:solidFill>
                <a:latin typeface="Calibri"/>
              </a:rPr>
              <a:t>Change in the requirements have impacts on plans, work products etc.</a:t>
            </a:r>
            <a:endParaRPr b="0" lang="en-IN" sz="24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400" spc="-1" strike="noStrike">
                <a:solidFill>
                  <a:srgbClr val="000000"/>
                </a:solidFill>
                <a:latin typeface="Calibri"/>
              </a:rPr>
              <a:t>Uncontrolled changes can have a huge adverse impact on project in terms of cost, schedule, quality and expectations</a:t>
            </a:r>
            <a:endParaRPr b="0" lang="en-IN" sz="24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400" spc="-1" strike="noStrike">
                <a:solidFill>
                  <a:srgbClr val="000000"/>
                </a:solidFill>
                <a:latin typeface="Calibri"/>
              </a:rPr>
              <a:t>Changes have to be allowed, but in a controlled manner or in other words has to be managed</a:t>
            </a:r>
            <a:endParaRPr b="0" lang="en-IN" sz="2400" spc="-1" strike="noStrike">
              <a:latin typeface="Arial"/>
            </a:endParaRPr>
          </a:p>
          <a:p>
            <a:pPr marL="343080" indent="-342720" algn="just">
              <a:lnSpc>
                <a:spcPct val="100000"/>
              </a:lnSpc>
              <a:spcBef>
                <a:spcPts val="601"/>
              </a:spcBef>
              <a:spcAft>
                <a:spcPts val="601"/>
              </a:spcAft>
              <a:buClr>
                <a:srgbClr val="000000"/>
              </a:buClr>
              <a:buFont typeface="Wingdings" charset="2"/>
              <a:buChar char=""/>
            </a:pPr>
            <a:r>
              <a:rPr b="0" lang="en-IN" sz="2400" spc="-1" strike="noStrike">
                <a:solidFill>
                  <a:srgbClr val="000000"/>
                </a:solidFill>
                <a:latin typeface="Calibri"/>
              </a:rPr>
              <a:t>In the perspective of managing the changes, change requests go through a formal change management process as in the subsequent slides</a:t>
            </a:r>
            <a:endParaRPr b="0" lang="en-IN" sz="2400" spc="-1" strike="noStrike">
              <a:latin typeface="Arial"/>
            </a:endParaRPr>
          </a:p>
        </p:txBody>
      </p:sp>
      <p:grpSp>
        <p:nvGrpSpPr>
          <p:cNvPr id="2067" name="Group 4"/>
          <p:cNvGrpSpPr/>
          <p:nvPr/>
        </p:nvGrpSpPr>
        <p:grpSpPr>
          <a:xfrm>
            <a:off x="5424120" y="18360"/>
            <a:ext cx="5439240" cy="844200"/>
            <a:chOff x="5424120" y="18360"/>
            <a:chExt cx="5439240" cy="844200"/>
          </a:xfrm>
        </p:grpSpPr>
        <p:sp>
          <p:nvSpPr>
            <p:cNvPr id="2068"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069" name="CustomShape 6"/>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070"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071"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072" name="CustomShape 9"/>
            <p:cNvSpPr/>
            <p:nvPr/>
          </p:nvSpPr>
          <p:spPr>
            <a:xfrm>
              <a:off x="989676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073"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74"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75"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76"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77"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78"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79"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80"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81"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3013" dur="indefinite" restart="never" nodeType="tmRoot">
          <p:childTnLst>
            <p:seq>
              <p:cTn id="3014" dur="indefinite" nodeType="mainSeq">
                <p:childTnLst>
                  <p:par>
                    <p:cTn id="3015" fill="hold">
                      <p:stCondLst>
                        <p:cond delay="0"/>
                      </p:stCondLst>
                      <p:childTnLst>
                        <p:par>
                          <p:cTn id="3016" fill="hold">
                            <p:stCondLst>
                              <p:cond delay="0"/>
                            </p:stCondLst>
                            <p:childTnLst>
                              <p:par>
                                <p:cTn id="3017" nodeType="withEffect" fill="hold" presetClass="entr" presetID="1">
                                  <p:stCondLst>
                                    <p:cond delay="0"/>
                                  </p:stCondLst>
                                  <p:endCondLst>
                                    <p:cond delay="5000"/>
                                  </p:endCondLst>
                                  <p:childTnLst>
                                    <p:set>
                                      <p:cBhvr>
                                        <p:cTn id="3018" dur="1" fill="hold">
                                          <p:stCondLst>
                                            <p:cond delay="0"/>
                                          </p:stCondLst>
                                        </p:cTn>
                                        <p:tgtEl>
                                          <p:spTgt spid="206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2"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Change Process</a:t>
            </a:r>
            <a:endParaRPr b="0" lang="en-US" sz="2400" spc="-1" strike="noStrike">
              <a:solidFill>
                <a:srgbClr val="000000"/>
              </a:solidFill>
              <a:latin typeface="Calibri"/>
            </a:endParaRPr>
          </a:p>
        </p:txBody>
      </p:sp>
      <p:sp>
        <p:nvSpPr>
          <p:cNvPr id="2083" name="CustomShape 2"/>
          <p:cNvSpPr/>
          <p:nvPr/>
        </p:nvSpPr>
        <p:spPr>
          <a:xfrm>
            <a:off x="198720" y="1268280"/>
            <a:ext cx="7223760" cy="5504400"/>
          </a:xfrm>
          <a:prstGeom prst="rect">
            <a:avLst/>
          </a:prstGeom>
          <a:noFill/>
          <a:ln>
            <a:noFill/>
          </a:ln>
        </p:spPr>
        <p:style>
          <a:lnRef idx="0"/>
          <a:fillRef idx="0"/>
          <a:effectRef idx="0"/>
          <a:fontRef idx="minor"/>
        </p:style>
      </p:sp>
      <p:graphicFrame>
        <p:nvGraphicFramePr>
          <p:cNvPr id="2084" name="Table 3"/>
          <p:cNvGraphicFramePr/>
          <p:nvPr/>
        </p:nvGraphicFramePr>
        <p:xfrm>
          <a:off x="0" y="1193040"/>
          <a:ext cx="12191760" cy="360000"/>
        </p:xfrm>
        <a:graphic>
          <a:graphicData uri="http://schemas.openxmlformats.org/drawingml/2006/table">
            <a:tbl>
              <a:tblPr/>
              <a:tblGrid>
                <a:gridCol w="6095880"/>
                <a:gridCol w="6095880"/>
              </a:tblGrid>
              <a:tr h="0">
                <a:tc>
                  <a:txBody>
                    <a:bodyPr/>
                    <a:p>
                      <a:pPr marL="252000" indent="-251640" algn="just">
                        <a:lnSpc>
                          <a:spcPct val="120000"/>
                        </a:lnSpc>
                        <a:spcBef>
                          <a:spcPts val="601"/>
                        </a:spcBef>
                        <a:buClr>
                          <a:srgbClr val="0070c0"/>
                        </a:buClr>
                        <a:buFont typeface="Wingdings" charset="2"/>
                        <a:buChar char=""/>
                      </a:pPr>
                      <a:r>
                        <a:rPr b="0" lang="en-IN" sz="2400" spc="-1" strike="noStrike">
                          <a:solidFill>
                            <a:srgbClr val="0070c0"/>
                          </a:solidFill>
                          <a:latin typeface="Calibri"/>
                        </a:rPr>
                        <a:t>Log the request for change and assign a change request Identifier</a:t>
                      </a:r>
                      <a:endParaRPr b="0" lang="en-IN" sz="2400" spc="-1" strike="noStrike">
                        <a:latin typeface="Arial"/>
                      </a:endParaRPr>
                    </a:p>
                    <a:p>
                      <a:pPr marL="2520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Log </a:t>
                      </a:r>
                      <a:endParaRPr b="0" lang="en-IN" sz="2400" spc="-1" strike="noStrike">
                        <a:latin typeface="Arial"/>
                      </a:endParaRPr>
                    </a:p>
                    <a:p>
                      <a:pPr lvl="1" marL="7092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Who is requesting for the change</a:t>
                      </a:r>
                      <a:endParaRPr b="0" lang="en-IN" sz="2400" spc="-1" strike="noStrike">
                        <a:latin typeface="Arial"/>
                      </a:endParaRPr>
                    </a:p>
                    <a:p>
                      <a:pPr lvl="1" marL="7092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Why is the request coming in</a:t>
                      </a:r>
                      <a:endParaRPr b="0" lang="en-IN" sz="2400" spc="-1" strike="noStrike">
                        <a:latin typeface="Arial"/>
                      </a:endParaRPr>
                    </a:p>
                    <a:p>
                      <a:pPr lvl="1" marL="7092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What is being requested to change</a:t>
                      </a:r>
                      <a:endParaRPr b="0" lang="en-IN" sz="2400" spc="-1" strike="noStrike">
                        <a:latin typeface="Arial"/>
                      </a:endParaRPr>
                    </a:p>
                    <a:p>
                      <a:pPr marL="252000" indent="-251640" algn="just">
                        <a:lnSpc>
                          <a:spcPct val="120000"/>
                        </a:lnSpc>
                        <a:spcBef>
                          <a:spcPts val="601"/>
                        </a:spcBef>
                        <a:buClr>
                          <a:srgbClr val="c00000"/>
                        </a:buClr>
                        <a:buFont typeface="Wingdings" charset="2"/>
                        <a:buChar char=""/>
                      </a:pPr>
                      <a:r>
                        <a:rPr b="0" lang="en-IN" sz="2400" spc="-1" strike="noStrike">
                          <a:solidFill>
                            <a:srgbClr val="c00000"/>
                          </a:solidFill>
                          <a:latin typeface="Calibri"/>
                        </a:rPr>
                        <a:t>Perform impact analysis on the work products and items</a:t>
                      </a:r>
                      <a:endParaRPr b="0" lang="en-IN" sz="2400" spc="-1" strike="noStrike">
                        <a:latin typeface="Arial"/>
                      </a:endParaRPr>
                    </a:p>
                    <a:p>
                      <a:pPr marL="252000" indent="-251640" algn="just">
                        <a:lnSpc>
                          <a:spcPct val="120000"/>
                        </a:lnSpc>
                        <a:spcBef>
                          <a:spcPts val="601"/>
                        </a:spcBef>
                        <a:buClr>
                          <a:srgbClr val="0070c0"/>
                        </a:buClr>
                        <a:buFont typeface="Wingdings" charset="2"/>
                        <a:buChar char=""/>
                      </a:pPr>
                      <a:r>
                        <a:rPr b="0" lang="en-IN" sz="2400" spc="-1" strike="noStrike">
                          <a:solidFill>
                            <a:srgbClr val="0070c0"/>
                          </a:solidFill>
                          <a:latin typeface="Calibri"/>
                        </a:rPr>
                        <a:t>Estimate impact on scope, effort and schedule (may be quality)</a:t>
                      </a:r>
                      <a:endParaRPr b="0" lang="en-IN" sz="2400" spc="-1" strike="noStrike">
                        <a:latin typeface="Arial"/>
                      </a:endParaRPr>
                    </a:p>
                    <a:p>
                      <a:pPr algn="just">
                        <a:lnSpc>
                          <a:spcPct val="120000"/>
                        </a:lnSpc>
                        <a:spcBef>
                          <a:spcPts val="601"/>
                        </a:spcBef>
                      </a:pPr>
                      <a:endParaRPr b="0" lang="en-IN" sz="2400" spc="-1" strike="noStrike">
                        <a:latin typeface="Arial"/>
                      </a:endParaRPr>
                    </a:p>
                    <a:p>
                      <a:pPr marL="252000" indent="-251640" algn="just">
                        <a:lnSpc>
                          <a:spcPct val="120000"/>
                        </a:lnSpc>
                        <a:spcBef>
                          <a:spcPts val="601"/>
                        </a:spcBef>
                        <a:buClr>
                          <a:srgbClr val="c00000"/>
                        </a:buClr>
                        <a:buFont typeface="Wingdings" charset="2"/>
                        <a:buChar char=""/>
                      </a:pPr>
                      <a:r>
                        <a:rPr b="0" lang="en-IN" sz="2400" spc="-1" strike="noStrike">
                          <a:solidFill>
                            <a:srgbClr val="c00000"/>
                          </a:solidFill>
                          <a:latin typeface="Calibri"/>
                        </a:rPr>
                        <a:t>Review impact with stakeholders</a:t>
                      </a:r>
                      <a:endParaRPr b="0" lang="en-IN" sz="2400" spc="-1" strike="noStrike">
                        <a:latin typeface="Arial"/>
                      </a:endParaRPr>
                    </a:p>
                  </a:txBody>
                  <a:tcPr marL="91440" marR="91440">
                    <a:noFill/>
                  </a:tcPr>
                </a:tc>
                <a:tc>
                  <a:txBody>
                    <a:bodyPr/>
                    <a:p>
                      <a:pPr marL="2520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Solicit Formal Approval as part of the approval process</a:t>
                      </a:r>
                      <a:endParaRPr b="0" lang="en-IN" sz="2400" spc="-1" strike="noStrike">
                        <a:latin typeface="Arial"/>
                      </a:endParaRPr>
                    </a:p>
                    <a:p>
                      <a:pPr marL="252000" indent="-251640" algn="just">
                        <a:lnSpc>
                          <a:spcPct val="120000"/>
                        </a:lnSpc>
                        <a:spcBef>
                          <a:spcPts val="601"/>
                        </a:spcBef>
                        <a:buClr>
                          <a:srgbClr val="0070c0"/>
                        </a:buClr>
                        <a:buFont typeface="Wingdings" charset="2"/>
                        <a:buChar char=""/>
                      </a:pPr>
                      <a:r>
                        <a:rPr b="0" lang="en-IN" sz="2400" spc="-1" strike="noStrike">
                          <a:solidFill>
                            <a:srgbClr val="0070c0"/>
                          </a:solidFill>
                          <a:latin typeface="Calibri"/>
                        </a:rPr>
                        <a:t>Rework the work products/items</a:t>
                      </a:r>
                      <a:endParaRPr b="0" lang="en-IN" sz="2400" spc="-1" strike="noStrike">
                        <a:latin typeface="Arial"/>
                      </a:endParaRPr>
                    </a:p>
                    <a:p>
                      <a:pPr marL="252000" indent="-251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Log the following post changes</a:t>
                      </a:r>
                      <a:endParaRPr b="0" lang="en-IN" sz="2400" spc="-1" strike="noStrike">
                        <a:latin typeface="Arial"/>
                      </a:endParaRPr>
                    </a:p>
                    <a:p>
                      <a:pPr lvl="1" marL="817200" indent="-359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When was it changed</a:t>
                      </a:r>
                      <a:endParaRPr b="0" lang="en-IN" sz="2400" spc="-1" strike="noStrike">
                        <a:latin typeface="Arial"/>
                      </a:endParaRPr>
                    </a:p>
                    <a:p>
                      <a:pPr lvl="1" marL="817200" indent="-359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Who all made changes</a:t>
                      </a:r>
                      <a:endParaRPr b="0" lang="en-IN" sz="2400" spc="-1" strike="noStrike">
                        <a:latin typeface="Arial"/>
                      </a:endParaRPr>
                    </a:p>
                    <a:p>
                      <a:pPr lvl="1" marL="817200" indent="-359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Who reviewed the changes</a:t>
                      </a:r>
                      <a:endParaRPr b="0" lang="en-IN" sz="2400" spc="-1" strike="noStrike">
                        <a:latin typeface="Arial"/>
                      </a:endParaRPr>
                    </a:p>
                    <a:p>
                      <a:pPr lvl="1" marL="817200" indent="-359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Who tested the changes</a:t>
                      </a:r>
                      <a:endParaRPr b="0" lang="en-IN" sz="2400" spc="-1" strike="noStrike">
                        <a:latin typeface="Arial"/>
                      </a:endParaRPr>
                    </a:p>
                    <a:p>
                      <a:pPr lvl="1" marL="817200" indent="-359640" algn="just">
                        <a:lnSpc>
                          <a:spcPct val="120000"/>
                        </a:lnSpc>
                        <a:spcBef>
                          <a:spcPts val="601"/>
                        </a:spcBef>
                        <a:buClr>
                          <a:srgbClr val="000000"/>
                        </a:buClr>
                        <a:buFont typeface="Wingdings" charset="2"/>
                        <a:buChar char=""/>
                      </a:pPr>
                      <a:r>
                        <a:rPr b="0" lang="en-IN" sz="2400" spc="-1" strike="noStrike">
                          <a:solidFill>
                            <a:srgbClr val="000000"/>
                          </a:solidFill>
                          <a:latin typeface="Calibri"/>
                        </a:rPr>
                        <a:t>Which release stream is the change going to be part of</a:t>
                      </a:r>
                      <a:endParaRPr b="0" lang="en-IN" sz="2400" spc="-1" strike="noStrike">
                        <a:latin typeface="Arial"/>
                      </a:endParaRPr>
                    </a:p>
                  </a:txBody>
                  <a:tcPr marL="91440" marR="91440">
                    <a:noFill/>
                  </a:tcPr>
                </a:tc>
              </a:tr>
            </a:tbl>
          </a:graphicData>
        </a:graphic>
      </p:graphicFrame>
      <p:grpSp>
        <p:nvGrpSpPr>
          <p:cNvPr id="2085" name="Group 4"/>
          <p:cNvGrpSpPr/>
          <p:nvPr/>
        </p:nvGrpSpPr>
        <p:grpSpPr>
          <a:xfrm>
            <a:off x="5424120" y="18360"/>
            <a:ext cx="5439240" cy="844200"/>
            <a:chOff x="5424120" y="18360"/>
            <a:chExt cx="5439240" cy="844200"/>
          </a:xfrm>
        </p:grpSpPr>
        <p:sp>
          <p:nvSpPr>
            <p:cNvPr id="2086" name="CustomShape 5"/>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087" name="CustomShape 6"/>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088" name="CustomShape 7"/>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089" name="CustomShape 8"/>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090" name="CustomShape 9"/>
            <p:cNvSpPr/>
            <p:nvPr/>
          </p:nvSpPr>
          <p:spPr>
            <a:xfrm>
              <a:off x="989676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091" name="Line 10"/>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92" name="CustomShape 11"/>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3" name="CustomShape 12"/>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4" name="CustomShape 13"/>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5" name="Line 14"/>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096" name="CustomShape 15"/>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7" name="CustomShape 16"/>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8" name="CustomShape 17"/>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99" name="CustomShape 18"/>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spTree>
  </p:cSld>
  <p:timing>
    <p:tnLst>
      <p:par>
        <p:cTn id="3019" dur="indefinite" restart="never" nodeType="tmRoot">
          <p:childTnLst>
            <p:seq>
              <p:cTn id="3020" dur="indefinite" nodeType="mainSeq">
                <p:childTnLst>
                  <p:par>
                    <p:cTn id="3021" fill="hold">
                      <p:stCondLst>
                        <p:cond delay="0"/>
                      </p:stCondLst>
                      <p:childTnLst>
                        <p:par>
                          <p:cTn id="3022" fill="hold">
                            <p:stCondLst>
                              <p:cond delay="0"/>
                            </p:stCondLst>
                            <p:childTnLst>
                              <p:par>
                                <p:cTn id="3023" nodeType="withEffect" fill="hold" presetClass="entr" presetID="1">
                                  <p:stCondLst>
                                    <p:cond delay="0"/>
                                  </p:stCondLst>
                                  <p:endCondLst>
                                    <p:cond delay="5000"/>
                                  </p:endCondLst>
                                  <p:childTnLst>
                                    <p:set>
                                      <p:cBhvr>
                                        <p:cTn id="3024" dur="1" fill="hold">
                                          <p:stCondLst>
                                            <p:cond delay="0"/>
                                          </p:stCondLst>
                                        </p:cTn>
                                        <p:tgtEl>
                                          <p:spTgt spid="208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Requirements Change Management</a:t>
            </a:r>
            <a:endParaRPr b="0" lang="en-US" sz="2400" spc="-1" strike="noStrike">
              <a:solidFill>
                <a:srgbClr val="000000"/>
              </a:solidFill>
              <a:latin typeface="Calibri"/>
            </a:endParaRPr>
          </a:p>
        </p:txBody>
      </p:sp>
      <p:sp>
        <p:nvSpPr>
          <p:cNvPr id="2101" name="CustomShape 2"/>
          <p:cNvSpPr/>
          <p:nvPr/>
        </p:nvSpPr>
        <p:spPr>
          <a:xfrm>
            <a:off x="198720" y="1268280"/>
            <a:ext cx="7223760" cy="5504400"/>
          </a:xfrm>
          <a:prstGeom prst="rect">
            <a:avLst/>
          </a:prstGeom>
          <a:noFill/>
          <a:ln>
            <a:noFill/>
          </a:ln>
        </p:spPr>
        <p:style>
          <a:lnRef idx="0"/>
          <a:fillRef idx="0"/>
          <a:effectRef idx="0"/>
          <a:fontRef idx="minor"/>
        </p:style>
      </p:sp>
      <p:grpSp>
        <p:nvGrpSpPr>
          <p:cNvPr id="2102" name="Group 3"/>
          <p:cNvGrpSpPr/>
          <p:nvPr/>
        </p:nvGrpSpPr>
        <p:grpSpPr>
          <a:xfrm>
            <a:off x="5424120" y="18360"/>
            <a:ext cx="5439240" cy="844200"/>
            <a:chOff x="5424120" y="18360"/>
            <a:chExt cx="5439240" cy="844200"/>
          </a:xfrm>
        </p:grpSpPr>
        <p:sp>
          <p:nvSpPr>
            <p:cNvPr id="2103" name="CustomShape 4"/>
            <p:cNvSpPr/>
            <p:nvPr/>
          </p:nvSpPr>
          <p:spPr>
            <a:xfrm>
              <a:off x="5424120" y="4604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Elicitation</a:t>
              </a:r>
              <a:endParaRPr b="0" lang="en-IN" sz="1050" spc="-1" strike="noStrike">
                <a:latin typeface="Arial"/>
              </a:endParaRPr>
            </a:p>
          </p:txBody>
        </p:sp>
        <p:sp>
          <p:nvSpPr>
            <p:cNvPr id="2104" name="CustomShape 5"/>
            <p:cNvSpPr/>
            <p:nvPr/>
          </p:nvSpPr>
          <p:spPr>
            <a:xfrm>
              <a:off x="654228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Analysis</a:t>
              </a:r>
              <a:endParaRPr b="0" lang="en-IN" sz="1050" spc="-1" strike="noStrike">
                <a:latin typeface="Arial"/>
              </a:endParaRPr>
            </a:p>
          </p:txBody>
        </p:sp>
        <p:sp>
          <p:nvSpPr>
            <p:cNvPr id="2105" name="CustomShape 6"/>
            <p:cNvSpPr/>
            <p:nvPr/>
          </p:nvSpPr>
          <p:spPr>
            <a:xfrm>
              <a:off x="7660440" y="46332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Specification</a:t>
              </a:r>
              <a:endParaRPr b="0" lang="en-IN" sz="1050" spc="-1" strike="noStrike">
                <a:latin typeface="Arial"/>
              </a:endParaRPr>
            </a:p>
          </p:txBody>
        </p:sp>
        <p:sp>
          <p:nvSpPr>
            <p:cNvPr id="2106" name="CustomShape 7"/>
            <p:cNvSpPr/>
            <p:nvPr/>
          </p:nvSpPr>
          <p:spPr>
            <a:xfrm>
              <a:off x="8780400" y="456840"/>
              <a:ext cx="966600" cy="399240"/>
            </a:xfrm>
            <a:prstGeom prst="rect">
              <a:avLst/>
            </a:prstGeom>
            <a:solidFill>
              <a:srgbClr val="00b0f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Validation</a:t>
              </a:r>
              <a:endParaRPr b="0" lang="en-IN" sz="1050" spc="-1" strike="noStrike">
                <a:latin typeface="Arial"/>
              </a:endParaRPr>
            </a:p>
          </p:txBody>
        </p:sp>
        <p:sp>
          <p:nvSpPr>
            <p:cNvPr id="2107" name="CustomShape 8"/>
            <p:cNvSpPr/>
            <p:nvPr/>
          </p:nvSpPr>
          <p:spPr>
            <a:xfrm>
              <a:off x="9896760" y="456840"/>
              <a:ext cx="966600" cy="399240"/>
            </a:xfrm>
            <a:prstGeom prst="rect">
              <a:avLst/>
            </a:prstGeom>
            <a:solidFill>
              <a:srgbClr val="ffff00"/>
            </a:solidFill>
            <a:ln w="28440">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050" spc="-1" strike="noStrike">
                  <a:solidFill>
                    <a:srgbClr val="000000"/>
                  </a:solidFill>
                  <a:latin typeface="Calibri"/>
                </a:rPr>
                <a:t>Requirements Management</a:t>
              </a:r>
              <a:endParaRPr b="0" lang="en-IN" sz="1050" spc="-1" strike="noStrike">
                <a:latin typeface="Arial"/>
              </a:endParaRPr>
            </a:p>
          </p:txBody>
        </p:sp>
        <p:sp>
          <p:nvSpPr>
            <p:cNvPr id="2108" name="Line 9"/>
            <p:cNvSpPr/>
            <p:nvPr/>
          </p:nvSpPr>
          <p:spPr>
            <a:xfrm>
              <a:off x="5907240" y="277200"/>
              <a:ext cx="3356640" cy="2916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109" name="CustomShape 10"/>
            <p:cNvSpPr/>
            <p:nvPr/>
          </p:nvSpPr>
          <p:spPr>
            <a:xfrm flipH="1">
              <a:off x="5907600" y="27720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0" name="CustomShape 11"/>
            <p:cNvSpPr/>
            <p:nvPr/>
          </p:nvSpPr>
          <p:spPr>
            <a:xfrm flipH="1">
              <a:off x="7037280" y="2739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1" name="CustomShape 12"/>
            <p:cNvSpPr/>
            <p:nvPr/>
          </p:nvSpPr>
          <p:spPr>
            <a:xfrm flipH="1">
              <a:off x="8104680" y="290160"/>
              <a:ext cx="12240" cy="18288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2" name="Line 13"/>
            <p:cNvSpPr/>
            <p:nvPr/>
          </p:nvSpPr>
          <p:spPr>
            <a:xfrm>
              <a:off x="9263880" y="306360"/>
              <a:ext cx="0" cy="150480"/>
            </a:xfrm>
            <a:prstGeom prst="line">
              <a:avLst/>
            </a:prstGeom>
            <a:ln w="28440">
              <a:solidFill>
                <a:schemeClr val="tx1"/>
              </a:solidFill>
            </a:ln>
          </p:spPr>
          <p:style>
            <a:lnRef idx="1">
              <a:schemeClr val="accent1"/>
            </a:lnRef>
            <a:fillRef idx="0">
              <a:schemeClr val="accent1"/>
            </a:fillRef>
            <a:effectRef idx="0">
              <a:schemeClr val="accent1"/>
            </a:effectRef>
            <a:fontRef idx="minor"/>
          </p:style>
        </p:sp>
        <p:sp>
          <p:nvSpPr>
            <p:cNvPr id="2113" name="CustomShape 14"/>
            <p:cNvSpPr/>
            <p:nvPr/>
          </p:nvSpPr>
          <p:spPr>
            <a:xfrm flipV="1">
              <a:off x="6391080" y="6526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4" name="CustomShape 15"/>
            <p:cNvSpPr/>
            <p:nvPr/>
          </p:nvSpPr>
          <p:spPr>
            <a:xfrm flipV="1">
              <a:off x="7510320" y="65916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5" name="CustomShape 16"/>
            <p:cNvSpPr/>
            <p:nvPr/>
          </p:nvSpPr>
          <p:spPr>
            <a:xfrm flipV="1">
              <a:off x="8643600" y="668880"/>
              <a:ext cx="150840" cy="324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16" name="CustomShape 17"/>
            <p:cNvSpPr/>
            <p:nvPr/>
          </p:nvSpPr>
          <p:spPr>
            <a:xfrm>
              <a:off x="7191000" y="18360"/>
              <a:ext cx="1638000" cy="272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200" spc="-1" strike="noStrike">
                  <a:solidFill>
                    <a:srgbClr val="000000"/>
                  </a:solidFill>
                  <a:latin typeface="Calibri"/>
                </a:rPr>
                <a:t>Iterative Process</a:t>
              </a:r>
              <a:endParaRPr b="0" lang="en-IN" sz="1200" spc="-1" strike="noStrike">
                <a:latin typeface="Arial"/>
              </a:endParaRPr>
            </a:p>
          </p:txBody>
        </p:sp>
      </p:grpSp>
      <p:grpSp>
        <p:nvGrpSpPr>
          <p:cNvPr id="2117" name="Group 18"/>
          <p:cNvGrpSpPr/>
          <p:nvPr/>
        </p:nvGrpSpPr>
        <p:grpSpPr>
          <a:xfrm>
            <a:off x="1292400" y="1338480"/>
            <a:ext cx="6851160" cy="4485600"/>
            <a:chOff x="1292400" y="1338480"/>
            <a:chExt cx="6851160" cy="4485600"/>
          </a:xfrm>
        </p:grpSpPr>
        <p:sp>
          <p:nvSpPr>
            <p:cNvPr id="2118" name="CustomShape 19"/>
            <p:cNvSpPr/>
            <p:nvPr/>
          </p:nvSpPr>
          <p:spPr>
            <a:xfrm>
              <a:off x="1292400" y="1338480"/>
              <a:ext cx="1419480" cy="4485600"/>
            </a:xfrm>
            <a:prstGeom prst="roundRect">
              <a:avLst>
                <a:gd name="adj" fmla="val 10000"/>
              </a:avLst>
            </a:prstGeom>
            <a:gradFill rotWithShape="0">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a:gradFill>
            <a:ln>
              <a:noFill/>
            </a:ln>
            <a:scene3d>
              <a:camera prst="orthographicFront"/>
              <a:lightRig dir="t" rig="threePt">
                <a:rot lat="0" lon="0" rev="7500000"/>
              </a:lightRig>
            </a:scene3d>
            <a:sp3d extrusionH="63500" z="-152400" prstMaterial="matte">
              <a:bevelT prst="relaxedInset" w="144450" h="6350"/>
              <a:contourClr>
                <a:schemeClr val="bg1"/>
              </a:contourClr>
            </a:sp3d>
          </p:spPr>
          <p:style>
            <a:lnRef idx="0"/>
            <a:fillRef idx="0"/>
            <a:effectRef idx="0"/>
            <a:fontRef idx="minor"/>
          </p:style>
          <p:txBody>
            <a:bodyPr lIns="99000" rIns="99000" tIns="99000" bIns="3239280" anchor="ctr"/>
            <a:p>
              <a:pPr algn="ctr">
                <a:lnSpc>
                  <a:spcPct val="90000"/>
                </a:lnSpc>
                <a:spcAft>
                  <a:spcPts val="910"/>
                </a:spcAft>
              </a:pPr>
              <a:r>
                <a:rPr b="1" lang="en-IN" sz="2600" spc="-1" strike="noStrike">
                  <a:solidFill>
                    <a:srgbClr val="000000"/>
                  </a:solidFill>
                  <a:latin typeface="Calibri"/>
                </a:rPr>
                <a:t>Change Control</a:t>
              </a:r>
              <a:endParaRPr b="0" lang="en-IN" sz="2600" spc="-1" strike="noStrike">
                <a:latin typeface="Arial"/>
              </a:endParaRPr>
            </a:p>
          </p:txBody>
        </p:sp>
        <p:sp>
          <p:nvSpPr>
            <p:cNvPr id="2119" name="CustomShape 20"/>
            <p:cNvSpPr/>
            <p:nvPr/>
          </p:nvSpPr>
          <p:spPr>
            <a:xfrm>
              <a:off x="1346760" y="2685600"/>
              <a:ext cx="1311120" cy="135216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84240" rIns="45720" tIns="72720" bIns="72360" anchor="ctr"/>
            <a:p>
              <a:pPr algn="ctr">
                <a:lnSpc>
                  <a:spcPct val="90000"/>
                </a:lnSpc>
                <a:spcAft>
                  <a:spcPts val="629"/>
                </a:spcAft>
              </a:pPr>
              <a:r>
                <a:rPr b="0" lang="en-IN" sz="1800" spc="-1" strike="noStrike">
                  <a:solidFill>
                    <a:srgbClr val="ffffff"/>
                  </a:solidFill>
                  <a:latin typeface="Calibri"/>
                </a:rPr>
                <a:t>Impact of change at specific phases</a:t>
              </a:r>
              <a:endParaRPr b="0" lang="en-IN" sz="1800" spc="-1" strike="noStrike">
                <a:latin typeface="Arial"/>
              </a:endParaRPr>
            </a:p>
          </p:txBody>
        </p:sp>
        <p:sp>
          <p:nvSpPr>
            <p:cNvPr id="2120" name="CustomShape 21"/>
            <p:cNvSpPr/>
            <p:nvPr/>
          </p:nvSpPr>
          <p:spPr>
            <a:xfrm>
              <a:off x="1346760" y="4246200"/>
              <a:ext cx="1311120" cy="135216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84240" rIns="45720" tIns="72720" bIns="72360" anchor="ctr"/>
            <a:p>
              <a:pPr algn="ctr">
                <a:lnSpc>
                  <a:spcPct val="90000"/>
                </a:lnSpc>
                <a:spcAft>
                  <a:spcPts val="629"/>
                </a:spcAft>
              </a:pPr>
              <a:r>
                <a:rPr b="0" lang="en-IN" sz="1800" spc="-1" strike="noStrike">
                  <a:solidFill>
                    <a:srgbClr val="ffffff"/>
                  </a:solidFill>
                  <a:latin typeface="Calibri"/>
                </a:rPr>
                <a:t>Responding to change requests</a:t>
              </a:r>
              <a:endParaRPr b="0" lang="en-IN" sz="1800" spc="-1" strike="noStrike">
                <a:latin typeface="Arial"/>
              </a:endParaRPr>
            </a:p>
          </p:txBody>
        </p:sp>
        <p:sp>
          <p:nvSpPr>
            <p:cNvPr id="2121" name="CustomShape 22"/>
            <p:cNvSpPr/>
            <p:nvPr/>
          </p:nvSpPr>
          <p:spPr>
            <a:xfrm>
              <a:off x="2835360" y="1338480"/>
              <a:ext cx="1783440" cy="4485600"/>
            </a:xfrm>
            <a:prstGeom prst="roundRect">
              <a:avLst>
                <a:gd name="adj" fmla="val 10000"/>
              </a:avLst>
            </a:prstGeom>
            <a:gradFill rotWithShape="0">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a:gradFill>
            <a:ln>
              <a:noFill/>
            </a:ln>
            <a:scene3d>
              <a:camera prst="orthographicFront"/>
              <a:lightRig dir="t" rig="threePt">
                <a:rot lat="0" lon="0" rev="7500000"/>
              </a:lightRig>
            </a:scene3d>
            <a:sp3d extrusionH="63500" z="-152400" prstMaterial="matte">
              <a:bevelT prst="relaxedInset" w="144450" h="6350"/>
              <a:contourClr>
                <a:schemeClr val="bg1"/>
              </a:contourClr>
            </a:sp3d>
          </p:spPr>
          <p:style>
            <a:lnRef idx="0"/>
            <a:fillRef idx="0"/>
            <a:effectRef idx="0"/>
            <a:fontRef idx="minor"/>
          </p:style>
          <p:txBody>
            <a:bodyPr lIns="99000" rIns="99000" tIns="99000" bIns="3239280" anchor="ctr"/>
            <a:p>
              <a:pPr algn="ctr">
                <a:lnSpc>
                  <a:spcPct val="90000"/>
                </a:lnSpc>
                <a:spcAft>
                  <a:spcPts val="910"/>
                </a:spcAft>
              </a:pPr>
              <a:r>
                <a:rPr b="1" lang="en-IN" sz="2600" spc="-1" strike="noStrike">
                  <a:solidFill>
                    <a:srgbClr val="000000"/>
                  </a:solidFill>
                  <a:latin typeface="Calibri"/>
                </a:rPr>
                <a:t>Traceability</a:t>
              </a:r>
              <a:endParaRPr b="0" lang="en-IN" sz="2600" spc="-1" strike="noStrike">
                <a:latin typeface="Arial"/>
              </a:endParaRPr>
            </a:p>
          </p:txBody>
        </p:sp>
        <p:sp>
          <p:nvSpPr>
            <p:cNvPr id="2122" name="CustomShape 23"/>
            <p:cNvSpPr/>
            <p:nvPr/>
          </p:nvSpPr>
          <p:spPr>
            <a:xfrm>
              <a:off x="2842560" y="2685600"/>
              <a:ext cx="1768680" cy="291276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97560" rIns="45720" tIns="86040" bIns="86040" anchor="ctr"/>
            <a:p>
              <a:pPr algn="ctr">
                <a:lnSpc>
                  <a:spcPct val="90000"/>
                </a:lnSpc>
                <a:spcAft>
                  <a:spcPts val="629"/>
                </a:spcAft>
              </a:pPr>
              <a:r>
                <a:rPr b="0" lang="en-IN" sz="1800" spc="-1" strike="noStrike">
                  <a:solidFill>
                    <a:srgbClr val="ffffff"/>
                  </a:solidFill>
                  <a:latin typeface="Calibri"/>
                </a:rPr>
                <a:t>Links between user requirement, architecture design, implementation, testing of all system components</a:t>
              </a:r>
              <a:endParaRPr b="0" lang="en-IN" sz="1800" spc="-1" strike="noStrike">
                <a:latin typeface="Arial"/>
              </a:endParaRPr>
            </a:p>
          </p:txBody>
        </p:sp>
        <p:sp>
          <p:nvSpPr>
            <p:cNvPr id="2123" name="CustomShape 24"/>
            <p:cNvSpPr/>
            <p:nvPr/>
          </p:nvSpPr>
          <p:spPr>
            <a:xfrm>
              <a:off x="4742280" y="1338480"/>
              <a:ext cx="1639080" cy="4485600"/>
            </a:xfrm>
            <a:prstGeom prst="roundRect">
              <a:avLst>
                <a:gd name="adj" fmla="val 10000"/>
              </a:avLst>
            </a:prstGeom>
            <a:gradFill rotWithShape="0">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a:gradFill>
            <a:ln>
              <a:noFill/>
            </a:ln>
            <a:scene3d>
              <a:camera prst="orthographicFront"/>
              <a:lightRig dir="t" rig="threePt">
                <a:rot lat="0" lon="0" rev="7500000"/>
              </a:lightRig>
            </a:scene3d>
            <a:sp3d extrusionH="63500" z="-152400" prstMaterial="matte">
              <a:bevelT prst="relaxedInset" w="144450" h="6350"/>
              <a:contourClr>
                <a:schemeClr val="bg1"/>
              </a:contourClr>
            </a:sp3d>
          </p:spPr>
          <p:style>
            <a:lnRef idx="0"/>
            <a:fillRef idx="0"/>
            <a:effectRef idx="0"/>
            <a:fontRef idx="minor"/>
          </p:style>
          <p:txBody>
            <a:bodyPr lIns="99000" rIns="99000" tIns="99000" bIns="3239280" anchor="ctr"/>
            <a:p>
              <a:pPr algn="ctr">
                <a:lnSpc>
                  <a:spcPct val="90000"/>
                </a:lnSpc>
                <a:spcAft>
                  <a:spcPts val="910"/>
                </a:spcAft>
              </a:pPr>
              <a:r>
                <a:rPr b="1" lang="en-IN" sz="2600" spc="-1" strike="noStrike">
                  <a:solidFill>
                    <a:srgbClr val="000000"/>
                  </a:solidFill>
                  <a:latin typeface="Calibri"/>
                </a:rPr>
                <a:t>Version Control</a:t>
              </a:r>
              <a:endParaRPr b="0" lang="en-IN" sz="2600" spc="-1" strike="noStrike">
                <a:latin typeface="Arial"/>
              </a:endParaRPr>
            </a:p>
          </p:txBody>
        </p:sp>
        <p:sp>
          <p:nvSpPr>
            <p:cNvPr id="2124" name="CustomShape 25"/>
            <p:cNvSpPr/>
            <p:nvPr/>
          </p:nvSpPr>
          <p:spPr>
            <a:xfrm>
              <a:off x="4853520" y="2684520"/>
              <a:ext cx="1416240" cy="88092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71640" rIns="45720" tIns="60120" bIns="59760" anchor="ctr"/>
            <a:p>
              <a:pPr algn="ctr">
                <a:lnSpc>
                  <a:spcPct val="90000"/>
                </a:lnSpc>
                <a:spcAft>
                  <a:spcPts val="629"/>
                </a:spcAft>
              </a:pPr>
              <a:r>
                <a:rPr b="0" lang="en-IN" sz="1800" spc="-1" strike="noStrike">
                  <a:solidFill>
                    <a:srgbClr val="ffffff"/>
                  </a:solidFill>
                  <a:latin typeface="Calibri"/>
                </a:rPr>
                <a:t>Record approved changes</a:t>
              </a:r>
              <a:endParaRPr b="0" lang="en-IN" sz="1800" spc="-1" strike="noStrike">
                <a:latin typeface="Arial"/>
              </a:endParaRPr>
            </a:p>
          </p:txBody>
        </p:sp>
        <p:sp>
          <p:nvSpPr>
            <p:cNvPr id="2125" name="CustomShape 26"/>
            <p:cNvSpPr/>
            <p:nvPr/>
          </p:nvSpPr>
          <p:spPr>
            <a:xfrm>
              <a:off x="4791600" y="3701520"/>
              <a:ext cx="1540440" cy="88092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71640" rIns="45720" tIns="60120" bIns="59760" anchor="ctr"/>
            <a:p>
              <a:pPr algn="ctr">
                <a:lnSpc>
                  <a:spcPct val="90000"/>
                </a:lnSpc>
                <a:spcAft>
                  <a:spcPts val="629"/>
                </a:spcAft>
              </a:pPr>
              <a:r>
                <a:rPr b="0" lang="en-IN" sz="1800" spc="-1" strike="noStrike">
                  <a:solidFill>
                    <a:srgbClr val="ffffff"/>
                  </a:solidFill>
                  <a:latin typeface="Calibri"/>
                </a:rPr>
                <a:t>Communicate changes</a:t>
              </a:r>
              <a:endParaRPr b="0" lang="en-IN" sz="1800" spc="-1" strike="noStrike">
                <a:latin typeface="Arial"/>
              </a:endParaRPr>
            </a:p>
          </p:txBody>
        </p:sp>
        <p:sp>
          <p:nvSpPr>
            <p:cNvPr id="2126" name="CustomShape 27"/>
            <p:cNvSpPr/>
            <p:nvPr/>
          </p:nvSpPr>
          <p:spPr>
            <a:xfrm>
              <a:off x="4807080" y="4718520"/>
              <a:ext cx="1509480" cy="88092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71640" rIns="45720" tIns="60120" bIns="59760" anchor="ctr"/>
            <a:p>
              <a:pPr algn="ctr">
                <a:lnSpc>
                  <a:spcPct val="90000"/>
                </a:lnSpc>
                <a:spcAft>
                  <a:spcPts val="629"/>
                </a:spcAft>
              </a:pPr>
              <a:r>
                <a:rPr b="0" lang="en-IN" sz="1800" spc="-1" strike="noStrike">
                  <a:solidFill>
                    <a:srgbClr val="ffffff"/>
                  </a:solidFill>
                  <a:latin typeface="Calibri"/>
                </a:rPr>
                <a:t>New document versions</a:t>
              </a:r>
              <a:endParaRPr b="0" lang="en-IN" sz="1800" spc="-1" strike="noStrike">
                <a:latin typeface="Arial"/>
              </a:endParaRPr>
            </a:p>
          </p:txBody>
        </p:sp>
        <p:sp>
          <p:nvSpPr>
            <p:cNvPr id="2127" name="CustomShape 28"/>
            <p:cNvSpPr/>
            <p:nvPr/>
          </p:nvSpPr>
          <p:spPr>
            <a:xfrm>
              <a:off x="6504480" y="1338480"/>
              <a:ext cx="1639080" cy="4485600"/>
            </a:xfrm>
            <a:prstGeom prst="roundRect">
              <a:avLst>
                <a:gd name="adj" fmla="val 10000"/>
              </a:avLst>
            </a:prstGeom>
            <a:gradFill rotWithShape="0">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a:gradFill>
            <a:ln>
              <a:noFill/>
            </a:ln>
            <a:scene3d>
              <a:camera prst="orthographicFront"/>
              <a:lightRig dir="t" rig="threePt">
                <a:rot lat="0" lon="0" rev="7500000"/>
              </a:lightRig>
            </a:scene3d>
            <a:sp3d extrusionH="63500" z="-152400" prstMaterial="matte">
              <a:bevelT prst="relaxedInset" w="144450" h="6350"/>
              <a:contourClr>
                <a:schemeClr val="bg1"/>
              </a:contourClr>
            </a:sp3d>
          </p:spPr>
          <p:style>
            <a:lnRef idx="0"/>
            <a:fillRef idx="0"/>
            <a:effectRef idx="0"/>
            <a:fontRef idx="minor"/>
          </p:style>
          <p:txBody>
            <a:bodyPr lIns="99000" rIns="99000" tIns="99000" bIns="3239280" anchor="ctr"/>
            <a:p>
              <a:pPr algn="ctr">
                <a:lnSpc>
                  <a:spcPct val="90000"/>
                </a:lnSpc>
                <a:spcAft>
                  <a:spcPts val="910"/>
                </a:spcAft>
              </a:pPr>
              <a:r>
                <a:rPr b="1" lang="en-IN" sz="2600" spc="-1" strike="noStrike">
                  <a:solidFill>
                    <a:srgbClr val="000000"/>
                  </a:solidFill>
                  <a:latin typeface="Calibri"/>
                </a:rPr>
                <a:t>Status Tracking</a:t>
              </a:r>
              <a:endParaRPr b="0" lang="en-IN" sz="2600" spc="-1" strike="noStrike">
                <a:latin typeface="Arial"/>
              </a:endParaRPr>
            </a:p>
          </p:txBody>
        </p:sp>
        <p:sp>
          <p:nvSpPr>
            <p:cNvPr id="2128" name="CustomShape 29"/>
            <p:cNvSpPr/>
            <p:nvPr/>
          </p:nvSpPr>
          <p:spPr>
            <a:xfrm>
              <a:off x="6668280" y="268704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Pending</a:t>
              </a:r>
              <a:endParaRPr b="0" lang="en-IN" sz="1800" spc="-1" strike="noStrike">
                <a:latin typeface="Arial"/>
              </a:endParaRPr>
            </a:p>
          </p:txBody>
        </p:sp>
        <p:sp>
          <p:nvSpPr>
            <p:cNvPr id="2129" name="CustomShape 30"/>
            <p:cNvSpPr/>
            <p:nvPr/>
          </p:nvSpPr>
          <p:spPr>
            <a:xfrm>
              <a:off x="6668280" y="311076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Approved</a:t>
              </a:r>
              <a:endParaRPr b="0" lang="en-IN" sz="1800" spc="-1" strike="noStrike">
                <a:latin typeface="Arial"/>
              </a:endParaRPr>
            </a:p>
          </p:txBody>
        </p:sp>
        <p:sp>
          <p:nvSpPr>
            <p:cNvPr id="2130" name="CustomShape 31"/>
            <p:cNvSpPr/>
            <p:nvPr/>
          </p:nvSpPr>
          <p:spPr>
            <a:xfrm>
              <a:off x="6668280" y="353484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Rejected</a:t>
              </a:r>
              <a:endParaRPr b="0" lang="en-IN" sz="1800" spc="-1" strike="noStrike">
                <a:latin typeface="Arial"/>
              </a:endParaRPr>
            </a:p>
          </p:txBody>
        </p:sp>
        <p:sp>
          <p:nvSpPr>
            <p:cNvPr id="2131" name="CustomShape 32"/>
            <p:cNvSpPr/>
            <p:nvPr/>
          </p:nvSpPr>
          <p:spPr>
            <a:xfrm>
              <a:off x="6668280" y="395856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Deferred</a:t>
              </a:r>
              <a:endParaRPr b="0" lang="en-IN" sz="1800" spc="-1" strike="noStrike">
                <a:latin typeface="Arial"/>
              </a:endParaRPr>
            </a:p>
          </p:txBody>
        </p:sp>
        <p:sp>
          <p:nvSpPr>
            <p:cNvPr id="2132" name="CustomShape 33"/>
            <p:cNvSpPr/>
            <p:nvPr/>
          </p:nvSpPr>
          <p:spPr>
            <a:xfrm>
              <a:off x="6668280" y="438228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Validated</a:t>
              </a:r>
              <a:endParaRPr b="0" lang="en-IN" sz="1800" spc="-1" strike="noStrike">
                <a:latin typeface="Arial"/>
              </a:endParaRPr>
            </a:p>
          </p:txBody>
        </p:sp>
        <p:sp>
          <p:nvSpPr>
            <p:cNvPr id="2133" name="CustomShape 34"/>
            <p:cNvSpPr/>
            <p:nvPr/>
          </p:nvSpPr>
          <p:spPr>
            <a:xfrm>
              <a:off x="6668280" y="480636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Completed</a:t>
              </a:r>
              <a:endParaRPr b="0" lang="en-IN" sz="1800" spc="-1" strike="noStrike">
                <a:latin typeface="Arial"/>
              </a:endParaRPr>
            </a:p>
          </p:txBody>
        </p:sp>
        <p:sp>
          <p:nvSpPr>
            <p:cNvPr id="2134" name="CustomShape 35"/>
            <p:cNvSpPr/>
            <p:nvPr/>
          </p:nvSpPr>
          <p:spPr>
            <a:xfrm>
              <a:off x="6668280" y="5230080"/>
              <a:ext cx="1311120" cy="366840"/>
            </a:xfrm>
            <a:prstGeom prst="roundRect">
              <a:avLst>
                <a:gd name="adj" fmla="val 10000"/>
              </a:avLst>
            </a:prstGeom>
            <a:solidFill>
              <a:srgbClr val="0087e1"/>
            </a:solidFill>
            <a:ln>
              <a:noFill/>
            </a:ln>
            <a:scene3d>
              <a:camera prst="orthographicFront"/>
              <a:lightRig dir="t" rig="threePt">
                <a:rot lat="0" lon="0" rev="7500000"/>
              </a:lightRig>
            </a:scene3d>
            <a:sp3d prstMaterial="plastic">
              <a:bevelT prst="relaxedInset" w="127000" h="25400"/>
            </a:sp3d>
          </p:spPr>
          <p:style>
            <a:lnRef idx="0"/>
            <a:fillRef idx="0"/>
            <a:effectRef idx="2"/>
            <a:fontRef idx="minor"/>
          </p:style>
          <p:txBody>
            <a:bodyPr lIns="56520" rIns="45720" tIns="45000" bIns="45000" anchor="ctr"/>
            <a:p>
              <a:pPr algn="ctr">
                <a:lnSpc>
                  <a:spcPct val="90000"/>
                </a:lnSpc>
                <a:spcAft>
                  <a:spcPts val="629"/>
                </a:spcAft>
              </a:pPr>
              <a:r>
                <a:rPr b="0" lang="en-IN" sz="1800" spc="-1" strike="noStrike">
                  <a:solidFill>
                    <a:srgbClr val="ffffff"/>
                  </a:solidFill>
                  <a:latin typeface="Calibri"/>
                </a:rPr>
                <a:t>Cancelled</a:t>
              </a:r>
              <a:endParaRPr b="0" lang="en-IN" sz="1800" spc="-1" strike="noStrike">
                <a:latin typeface="Arial"/>
              </a:endParaRPr>
            </a:p>
          </p:txBody>
        </p:sp>
      </p:grpSp>
      <p:grpSp>
        <p:nvGrpSpPr>
          <p:cNvPr id="2135" name="Group 36"/>
          <p:cNvGrpSpPr/>
          <p:nvPr/>
        </p:nvGrpSpPr>
        <p:grpSpPr>
          <a:xfrm>
            <a:off x="0" y="0"/>
            <a:ext cx="36000" cy="36000"/>
            <a:chOff x="0" y="0"/>
            <a:chExt cx="36000" cy="36000"/>
          </a:xfrm>
        </p:grpSpPr>
      </p:grpSp>
      <p:pic>
        <p:nvPicPr>
          <p:cNvPr id="2136" name="Picture 1" descr=""/>
          <p:cNvPicPr/>
          <p:nvPr/>
        </p:nvPicPr>
        <p:blipFill>
          <a:blip r:embed="rId1"/>
          <a:stretch/>
        </p:blipFill>
        <p:spPr>
          <a:xfrm>
            <a:off x="0" y="5894640"/>
            <a:ext cx="12191760" cy="944640"/>
          </a:xfrm>
          <a:prstGeom prst="rect">
            <a:avLst/>
          </a:prstGeom>
          <a:ln>
            <a:noFill/>
          </a:ln>
        </p:spPr>
      </p:pic>
    </p:spTree>
  </p:cSld>
  <p:timing>
    <p:tnLst>
      <p:par>
        <p:cTn id="3025" dur="indefinite" restart="never" nodeType="tmRoot">
          <p:childTnLst>
            <p:seq>
              <p:cTn id="3026" dur="indefinite" nodeType="mainSeq">
                <p:childTnLst>
                  <p:par>
                    <p:cTn id="3027" fill="hold">
                      <p:stCondLst>
                        <p:cond delay="0"/>
                      </p:stCondLst>
                      <p:childTnLst>
                        <p:par>
                          <p:cTn id="3028" fill="hold">
                            <p:stCondLst>
                              <p:cond delay="0"/>
                            </p:stCondLst>
                            <p:childTnLst>
                              <p:par>
                                <p:cTn id="3029" nodeType="withEffect" fill="hold" presetClass="entr" presetID="1">
                                  <p:stCondLst>
                                    <p:cond delay="0"/>
                                  </p:stCondLst>
                                  <p:endCondLst>
                                    <p:cond delay="5000"/>
                                  </p:endCondLst>
                                  <p:childTnLst>
                                    <p:set>
                                      <p:cBhvr>
                                        <p:cTn id="3030" dur="1" fill="hold">
                                          <p:stCondLst>
                                            <p:cond delay="0"/>
                                          </p:stCondLst>
                                        </p:cTn>
                                        <p:tgtEl>
                                          <p:spTgt spid="210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37" name="Group 1"/>
          <p:cNvGrpSpPr/>
          <p:nvPr/>
        </p:nvGrpSpPr>
        <p:grpSpPr>
          <a:xfrm>
            <a:off x="313920" y="349560"/>
            <a:ext cx="11518200" cy="6217920"/>
            <a:chOff x="313920" y="349560"/>
            <a:chExt cx="11518200" cy="6217920"/>
          </a:xfrm>
        </p:grpSpPr>
        <p:sp>
          <p:nvSpPr>
            <p:cNvPr id="2138"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39"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40"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41"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3031" dur="indefinite" restart="never" nodeType="tmRoot">
          <p:childTnLst>
            <p:seq>
              <p:cTn id="3032" dur="indefinite" nodeType="mainSeq"/>
              <p:prevCondLst>
                <p:cond delay="0" evt="onPrev">
                  <p:tgtEl>
                    <p:sldTgt/>
                  </p:tgtEl>
                </p:cond>
              </p:prevCondLst>
              <p:nextCondLst>
                <p:cond delay="0" evt="onNext">
                  <p:tgtEl>
                    <p:sldTgt/>
                  </p:tgtEl>
                </p:cond>
              </p:nextCondLst>
            </p:seq>
          </p:childTnLst>
        </p:cTn>
      </p:par>
    </p:tnLst>
  </p:timing>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2"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SOFTWARE PROJECT MANAGEMENT</a:t>
            </a:r>
            <a:endParaRPr b="0" lang="en-IN" sz="3600" spc="-1" strike="noStrike">
              <a:latin typeface="Arial"/>
            </a:endParaRPr>
          </a:p>
        </p:txBody>
      </p:sp>
    </p:spTree>
  </p:cSld>
  <p:timing>
    <p:tnLst>
      <p:par>
        <p:cTn id="3033" dur="indefinite" restart="never" nodeType="tmRoot">
          <p:childTnLst>
            <p:seq>
              <p:cTn id="3034" dur="indefinite" nodeType="mainSeq"/>
              <p:prevCondLst>
                <p:cond delay="0" evt="onPrev">
                  <p:tgtEl>
                    <p:sldTgt/>
                  </p:tgtEl>
                </p:cond>
              </p:prevCondLst>
              <p:nextCondLst>
                <p:cond delay="0" evt="onNext">
                  <p:tgtEl>
                    <p:sldTgt/>
                  </p:tgtEl>
                </p:cond>
              </p:nextCondLst>
            </p:seq>
          </p:childTnLst>
        </p:cTn>
      </p:par>
    </p:tnLst>
  </p:timing>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3" name="CustomShape 1"/>
          <p:cNvSpPr/>
          <p:nvPr/>
        </p:nvSpPr>
        <p:spPr>
          <a:xfrm>
            <a:off x="176400" y="1536120"/>
            <a:ext cx="89154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Software Project Management Fundamentals</a:t>
            </a:r>
            <a:endParaRPr b="0" lang="en-IN" sz="3600" spc="-1" strike="noStrike">
              <a:latin typeface="Arial"/>
            </a:endParaRPr>
          </a:p>
        </p:txBody>
      </p:sp>
      <p:pic>
        <p:nvPicPr>
          <p:cNvPr id="2144" name="Picture 1" descr=""/>
          <p:cNvPicPr/>
          <p:nvPr/>
        </p:nvPicPr>
        <p:blipFill>
          <a:blip r:embed="rId1"/>
          <a:stretch/>
        </p:blipFill>
        <p:spPr>
          <a:xfrm>
            <a:off x="1073160" y="2375280"/>
            <a:ext cx="4060080" cy="2730960"/>
          </a:xfrm>
          <a:prstGeom prst="rect">
            <a:avLst/>
          </a:prstGeom>
          <a:ln>
            <a:noFill/>
          </a:ln>
        </p:spPr>
      </p:pic>
    </p:spTree>
  </p:cSld>
  <p:timing>
    <p:tnLst>
      <p:par>
        <p:cTn id="3035" dur="indefinite" restart="never" nodeType="tmRoot">
          <p:childTnLst>
            <p:seq>
              <p:cTn id="3036" dur="indefinite" nodeType="mainSeq"/>
              <p:prevCondLst>
                <p:cond delay="0" evt="onPrev">
                  <p:tgtEl>
                    <p:sldTgt/>
                  </p:tgtEl>
                </p:cond>
              </p:prevCondLst>
              <p:nextCondLst>
                <p:cond delay="0" evt="onNext">
                  <p:tgtEl>
                    <p:sldTgt/>
                  </p:tgtEl>
                </p:cond>
              </p:nextCondLst>
            </p:seq>
          </p:childTnLst>
        </p:cTn>
      </p:par>
    </p:tnLst>
  </p:timing>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Management Fundamentals</a:t>
            </a:r>
            <a:endParaRPr b="0" lang="en-US" sz="2400" spc="-1" strike="noStrike">
              <a:solidFill>
                <a:srgbClr val="000000"/>
              </a:solidFill>
              <a:latin typeface="Calibri"/>
            </a:endParaRPr>
          </a:p>
        </p:txBody>
      </p:sp>
      <p:sp>
        <p:nvSpPr>
          <p:cNvPr id="2146" name="CustomShape 2"/>
          <p:cNvSpPr/>
          <p:nvPr/>
        </p:nvSpPr>
        <p:spPr>
          <a:xfrm>
            <a:off x="198720" y="1268280"/>
            <a:ext cx="7223760" cy="5504400"/>
          </a:xfrm>
          <a:prstGeom prst="rect">
            <a:avLst/>
          </a:prstGeom>
          <a:noFill/>
          <a:ln>
            <a:noFill/>
          </a:ln>
        </p:spPr>
        <p:style>
          <a:lnRef idx="0"/>
          <a:fillRef idx="0"/>
          <a:effectRef idx="0"/>
          <a:fontRef idx="minor"/>
        </p:style>
      </p:sp>
      <p:sp>
        <p:nvSpPr>
          <p:cNvPr id="2147" name="CustomShape 3"/>
          <p:cNvSpPr/>
          <p:nvPr/>
        </p:nvSpPr>
        <p:spPr>
          <a:xfrm>
            <a:off x="62640" y="1319760"/>
            <a:ext cx="10234440" cy="4349160"/>
          </a:xfrm>
          <a:prstGeom prst="rect">
            <a:avLst/>
          </a:prstGeom>
          <a:noFill/>
          <a:ln>
            <a:noFill/>
          </a:ln>
        </p:spPr>
        <p:style>
          <a:lnRef idx="0"/>
          <a:fillRef idx="0"/>
          <a:effectRef idx="0"/>
          <a:fontRef idx="minor"/>
        </p:style>
        <p:txBody>
          <a:bodyPr lIns="90000" rIns="90000" tIns="45000" bIns="45000"/>
          <a:p>
            <a:pPr marL="343080" indent="-342720" algn="just">
              <a:lnSpc>
                <a:spcPct val="130000"/>
              </a:lnSpc>
              <a:spcBef>
                <a:spcPts val="601"/>
              </a:spcBef>
              <a:spcAft>
                <a:spcPts val="601"/>
              </a:spcAft>
              <a:buClr>
                <a:srgbClr val="000000"/>
              </a:buClr>
              <a:buFont typeface="Wingdings" charset="2"/>
              <a:buChar char=""/>
            </a:pPr>
            <a:r>
              <a:rPr b="0" lang="en-IN" sz="2400" spc="-1" strike="noStrike">
                <a:solidFill>
                  <a:srgbClr val="000000"/>
                </a:solidFill>
                <a:latin typeface="Calibri"/>
              </a:rPr>
              <a:t>Software Engineering is very relevant for large projects</a:t>
            </a:r>
            <a:endParaRPr b="0" lang="en-IN" sz="2400" spc="-1" strike="noStrike">
              <a:latin typeface="Arial"/>
            </a:endParaRPr>
          </a:p>
          <a:p>
            <a:pPr marL="343080" indent="-342720" algn="just">
              <a:lnSpc>
                <a:spcPct val="130000"/>
              </a:lnSpc>
              <a:spcBef>
                <a:spcPts val="601"/>
              </a:spcBef>
              <a:spcAft>
                <a:spcPts val="601"/>
              </a:spcAft>
              <a:buClr>
                <a:srgbClr val="000000"/>
              </a:buClr>
              <a:buFont typeface="Wingdings" charset="2"/>
              <a:buChar char=""/>
            </a:pPr>
            <a:r>
              <a:rPr b="0" lang="en-IN" sz="2400" spc="-1" strike="noStrike">
                <a:solidFill>
                  <a:srgbClr val="000000"/>
                </a:solidFill>
                <a:latin typeface="Calibri"/>
              </a:rPr>
              <a:t>These large projects could involve several people (10s to 100s to 1000s) working together for a prolonged length of time (several months to years)</a:t>
            </a:r>
            <a:endParaRPr b="0" lang="en-IN" sz="2400" spc="-1" strike="noStrike">
              <a:latin typeface="Arial"/>
            </a:endParaRPr>
          </a:p>
          <a:p>
            <a:pPr marL="343080" indent="-342720" algn="just">
              <a:lnSpc>
                <a:spcPct val="130000"/>
              </a:lnSpc>
              <a:spcBef>
                <a:spcPts val="601"/>
              </a:spcBef>
              <a:spcAft>
                <a:spcPts val="601"/>
              </a:spcAft>
              <a:buClr>
                <a:srgbClr val="000000"/>
              </a:buClr>
              <a:buFont typeface="Wingdings" charset="2"/>
              <a:buChar char=""/>
            </a:pPr>
            <a:r>
              <a:rPr b="0" lang="en-IN" sz="2400" spc="-1" strike="noStrike">
                <a:solidFill>
                  <a:srgbClr val="000000"/>
                </a:solidFill>
                <a:latin typeface="Calibri"/>
              </a:rPr>
              <a:t>These projects need to be planned (which is significant % of the management activity) and controlled</a:t>
            </a:r>
            <a:endParaRPr b="0" lang="en-IN" sz="2400" spc="-1" strike="noStrike">
              <a:latin typeface="Arial"/>
            </a:endParaRPr>
          </a:p>
          <a:p>
            <a:pPr marL="343080" indent="-342720" algn="just">
              <a:lnSpc>
                <a:spcPct val="130000"/>
              </a:lnSpc>
              <a:spcBef>
                <a:spcPts val="601"/>
              </a:spcBef>
              <a:spcAft>
                <a:spcPts val="601"/>
              </a:spcAft>
              <a:buClr>
                <a:srgbClr val="000000"/>
              </a:buClr>
              <a:buFont typeface="Wingdings" charset="2"/>
              <a:buChar char=""/>
            </a:pPr>
            <a:r>
              <a:rPr b="0" lang="en-IN" sz="2400" spc="-1" strike="noStrike">
                <a:solidFill>
                  <a:srgbClr val="000000"/>
                </a:solidFill>
                <a:latin typeface="Calibri"/>
              </a:rPr>
              <a:t>This needs co-ordination for ensuring Integration/ interoperability/ &amp; working together</a:t>
            </a:r>
            <a:endParaRPr b="0" lang="en-IN" sz="2400" spc="-1" strike="noStrike">
              <a:latin typeface="Arial"/>
            </a:endParaRPr>
          </a:p>
        </p:txBody>
      </p:sp>
    </p:spTree>
  </p:cSld>
  <p:timing>
    <p:tnLst>
      <p:par>
        <p:cTn id="3037" dur="indefinite" restart="never" nodeType="tmRoot">
          <p:childTnLst>
            <p:seq>
              <p:cTn id="3038" dur="indefinite" nodeType="mainSeq">
                <p:childTnLst>
                  <p:par>
                    <p:cTn id="3039" fill="hold">
                      <p:stCondLst>
                        <p:cond delay="0"/>
                      </p:stCondLst>
                      <p:childTnLst>
                        <p:par>
                          <p:cTn id="3040" fill="hold">
                            <p:stCondLst>
                              <p:cond delay="0"/>
                            </p:stCondLst>
                            <p:childTnLst>
                              <p:par>
                                <p:cTn id="3041" nodeType="withEffect" fill="hold" presetClass="entr" presetID="1">
                                  <p:stCondLst>
                                    <p:cond delay="0"/>
                                  </p:stCondLst>
                                  <p:endCondLst>
                                    <p:cond delay="5000"/>
                                  </p:endCondLst>
                                  <p:childTnLst>
                                    <p:set>
                                      <p:cBhvr>
                                        <p:cTn id="3042" dur="1" fill="hold">
                                          <p:stCondLst>
                                            <p:cond delay="0"/>
                                          </p:stCondLst>
                                        </p:cTn>
                                        <p:tgtEl>
                                          <p:spTgt spid="214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8"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Projects and their characteristics</a:t>
            </a:r>
            <a:endParaRPr b="0" lang="en-US" sz="2400" spc="-1" strike="noStrike">
              <a:solidFill>
                <a:srgbClr val="000000"/>
              </a:solidFill>
              <a:latin typeface="Calibri"/>
            </a:endParaRPr>
          </a:p>
        </p:txBody>
      </p:sp>
      <p:sp>
        <p:nvSpPr>
          <p:cNvPr id="2149" name="CustomShape 2"/>
          <p:cNvSpPr/>
          <p:nvPr/>
        </p:nvSpPr>
        <p:spPr>
          <a:xfrm>
            <a:off x="124560" y="1174680"/>
            <a:ext cx="7751520" cy="5504400"/>
          </a:xfrm>
          <a:prstGeom prst="rect">
            <a:avLst/>
          </a:prstGeom>
          <a:noFill/>
          <a:ln>
            <a:noFill/>
          </a:ln>
        </p:spPr>
        <p:style>
          <a:lnRef idx="0"/>
          <a:fillRef idx="0"/>
          <a:effectRef idx="0"/>
          <a:fontRef idx="minor"/>
        </p:style>
      </p:sp>
      <p:sp>
        <p:nvSpPr>
          <p:cNvPr id="2150" name="CustomShape 3"/>
          <p:cNvSpPr/>
          <p:nvPr/>
        </p:nvSpPr>
        <p:spPr>
          <a:xfrm>
            <a:off x="124560" y="1242360"/>
            <a:ext cx="9441000" cy="6102360"/>
          </a:xfrm>
          <a:prstGeom prst="rect">
            <a:avLst/>
          </a:prstGeom>
          <a:noFill/>
          <a:ln>
            <a:noFill/>
          </a:ln>
        </p:spPr>
        <p:style>
          <a:lnRef idx="0"/>
          <a:fillRef idx="0"/>
          <a:effectRef idx="0"/>
          <a:fontRef idx="minor"/>
        </p:style>
        <p:txBody>
          <a:bodyPr lIns="90000" rIns="90000" tIns="45000" bIns="45000"/>
          <a:p>
            <a:pPr algn="just">
              <a:lnSpc>
                <a:spcPct val="130000"/>
              </a:lnSpc>
              <a:spcBef>
                <a:spcPts val="601"/>
              </a:spcBef>
              <a:spcAft>
                <a:spcPts val="601"/>
              </a:spcAft>
            </a:pPr>
            <a:r>
              <a:rPr b="1" lang="en-IN" sz="2400" spc="-1" strike="noStrike">
                <a:solidFill>
                  <a:srgbClr val="000000"/>
                </a:solidFill>
                <a:latin typeface="Calibri"/>
              </a:rPr>
              <a:t>Software projects </a:t>
            </a:r>
            <a:r>
              <a:rPr b="0" lang="en-IN" sz="2400" spc="-1" strike="noStrike">
                <a:solidFill>
                  <a:srgbClr val="000000"/>
                </a:solidFill>
                <a:latin typeface="Calibri"/>
              </a:rPr>
              <a:t>are temporary individual or collaborative enterprises that are carefully planned to achieve a particular aim/or to create a unique product or service. These  projects typically have certain characteristics</a:t>
            </a:r>
            <a:endParaRPr b="0" lang="en-IN" sz="2400" spc="-1" strike="noStrike">
              <a:latin typeface="Arial"/>
            </a:endParaRPr>
          </a:p>
          <a:p>
            <a:pPr marL="343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They are made up of certain unique activities which do not repeat under similar circumstances</a:t>
            </a:r>
            <a:endParaRPr b="0" lang="en-IN" sz="2400" spc="-1" strike="noStrike">
              <a:latin typeface="Arial"/>
            </a:endParaRPr>
          </a:p>
          <a:p>
            <a:pPr marL="343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They are goal specific</a:t>
            </a:r>
            <a:endParaRPr b="0" lang="en-IN" sz="2400" spc="-1" strike="noStrike">
              <a:latin typeface="Arial"/>
            </a:endParaRPr>
          </a:p>
          <a:p>
            <a:pPr marL="343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Typically contain a sequence of activities to deliver the end product</a:t>
            </a:r>
            <a:endParaRPr b="0" lang="en-IN" sz="2400" spc="-1" strike="noStrike">
              <a:latin typeface="Arial"/>
            </a:endParaRPr>
          </a:p>
          <a:p>
            <a:pPr marL="343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Time bound- Every project has a specified start and end date</a:t>
            </a:r>
            <a:endParaRPr b="0" lang="en-IN" sz="2400" spc="-1" strike="noStrike">
              <a:latin typeface="Arial"/>
            </a:endParaRPr>
          </a:p>
          <a:p>
            <a:pPr marL="343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Technically inter-related activities</a:t>
            </a:r>
            <a:endParaRPr b="0" lang="en-IN" sz="2400" spc="-1" strike="noStrike">
              <a:latin typeface="Arial"/>
            </a:endParaRPr>
          </a:p>
        </p:txBody>
      </p:sp>
    </p:spTree>
  </p:cSld>
  <p:timing>
    <p:tnLst>
      <p:par>
        <p:cTn id="3043" dur="indefinite" restart="never" nodeType="tmRoot">
          <p:childTnLst>
            <p:seq>
              <p:cTn id="3044" dur="indefinite" nodeType="mainSeq">
                <p:childTnLst>
                  <p:par>
                    <p:cTn id="3045" fill="hold">
                      <p:stCondLst>
                        <p:cond delay="0"/>
                      </p:stCondLst>
                      <p:childTnLst>
                        <p:par>
                          <p:cTn id="3046" fill="hold">
                            <p:stCondLst>
                              <p:cond delay="0"/>
                            </p:stCondLst>
                            <p:childTnLst>
                              <p:par>
                                <p:cTn id="3047" nodeType="withEffect" fill="hold" presetClass="entr" presetID="1">
                                  <p:stCondLst>
                                    <p:cond delay="0"/>
                                  </p:stCondLst>
                                  <p:endCondLst>
                                    <p:cond delay="5000"/>
                                  </p:endCondLst>
                                  <p:childTnLst>
                                    <p:set>
                                      <p:cBhvr>
                                        <p:cTn id="3048" dur="1" fill="hold">
                                          <p:stCondLst>
                                            <p:cond delay="0"/>
                                          </p:stCondLst>
                                        </p:cTn>
                                        <p:tgtEl>
                                          <p:spTgt spid="214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1160" y="503280"/>
            <a:ext cx="10515240" cy="5774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Look at the Pictures… What do you see?</a:t>
            </a:r>
            <a:endParaRPr b="0" lang="en-US" sz="2400" spc="-1" strike="noStrike">
              <a:solidFill>
                <a:srgbClr val="000000"/>
              </a:solidFill>
              <a:latin typeface="Calibri"/>
            </a:endParaRPr>
          </a:p>
        </p:txBody>
      </p:sp>
      <p:pic>
        <p:nvPicPr>
          <p:cNvPr id="233" name="Picture 2" descr=""/>
          <p:cNvPicPr/>
          <p:nvPr/>
        </p:nvPicPr>
        <p:blipFill>
          <a:blip r:embed="rId1"/>
          <a:stretch/>
        </p:blipFill>
        <p:spPr>
          <a:xfrm>
            <a:off x="191160" y="1607040"/>
            <a:ext cx="4017240" cy="2268720"/>
          </a:xfrm>
          <a:prstGeom prst="rect">
            <a:avLst/>
          </a:prstGeom>
          <a:ln>
            <a:noFill/>
          </a:ln>
        </p:spPr>
      </p:pic>
      <p:pic>
        <p:nvPicPr>
          <p:cNvPr id="234" name="Picture 4" descr=""/>
          <p:cNvPicPr/>
          <p:nvPr/>
        </p:nvPicPr>
        <p:blipFill>
          <a:blip r:embed="rId2"/>
          <a:stretch/>
        </p:blipFill>
        <p:spPr>
          <a:xfrm>
            <a:off x="4299120" y="1608840"/>
            <a:ext cx="4014000" cy="2257560"/>
          </a:xfrm>
          <a:prstGeom prst="rect">
            <a:avLst/>
          </a:prstGeom>
          <a:ln>
            <a:noFill/>
          </a:ln>
        </p:spPr>
      </p:pic>
      <p:sp>
        <p:nvSpPr>
          <p:cNvPr id="235" name="CustomShape 2"/>
          <p:cNvSpPr/>
          <p:nvPr/>
        </p:nvSpPr>
        <p:spPr>
          <a:xfrm>
            <a:off x="155520" y="-770040"/>
            <a:ext cx="2847600" cy="1609200"/>
          </a:xfrm>
          <a:prstGeom prst="rect">
            <a:avLst/>
          </a:prstGeom>
          <a:noFill/>
          <a:ln>
            <a:noFill/>
          </a:ln>
        </p:spPr>
        <p:style>
          <a:lnRef idx="0"/>
          <a:fillRef idx="0"/>
          <a:effectRef idx="0"/>
          <a:fontRef idx="minor"/>
        </p:style>
      </p:sp>
      <p:sp>
        <p:nvSpPr>
          <p:cNvPr id="236" name="CustomShape 3"/>
          <p:cNvSpPr/>
          <p:nvPr/>
        </p:nvSpPr>
        <p:spPr>
          <a:xfrm>
            <a:off x="155520" y="-770040"/>
            <a:ext cx="2847600" cy="1609200"/>
          </a:xfrm>
          <a:prstGeom prst="rect">
            <a:avLst/>
          </a:prstGeom>
          <a:noFill/>
          <a:ln>
            <a:noFill/>
          </a:ln>
        </p:spPr>
        <p:style>
          <a:lnRef idx="0"/>
          <a:fillRef idx="0"/>
          <a:effectRef idx="0"/>
          <a:fontRef idx="minor"/>
        </p:style>
      </p:sp>
      <p:pic>
        <p:nvPicPr>
          <p:cNvPr id="237" name="Picture 10" descr=""/>
          <p:cNvPicPr/>
          <p:nvPr/>
        </p:nvPicPr>
        <p:blipFill>
          <a:blip r:embed="rId3"/>
          <a:stretch/>
        </p:blipFill>
        <p:spPr>
          <a:xfrm>
            <a:off x="191160" y="4012560"/>
            <a:ext cx="4014000" cy="2259720"/>
          </a:xfrm>
          <a:prstGeom prst="rect">
            <a:avLst/>
          </a:prstGeom>
          <a:ln>
            <a:noFill/>
          </a:ln>
        </p:spPr>
      </p:pic>
      <p:pic>
        <p:nvPicPr>
          <p:cNvPr id="238" name="Picture 12" descr=""/>
          <p:cNvPicPr/>
          <p:nvPr/>
        </p:nvPicPr>
        <p:blipFill>
          <a:blip r:embed="rId4"/>
          <a:stretch/>
        </p:blipFill>
        <p:spPr>
          <a:xfrm>
            <a:off x="4318200" y="4013640"/>
            <a:ext cx="4014000" cy="22464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103680" y="353160"/>
            <a:ext cx="6624360" cy="83304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Fundamental Drivers</a:t>
            </a:r>
            <a:endParaRPr b="0" lang="en-US" sz="2400" spc="-1" strike="noStrike">
              <a:solidFill>
                <a:srgbClr val="000000"/>
              </a:solidFill>
              <a:latin typeface="Calibri"/>
            </a:endParaRPr>
          </a:p>
        </p:txBody>
      </p:sp>
      <p:sp>
        <p:nvSpPr>
          <p:cNvPr id="295" name="TextShape 2"/>
          <p:cNvSpPr txBox="1"/>
          <p:nvPr/>
        </p:nvSpPr>
        <p:spPr>
          <a:xfrm>
            <a:off x="0" y="1109520"/>
            <a:ext cx="6413760" cy="5475600"/>
          </a:xfrm>
          <a:prstGeom prst="rect">
            <a:avLst/>
          </a:prstGeom>
          <a:noFill/>
          <a:ln>
            <a:noFill/>
          </a:ln>
        </p:spPr>
        <p:txBody>
          <a:bodyPr/>
          <a:p>
            <a:pPr lvl="1" marL="365760" indent="-273960">
              <a:lnSpc>
                <a:spcPct val="130000"/>
              </a:lnSpc>
              <a:spcBef>
                <a:spcPts val="601"/>
              </a:spcBef>
              <a:spcAft>
                <a:spcPts val="601"/>
              </a:spcAft>
              <a:buClr>
                <a:srgbClr val="4472c4"/>
              </a:buClr>
              <a:buFont typeface="Calibri Light"/>
              <a:buAutoNum type="arabicPeriod" startAt="8"/>
            </a:pPr>
            <a:r>
              <a:rPr b="1" lang="en-US" sz="2000" spc="-1" strike="noStrike">
                <a:solidFill>
                  <a:srgbClr val="c00000"/>
                </a:solidFill>
                <a:latin typeface="Calibri"/>
              </a:rPr>
              <a:t>Security and Trust</a:t>
            </a:r>
            <a:endParaRPr b="0" lang="en-US" sz="2000" spc="-1" strike="noStrike">
              <a:solidFill>
                <a:srgbClr val="000000"/>
              </a:solidFill>
              <a:latin typeface="Calibri"/>
            </a:endParaRPr>
          </a:p>
          <a:p>
            <a:pPr marL="365760">
              <a:lnSpc>
                <a:spcPct val="100000"/>
              </a:lnSpc>
              <a:spcAft>
                <a:spcPts val="601"/>
              </a:spcAft>
            </a:pPr>
            <a:r>
              <a:rPr b="0" lang="en-US" sz="1600" spc="-1" strike="noStrike">
                <a:solidFill>
                  <a:srgbClr val="564b3c"/>
                </a:solidFill>
                <a:latin typeface="Calibri"/>
              </a:rPr>
              <a:t>SW is intertwined with all aspects of our lives, it is essential that we can trust that software</a:t>
            </a:r>
            <a:endParaRPr b="0" lang="en-US" sz="1600" spc="-1" strike="noStrike">
              <a:solidFill>
                <a:srgbClr val="000000"/>
              </a:solidFill>
              <a:latin typeface="Calibri"/>
            </a:endParaRPr>
          </a:p>
        </p:txBody>
      </p:sp>
      <p:pic>
        <p:nvPicPr>
          <p:cNvPr id="296" name="Content Placeholder 5" descr=""/>
          <p:cNvPicPr/>
          <p:nvPr/>
        </p:nvPicPr>
        <p:blipFill>
          <a:blip r:embed="rId1"/>
          <a:stretch/>
        </p:blipFill>
        <p:spPr>
          <a:xfrm>
            <a:off x="4497120" y="2611440"/>
            <a:ext cx="3877920" cy="4246200"/>
          </a:xfrm>
          <a:prstGeom prst="rect">
            <a:avLst/>
          </a:prstGeom>
          <a:ln>
            <a:noFill/>
          </a:ln>
        </p:spPr>
      </p:pic>
      <p:sp>
        <p:nvSpPr>
          <p:cNvPr id="297" name="CustomShape 3"/>
          <p:cNvSpPr/>
          <p:nvPr/>
        </p:nvSpPr>
        <p:spPr>
          <a:xfrm>
            <a:off x="-34200" y="2396160"/>
            <a:ext cx="4660920" cy="3225240"/>
          </a:xfrm>
          <a:prstGeom prst="rect">
            <a:avLst/>
          </a:prstGeom>
          <a:noFill/>
          <a:ln>
            <a:noFill/>
          </a:ln>
        </p:spPr>
        <p:style>
          <a:lnRef idx="0"/>
          <a:fillRef idx="0"/>
          <a:effectRef idx="0"/>
          <a:fontRef idx="minor"/>
        </p:style>
        <p:txBody>
          <a:bodyPr lIns="90000" rIns="90000" tIns="45000" bIns="45000"/>
          <a:p>
            <a:pPr lvl="1" marL="365760" indent="-273960">
              <a:lnSpc>
                <a:spcPct val="130000"/>
              </a:lnSpc>
              <a:buClr>
                <a:srgbClr val="4472c4"/>
              </a:buClr>
              <a:buFont typeface="Calibri Light"/>
              <a:buAutoNum type="arabicPeriod" startAt="9"/>
            </a:pPr>
            <a:r>
              <a:rPr b="1" lang="en-IN" sz="2000" spc="-1" strike="noStrike">
                <a:solidFill>
                  <a:srgbClr val="c00000"/>
                </a:solidFill>
                <a:latin typeface="Calibri"/>
              </a:rPr>
              <a:t>Scale</a:t>
            </a:r>
            <a:endParaRPr b="0" lang="en-IN" sz="2000" spc="-1" strike="noStrike">
              <a:latin typeface="Arial"/>
            </a:endParaRPr>
          </a:p>
          <a:p>
            <a:pPr marL="365760">
              <a:lnSpc>
                <a:spcPct val="100000"/>
              </a:lnSpc>
              <a:spcAft>
                <a:spcPts val="601"/>
              </a:spcAft>
            </a:pPr>
            <a:r>
              <a:rPr b="0" lang="en-IN" sz="1600" spc="-1" strike="noStrike">
                <a:solidFill>
                  <a:srgbClr val="564b3c"/>
                </a:solidFill>
                <a:latin typeface="Calibri"/>
              </a:rPr>
              <a:t>Processes and methodologies needs to scale easily with size</a:t>
            </a:r>
            <a:endParaRPr b="0" lang="en-IN" sz="1600" spc="-1" strike="noStrike">
              <a:latin typeface="Arial"/>
            </a:endParaRPr>
          </a:p>
          <a:p>
            <a:pPr lvl="1" marL="365760" indent="-273960">
              <a:lnSpc>
                <a:spcPct val="130000"/>
              </a:lnSpc>
              <a:buClr>
                <a:srgbClr val="4472c4"/>
              </a:buClr>
              <a:buFont typeface="Calibri Light"/>
              <a:buAutoNum type="arabicPeriod" startAt="9"/>
            </a:pPr>
            <a:r>
              <a:rPr b="1" lang="en-IN" sz="2000" spc="-1" strike="noStrike">
                <a:solidFill>
                  <a:srgbClr val="c00000"/>
                </a:solidFill>
                <a:latin typeface="Calibri"/>
              </a:rPr>
              <a:t>Quality and Productivity</a:t>
            </a:r>
            <a:endParaRPr b="0" lang="en-IN" sz="2000" spc="-1" strike="noStrike">
              <a:latin typeface="Arial"/>
            </a:endParaRPr>
          </a:p>
          <a:p>
            <a:pPr marL="457200">
              <a:lnSpc>
                <a:spcPct val="100000"/>
              </a:lnSpc>
              <a:spcAft>
                <a:spcPts val="601"/>
              </a:spcAft>
            </a:pPr>
            <a:r>
              <a:rPr b="0" lang="en-IN" sz="1500" spc="-1" strike="noStrike">
                <a:solidFill>
                  <a:srgbClr val="564b3c"/>
                </a:solidFill>
                <a:latin typeface="Calibri"/>
              </a:rPr>
              <a:t>Software quality which could be looked at as FLURPS+(efficiency or Maintainability) + </a:t>
            </a:r>
            <a:br/>
            <a:r>
              <a:rPr b="0" lang="en-IN" sz="1500" spc="-1" strike="noStrike">
                <a:solidFill>
                  <a:srgbClr val="564b3c"/>
                </a:solidFill>
                <a:latin typeface="Calibri"/>
              </a:rPr>
              <a:t>Portability</a:t>
            </a:r>
            <a:endParaRPr b="0" lang="en-IN" sz="1500" spc="-1" strike="noStrike">
              <a:latin typeface="Arial"/>
            </a:endParaRPr>
          </a:p>
          <a:p>
            <a:pPr lvl="1" marL="365760" indent="-273960">
              <a:lnSpc>
                <a:spcPct val="130000"/>
              </a:lnSpc>
              <a:buClr>
                <a:srgbClr val="4472c4"/>
              </a:buClr>
              <a:buFont typeface="Calibri Light"/>
              <a:buAutoNum type="arabicPeriod" startAt="9"/>
            </a:pPr>
            <a:r>
              <a:rPr b="1" lang="en-IN" sz="2000" spc="-1" strike="noStrike">
                <a:solidFill>
                  <a:srgbClr val="c00000"/>
                </a:solidFill>
                <a:latin typeface="Calibri"/>
              </a:rPr>
              <a:t>Consistency and Repeatability</a:t>
            </a:r>
            <a:endParaRPr b="0" lang="en-IN" sz="2000" spc="-1" strike="noStrike">
              <a:latin typeface="Arial"/>
            </a:endParaRPr>
          </a:p>
        </p:txBody>
      </p:sp>
    </p:spTree>
  </p:cSld>
  <p:timing>
    <p:tnLst>
      <p:par>
        <p:cTn id="353" dur="indefinite" restart="never" nodeType="tmRoot">
          <p:childTnLst>
            <p:seq>
              <p:cTn id="354" dur="indefinite" nodeType="mainSeq">
                <p:childTnLst>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95">
                                            <p:txEl>
                                              <p:pRg st="0" end="0"/>
                                            </p:txEl>
                                          </p:spTgt>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297"/>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97">
                                            <p:txEl>
                                              <p:pRg st="0" end="0"/>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297">
                                            <p:txEl>
                                              <p:pRg st="1" end="1"/>
                                            </p:txEl>
                                          </p:spTgt>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296"/>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297">
                                            <p:txEl>
                                              <p:pRg st="2" end="2"/>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297">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1"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Management Fundamentals</a:t>
            </a:r>
            <a:endParaRPr b="0" lang="en-US" sz="2400" spc="-1" strike="noStrike">
              <a:solidFill>
                <a:srgbClr val="000000"/>
              </a:solidFill>
              <a:latin typeface="Calibri"/>
            </a:endParaRPr>
          </a:p>
        </p:txBody>
      </p:sp>
      <p:sp>
        <p:nvSpPr>
          <p:cNvPr id="2152" name="CustomShape 2"/>
          <p:cNvSpPr/>
          <p:nvPr/>
        </p:nvSpPr>
        <p:spPr>
          <a:xfrm>
            <a:off x="124560" y="1174680"/>
            <a:ext cx="7751520" cy="5504400"/>
          </a:xfrm>
          <a:prstGeom prst="rect">
            <a:avLst/>
          </a:prstGeom>
          <a:noFill/>
          <a:ln>
            <a:noFill/>
          </a:ln>
        </p:spPr>
        <p:style>
          <a:lnRef idx="0"/>
          <a:fillRef idx="0"/>
          <a:effectRef idx="0"/>
          <a:fontRef idx="minor"/>
        </p:style>
      </p:sp>
      <p:sp>
        <p:nvSpPr>
          <p:cNvPr id="2153" name="CustomShape 3"/>
          <p:cNvSpPr/>
          <p:nvPr/>
        </p:nvSpPr>
        <p:spPr>
          <a:xfrm>
            <a:off x="124560" y="1087920"/>
            <a:ext cx="9506160" cy="6226920"/>
          </a:xfrm>
          <a:prstGeom prst="rect">
            <a:avLst/>
          </a:prstGeom>
          <a:noFill/>
          <a:ln>
            <a:noFill/>
          </a:ln>
        </p:spPr>
        <p:style>
          <a:lnRef idx="0"/>
          <a:fillRef idx="0"/>
          <a:effectRef idx="0"/>
          <a:fontRef idx="minor"/>
        </p:style>
        <p:txBody>
          <a:bodyPr lIns="90000" rIns="90000" tIns="45000" bIns="45000"/>
          <a:p>
            <a:pPr algn="just">
              <a:lnSpc>
                <a:spcPct val="130000"/>
              </a:lnSpc>
              <a:spcBef>
                <a:spcPts val="601"/>
              </a:spcBef>
              <a:spcAft>
                <a:spcPts val="601"/>
              </a:spcAft>
            </a:pPr>
            <a:r>
              <a:rPr b="0" lang="en-IN" sz="2400" spc="-1" strike="noStrike">
                <a:solidFill>
                  <a:srgbClr val="000000"/>
                </a:solidFill>
                <a:latin typeface="Calibri"/>
              </a:rPr>
              <a:t>Projects are constrained by Scope, Time (Schedule), Cost (of all Resources)</a:t>
            </a: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endParaRPr b="0" lang="en-IN" sz="2400" spc="-1" strike="noStrike">
              <a:latin typeface="Arial"/>
            </a:endParaRPr>
          </a:p>
          <a:p>
            <a:pPr algn="just">
              <a:lnSpc>
                <a:spcPct val="130000"/>
              </a:lnSpc>
              <a:spcBef>
                <a:spcPts val="601"/>
              </a:spcBef>
              <a:spcAft>
                <a:spcPts val="601"/>
              </a:spcAft>
            </a:pPr>
            <a:r>
              <a:rPr b="0" lang="en-IN" sz="2400" spc="-1" strike="noStrike">
                <a:solidFill>
                  <a:srgbClr val="000000"/>
                </a:solidFill>
                <a:latin typeface="Calibri"/>
              </a:rPr>
              <a:t>Project Management will need to maintain this triangle in Equilibrium</a:t>
            </a:r>
            <a:endParaRPr b="0" lang="en-IN" sz="2400" spc="-1" strike="noStrike">
              <a:latin typeface="Arial"/>
            </a:endParaRPr>
          </a:p>
        </p:txBody>
      </p:sp>
      <p:grpSp>
        <p:nvGrpSpPr>
          <p:cNvPr id="2154" name="Group 4"/>
          <p:cNvGrpSpPr/>
          <p:nvPr/>
        </p:nvGrpSpPr>
        <p:grpSpPr>
          <a:xfrm>
            <a:off x="1280160" y="1864440"/>
            <a:ext cx="5043600" cy="3733920"/>
            <a:chOff x="1280160" y="1864440"/>
            <a:chExt cx="5043600" cy="3733920"/>
          </a:xfrm>
        </p:grpSpPr>
        <p:sp>
          <p:nvSpPr>
            <p:cNvPr id="2155" name="CustomShape 5"/>
            <p:cNvSpPr/>
            <p:nvPr/>
          </p:nvSpPr>
          <p:spPr>
            <a:xfrm>
              <a:off x="1280160" y="2161440"/>
              <a:ext cx="4741920" cy="2912760"/>
            </a:xfrm>
            <a:prstGeom prst="triangle">
              <a:avLst>
                <a:gd name="adj" fmla="val 50000"/>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2156" name="CustomShape 6"/>
            <p:cNvSpPr/>
            <p:nvPr/>
          </p:nvSpPr>
          <p:spPr>
            <a:xfrm>
              <a:off x="2044440" y="3814200"/>
              <a:ext cx="3407400" cy="4561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2400" spc="-1" strike="noStrike">
                  <a:solidFill>
                    <a:srgbClr val="c00000"/>
                  </a:solidFill>
                  <a:latin typeface="Calibri"/>
                </a:rPr>
                <a:t>Quality of Project  </a:t>
              </a:r>
              <a:endParaRPr b="0" lang="en-IN" sz="2400" spc="-1" strike="noStrike">
                <a:latin typeface="Arial"/>
              </a:endParaRPr>
            </a:p>
          </p:txBody>
        </p:sp>
        <p:sp>
          <p:nvSpPr>
            <p:cNvPr id="2157" name="CustomShape 7"/>
            <p:cNvSpPr/>
            <p:nvPr/>
          </p:nvSpPr>
          <p:spPr>
            <a:xfrm>
              <a:off x="2759400" y="5142240"/>
              <a:ext cx="112284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2060"/>
                  </a:solidFill>
                  <a:latin typeface="Calibri"/>
                </a:rPr>
                <a:t> </a:t>
              </a:r>
              <a:r>
                <a:rPr b="1" lang="en-IN" sz="2400" spc="-1" strike="noStrike">
                  <a:solidFill>
                    <a:srgbClr val="002060"/>
                  </a:solidFill>
                  <a:latin typeface="Calibri"/>
                </a:rPr>
                <a:t>Time</a:t>
              </a:r>
              <a:endParaRPr b="0" lang="en-IN" sz="2400" spc="-1" strike="noStrike">
                <a:latin typeface="Arial"/>
              </a:endParaRPr>
            </a:p>
          </p:txBody>
        </p:sp>
        <p:sp>
          <p:nvSpPr>
            <p:cNvPr id="2158" name="CustomShape 8"/>
            <p:cNvSpPr/>
            <p:nvPr/>
          </p:nvSpPr>
          <p:spPr>
            <a:xfrm rot="18654000">
              <a:off x="1572480" y="3066480"/>
              <a:ext cx="93996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2060"/>
                  </a:solidFill>
                  <a:latin typeface="Calibri"/>
                </a:rPr>
                <a:t>Cost</a:t>
              </a:r>
              <a:endParaRPr b="0" lang="en-IN" sz="2400" spc="-1" strike="noStrike">
                <a:latin typeface="Arial"/>
              </a:endParaRPr>
            </a:p>
          </p:txBody>
        </p:sp>
        <p:sp>
          <p:nvSpPr>
            <p:cNvPr id="2159" name="CustomShape 9"/>
            <p:cNvSpPr/>
            <p:nvPr/>
          </p:nvSpPr>
          <p:spPr>
            <a:xfrm rot="3066600">
              <a:off x="4626360" y="3304440"/>
              <a:ext cx="121428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2060"/>
                  </a:solidFill>
                  <a:latin typeface="Calibri"/>
                </a:rPr>
                <a:t>Scope</a:t>
              </a:r>
              <a:endParaRPr b="0" lang="en-IN" sz="2400" spc="-1" strike="noStrike">
                <a:latin typeface="Arial"/>
              </a:endParaRPr>
            </a:p>
          </p:txBody>
        </p:sp>
        <p:sp>
          <p:nvSpPr>
            <p:cNvPr id="2160" name="CustomShape 10"/>
            <p:cNvSpPr/>
            <p:nvPr/>
          </p:nvSpPr>
          <p:spPr>
            <a:xfrm>
              <a:off x="1280160" y="5074560"/>
              <a:ext cx="5043600" cy="35640"/>
            </a:xfrm>
            <a:custGeom>
              <a:avLst/>
              <a:gdLst/>
              <a:ahLst/>
              <a:rect l="l" t="t" r="r" b="b"/>
              <a:pathLst>
                <a:path w="21600" h="21600">
                  <a:moveTo>
                    <a:pt x="0" y="0"/>
                  </a:moveTo>
                  <a:lnTo>
                    <a:pt x="21600" y="21600"/>
                  </a:lnTo>
                </a:path>
              </a:pathLst>
            </a:custGeom>
            <a:noFill/>
            <a:ln w="6336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61" name="CustomShape 11"/>
            <p:cNvSpPr/>
            <p:nvPr/>
          </p:nvSpPr>
          <p:spPr>
            <a:xfrm>
              <a:off x="3651120" y="2161440"/>
              <a:ext cx="2672280" cy="3354480"/>
            </a:xfrm>
            <a:custGeom>
              <a:avLst/>
              <a:gdLst/>
              <a:ahLst/>
              <a:rect l="l" t="t" r="r" b="b"/>
              <a:pathLst>
                <a:path w="21600" h="21600">
                  <a:moveTo>
                    <a:pt x="0" y="0"/>
                  </a:moveTo>
                  <a:lnTo>
                    <a:pt x="21600" y="21600"/>
                  </a:lnTo>
                </a:path>
              </a:pathLst>
            </a:custGeom>
            <a:noFill/>
            <a:ln w="76320">
              <a:solidFill>
                <a:schemeClr val="tx1"/>
              </a:solidFill>
              <a:tailEnd len="med" type="triangle" w="med"/>
            </a:ln>
          </p:spPr>
          <p:style>
            <a:lnRef idx="1">
              <a:schemeClr val="accent1"/>
            </a:lnRef>
            <a:fillRef idx="0">
              <a:schemeClr val="accent1"/>
            </a:fillRef>
            <a:effectRef idx="0">
              <a:schemeClr val="accent1"/>
            </a:effectRef>
            <a:fontRef idx="minor"/>
          </p:style>
        </p:sp>
        <p:sp>
          <p:nvSpPr>
            <p:cNvPr id="2162" name="CustomShape 12"/>
            <p:cNvSpPr/>
            <p:nvPr/>
          </p:nvSpPr>
          <p:spPr>
            <a:xfrm flipV="1">
              <a:off x="1280160" y="-1345320"/>
              <a:ext cx="2656080" cy="3209400"/>
            </a:xfrm>
            <a:custGeom>
              <a:avLst/>
              <a:gdLst/>
              <a:ahLst/>
              <a:rect l="l" t="t" r="r" b="b"/>
              <a:pathLst>
                <a:path w="21600" h="21600">
                  <a:moveTo>
                    <a:pt x="0" y="0"/>
                  </a:moveTo>
                  <a:lnTo>
                    <a:pt x="21600" y="21600"/>
                  </a:lnTo>
                </a:path>
              </a:pathLst>
            </a:custGeom>
            <a:noFill/>
            <a:ln w="76320">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2163" name="CustomShape 13"/>
          <p:cNvSpPr/>
          <p:nvPr/>
        </p:nvSpPr>
        <p:spPr>
          <a:xfrm flipV="1">
            <a:off x="3651120" y="2454840"/>
            <a:ext cx="360" cy="934560"/>
          </a:xfrm>
          <a:custGeom>
            <a:avLst/>
            <a:gdLst/>
            <a:ahLst/>
            <a:rect l="l" t="t" r="r" b="b"/>
            <a:pathLst>
              <a:path w="21600" h="21600">
                <a:moveTo>
                  <a:pt x="0" y="0"/>
                </a:moveTo>
                <a:lnTo>
                  <a:pt x="21600" y="21600"/>
                </a:lnTo>
              </a:path>
            </a:pathLst>
          </a:custGeom>
          <a:noFill/>
          <a:ln w="38160">
            <a:tailEnd len="med" type="triangle" w="med"/>
          </a:ln>
        </p:spPr>
        <p:style>
          <a:lnRef idx="1">
            <a:schemeClr val="accent1"/>
          </a:lnRef>
          <a:fillRef idx="0">
            <a:schemeClr val="accent1"/>
          </a:fillRef>
          <a:effectRef idx="0">
            <a:schemeClr val="accent1"/>
          </a:effectRef>
          <a:fontRef idx="minor"/>
        </p:style>
      </p:sp>
      <p:sp>
        <p:nvSpPr>
          <p:cNvPr id="2164" name="CustomShape 14"/>
          <p:cNvSpPr/>
          <p:nvPr/>
        </p:nvSpPr>
        <p:spPr>
          <a:xfrm flipH="1">
            <a:off x="1794960" y="4478400"/>
            <a:ext cx="968400" cy="393120"/>
          </a:xfrm>
          <a:custGeom>
            <a:avLst/>
            <a:gdLst/>
            <a:ahLst/>
            <a:rect l="l" t="t" r="r" b="b"/>
            <a:pathLst>
              <a:path w="21600" h="21600">
                <a:moveTo>
                  <a:pt x="0" y="0"/>
                </a:moveTo>
                <a:lnTo>
                  <a:pt x="21600" y="21600"/>
                </a:lnTo>
              </a:path>
            </a:pathLst>
          </a:custGeom>
          <a:noFill/>
          <a:ln w="38160">
            <a:tailEnd len="med" type="triangle" w="med"/>
          </a:ln>
        </p:spPr>
        <p:style>
          <a:lnRef idx="1">
            <a:schemeClr val="accent1"/>
          </a:lnRef>
          <a:fillRef idx="0">
            <a:schemeClr val="accent1"/>
          </a:fillRef>
          <a:effectRef idx="0">
            <a:schemeClr val="accent1"/>
          </a:effectRef>
          <a:fontRef idx="minor"/>
        </p:style>
      </p:sp>
      <p:sp>
        <p:nvSpPr>
          <p:cNvPr id="2165" name="CustomShape 15"/>
          <p:cNvSpPr/>
          <p:nvPr/>
        </p:nvSpPr>
        <p:spPr>
          <a:xfrm>
            <a:off x="4586760" y="4448160"/>
            <a:ext cx="882720" cy="405000"/>
          </a:xfrm>
          <a:custGeom>
            <a:avLst/>
            <a:gdLst/>
            <a:ahLst/>
            <a:rect l="l" t="t" r="r" b="b"/>
            <a:pathLst>
              <a:path w="21600" h="21600">
                <a:moveTo>
                  <a:pt x="0" y="0"/>
                </a:moveTo>
                <a:lnTo>
                  <a:pt x="21600" y="21600"/>
                </a:lnTo>
              </a:path>
            </a:pathLst>
          </a:custGeom>
          <a:noFill/>
          <a:ln w="38160">
            <a:tailEnd len="med" type="triangle" w="med"/>
          </a:ln>
        </p:spPr>
        <p:style>
          <a:lnRef idx="1">
            <a:schemeClr val="accent1"/>
          </a:lnRef>
          <a:fillRef idx="0">
            <a:schemeClr val="accent1"/>
          </a:fillRef>
          <a:effectRef idx="0">
            <a:schemeClr val="accent1"/>
          </a:effectRef>
          <a:fontRef idx="minor"/>
        </p:style>
      </p:sp>
    </p:spTree>
  </p:cSld>
  <p:timing>
    <p:tnLst>
      <p:par>
        <p:cTn id="3049" dur="indefinite" restart="never" nodeType="tmRoot">
          <p:childTnLst>
            <p:seq>
              <p:cTn id="3050" dur="indefinite" nodeType="mainSeq">
                <p:childTnLst>
                  <p:par>
                    <p:cTn id="3051" fill="hold">
                      <p:stCondLst>
                        <p:cond delay="0"/>
                      </p:stCondLst>
                      <p:childTnLst>
                        <p:par>
                          <p:cTn id="3052" fill="hold">
                            <p:stCondLst>
                              <p:cond delay="0"/>
                            </p:stCondLst>
                            <p:childTnLst>
                              <p:par>
                                <p:cTn id="3053" nodeType="withEffect" fill="hold" presetClass="entr" presetID="1">
                                  <p:stCondLst>
                                    <p:cond delay="0"/>
                                  </p:stCondLst>
                                  <p:endCondLst>
                                    <p:cond delay="5000"/>
                                  </p:endCondLst>
                                  <p:childTnLst>
                                    <p:set>
                                      <p:cBhvr>
                                        <p:cTn id="3054" dur="1" fill="hold">
                                          <p:stCondLst>
                                            <p:cond delay="0"/>
                                          </p:stCondLst>
                                        </p:cTn>
                                        <p:tgtEl>
                                          <p:spTgt spid="215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6"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Management Lifecycle</a:t>
            </a:r>
            <a:endParaRPr b="0" lang="en-US" sz="2400" spc="-1" strike="noStrike">
              <a:solidFill>
                <a:srgbClr val="000000"/>
              </a:solidFill>
              <a:latin typeface="Calibri"/>
            </a:endParaRPr>
          </a:p>
        </p:txBody>
      </p:sp>
      <p:sp>
        <p:nvSpPr>
          <p:cNvPr id="2167" name="CustomShape 2"/>
          <p:cNvSpPr/>
          <p:nvPr/>
        </p:nvSpPr>
        <p:spPr>
          <a:xfrm>
            <a:off x="124560" y="1174680"/>
            <a:ext cx="7751520" cy="5504400"/>
          </a:xfrm>
          <a:prstGeom prst="rect">
            <a:avLst/>
          </a:prstGeom>
          <a:noFill/>
          <a:ln>
            <a:noFill/>
          </a:ln>
        </p:spPr>
        <p:style>
          <a:lnRef idx="0"/>
          <a:fillRef idx="0"/>
          <a:effectRef idx="0"/>
          <a:fontRef idx="minor"/>
        </p:style>
      </p:sp>
      <p:grpSp>
        <p:nvGrpSpPr>
          <p:cNvPr id="2168" name="Group 3"/>
          <p:cNvGrpSpPr/>
          <p:nvPr/>
        </p:nvGrpSpPr>
        <p:grpSpPr>
          <a:xfrm>
            <a:off x="4881240" y="2661840"/>
            <a:ext cx="1734120" cy="1712160"/>
            <a:chOff x="4881240" y="2661840"/>
            <a:chExt cx="1734120" cy="1712160"/>
          </a:xfrm>
        </p:grpSpPr>
        <p:sp>
          <p:nvSpPr>
            <p:cNvPr id="2169" name="CustomShape 4"/>
            <p:cNvSpPr/>
            <p:nvPr/>
          </p:nvSpPr>
          <p:spPr>
            <a:xfrm>
              <a:off x="4881240" y="2661840"/>
              <a:ext cx="1734120" cy="1712160"/>
            </a:xfrm>
            <a:prstGeom prst="wedgeEllipseCallout">
              <a:avLst>
                <a:gd name="adj1" fmla="val -44264"/>
                <a:gd name="adj2" fmla="val -48517"/>
              </a:avLst>
            </a:prstGeom>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70" name="CustomShape 5"/>
            <p:cNvSpPr/>
            <p:nvPr/>
          </p:nvSpPr>
          <p:spPr>
            <a:xfrm flipH="1">
              <a:off x="5321160" y="3344760"/>
              <a:ext cx="112968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c00000"/>
                  </a:solidFill>
                  <a:latin typeface="Calibri"/>
                </a:rPr>
                <a:t>Step 2</a:t>
              </a:r>
              <a:endParaRPr b="0" lang="en-IN" sz="1800" spc="-1" strike="noStrike">
                <a:latin typeface="Arial"/>
              </a:endParaRPr>
            </a:p>
          </p:txBody>
        </p:sp>
      </p:grpSp>
      <p:pic>
        <p:nvPicPr>
          <p:cNvPr id="2171" name="Picture 47" descr=""/>
          <p:cNvPicPr/>
          <p:nvPr/>
        </p:nvPicPr>
        <p:blipFill>
          <a:blip r:embed="rId1"/>
          <a:stretch/>
        </p:blipFill>
        <p:spPr>
          <a:xfrm>
            <a:off x="61920" y="1161720"/>
            <a:ext cx="7813800" cy="5604480"/>
          </a:xfrm>
          <a:prstGeom prst="rect">
            <a:avLst/>
          </a:prstGeom>
          <a:ln>
            <a:noFill/>
          </a:ln>
        </p:spPr>
      </p:pic>
      <p:sp>
        <p:nvSpPr>
          <p:cNvPr id="2172" name="CustomShape 6"/>
          <p:cNvSpPr/>
          <p:nvPr/>
        </p:nvSpPr>
        <p:spPr>
          <a:xfrm>
            <a:off x="2463480" y="2161080"/>
            <a:ext cx="1278720" cy="6994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Planning</a:t>
            </a:r>
            <a:endParaRPr b="0" lang="en-IN" sz="2000" spc="-1" strike="noStrike">
              <a:latin typeface="Arial"/>
            </a:endParaRPr>
          </a:p>
        </p:txBody>
      </p:sp>
      <p:sp>
        <p:nvSpPr>
          <p:cNvPr id="2173" name="CustomShape 7"/>
          <p:cNvSpPr/>
          <p:nvPr/>
        </p:nvSpPr>
        <p:spPr>
          <a:xfrm>
            <a:off x="19800" y="5688360"/>
            <a:ext cx="206496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Requirements </a:t>
            </a:r>
            <a:br/>
            <a:r>
              <a:rPr b="1" lang="en-IN" sz="1800" spc="-1" strike="noStrike">
                <a:solidFill>
                  <a:srgbClr val="000000"/>
                </a:solidFill>
                <a:latin typeface="Calibri"/>
              </a:rPr>
              <a:t>       Eng.</a:t>
            </a:r>
            <a:endParaRPr b="0" lang="en-IN" sz="1800" spc="-1" strike="noStrike">
              <a:latin typeface="Arial"/>
            </a:endParaRPr>
          </a:p>
        </p:txBody>
      </p:sp>
      <p:sp>
        <p:nvSpPr>
          <p:cNvPr id="2174" name="CustomShape 8"/>
          <p:cNvSpPr/>
          <p:nvPr/>
        </p:nvSpPr>
        <p:spPr>
          <a:xfrm>
            <a:off x="1900800" y="5826960"/>
            <a:ext cx="1787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Architecture</a:t>
            </a:r>
            <a:endParaRPr b="0" lang="en-IN" sz="1800" spc="-1" strike="noStrike">
              <a:latin typeface="Arial"/>
            </a:endParaRPr>
          </a:p>
        </p:txBody>
      </p:sp>
      <p:sp>
        <p:nvSpPr>
          <p:cNvPr id="2175" name="CustomShape 9"/>
          <p:cNvSpPr/>
          <p:nvPr/>
        </p:nvSpPr>
        <p:spPr>
          <a:xfrm>
            <a:off x="3682440" y="5485680"/>
            <a:ext cx="1130400" cy="1028520"/>
          </a:xfrm>
          <a:prstGeom prst="rect">
            <a:avLst/>
          </a:prstGeom>
          <a:solidFill>
            <a:srgbClr val="fdba53"/>
          </a:solidFill>
          <a:ln/>
        </p:spPr>
        <p:style>
          <a:lnRef idx="2">
            <a:schemeClr val="accent1">
              <a:shade val="50000"/>
            </a:schemeClr>
          </a:lnRef>
          <a:fillRef idx="1">
            <a:schemeClr val="accent1"/>
          </a:fillRef>
          <a:effectRef idx="0">
            <a:schemeClr val="accent1"/>
          </a:effectRef>
          <a:fontRef idx="minor"/>
        </p:style>
      </p:sp>
      <p:sp>
        <p:nvSpPr>
          <p:cNvPr id="2176" name="CustomShape 10"/>
          <p:cNvSpPr/>
          <p:nvPr/>
        </p:nvSpPr>
        <p:spPr>
          <a:xfrm flipH="1">
            <a:off x="3889440" y="5815440"/>
            <a:ext cx="98064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Calibri"/>
              </a:rPr>
              <a:t>Design</a:t>
            </a:r>
            <a:endParaRPr b="0" lang="en-IN" sz="1800" spc="-1" strike="noStrike">
              <a:latin typeface="Arial"/>
            </a:endParaRPr>
          </a:p>
        </p:txBody>
      </p:sp>
      <p:sp>
        <p:nvSpPr>
          <p:cNvPr id="2177" name="CustomShape 11"/>
          <p:cNvSpPr/>
          <p:nvPr/>
        </p:nvSpPr>
        <p:spPr>
          <a:xfrm>
            <a:off x="3994920" y="1763640"/>
            <a:ext cx="2325600" cy="1145520"/>
          </a:xfrm>
          <a:prstGeom prst="rect">
            <a:avLst/>
          </a:prstGeom>
          <a:solidFill>
            <a:srgbClr val="fdba5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Monitoring Execution and Control</a:t>
            </a:r>
            <a:endParaRPr b="0" lang="en-IN" sz="1800" spc="-1" strike="noStrike">
              <a:latin typeface="Arial"/>
            </a:endParaRPr>
          </a:p>
        </p:txBody>
      </p:sp>
      <p:sp>
        <p:nvSpPr>
          <p:cNvPr id="2178" name="CustomShape 12"/>
          <p:cNvSpPr/>
          <p:nvPr/>
        </p:nvSpPr>
        <p:spPr>
          <a:xfrm>
            <a:off x="4813560" y="5485680"/>
            <a:ext cx="1637280" cy="1027440"/>
          </a:xfrm>
          <a:prstGeom prst="rect">
            <a:avLst/>
          </a:prstGeom>
          <a:solidFill>
            <a:srgbClr val="fdba53"/>
          </a:solidFill>
          <a:ln/>
        </p:spPr>
        <p:style>
          <a:lnRef idx="2">
            <a:schemeClr val="accent1">
              <a:shade val="50000"/>
            </a:schemeClr>
          </a:lnRef>
          <a:fillRef idx="1">
            <a:schemeClr val="accent1"/>
          </a:fillRef>
          <a:effectRef idx="0">
            <a:schemeClr val="accent1"/>
          </a:effectRef>
          <a:fontRef idx="minor"/>
        </p:style>
        <p:txBody>
          <a:bodyPr lIns="45720" rIns="45720" tIns="45000" bIns="45000" anchor="ctr"/>
          <a:p>
            <a:pPr>
              <a:lnSpc>
                <a:spcPct val="100000"/>
              </a:lnSpc>
            </a:pPr>
            <a:r>
              <a:rPr b="1" lang="en-IN" sz="1600" spc="-1" strike="noStrike">
                <a:solidFill>
                  <a:srgbClr val="000000"/>
                </a:solidFill>
                <a:latin typeface="Calibri"/>
              </a:rPr>
              <a:t>Implementation</a:t>
            </a:r>
            <a:endParaRPr b="0" lang="en-IN" sz="1600" spc="-1" strike="noStrike">
              <a:latin typeface="Arial"/>
            </a:endParaRPr>
          </a:p>
        </p:txBody>
      </p:sp>
      <p:sp>
        <p:nvSpPr>
          <p:cNvPr id="2179" name="CustomShape 13"/>
          <p:cNvSpPr/>
          <p:nvPr/>
        </p:nvSpPr>
        <p:spPr>
          <a:xfrm>
            <a:off x="6941160" y="5497560"/>
            <a:ext cx="865080" cy="1027440"/>
          </a:xfrm>
          <a:prstGeom prst="rect">
            <a:avLst/>
          </a:prstGeom>
          <a:solidFill>
            <a:srgbClr val="fdba53"/>
          </a:solidFill>
          <a:ln/>
        </p:spPr>
        <p:style>
          <a:lnRef idx="2">
            <a:schemeClr val="accent1">
              <a:shade val="50000"/>
            </a:schemeClr>
          </a:lnRef>
          <a:fillRef idx="1">
            <a:schemeClr val="accent1"/>
          </a:fillRef>
          <a:effectRef idx="0">
            <a:schemeClr val="accent1"/>
          </a:effectRef>
          <a:fontRef idx="minor"/>
        </p:style>
      </p:sp>
      <p:sp>
        <p:nvSpPr>
          <p:cNvPr id="2180" name="CustomShape 14"/>
          <p:cNvSpPr/>
          <p:nvPr/>
        </p:nvSpPr>
        <p:spPr>
          <a:xfrm>
            <a:off x="7054920" y="5846040"/>
            <a:ext cx="120024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Deploy</a:t>
            </a:r>
            <a:endParaRPr b="0" lang="en-IN" sz="1600" spc="-1" strike="noStrike">
              <a:latin typeface="Arial"/>
            </a:endParaRPr>
          </a:p>
        </p:txBody>
      </p:sp>
      <p:sp>
        <p:nvSpPr>
          <p:cNvPr id="2181" name="CustomShape 15"/>
          <p:cNvSpPr/>
          <p:nvPr/>
        </p:nvSpPr>
        <p:spPr>
          <a:xfrm>
            <a:off x="6343560" y="5485680"/>
            <a:ext cx="710640" cy="1027440"/>
          </a:xfrm>
          <a:prstGeom prst="rect">
            <a:avLst/>
          </a:prstGeom>
          <a:solidFill>
            <a:srgbClr val="fdba53"/>
          </a:solidFill>
          <a:ln/>
        </p:spPr>
        <p:style>
          <a:lnRef idx="2">
            <a:schemeClr val="accent1">
              <a:shade val="50000"/>
            </a:schemeClr>
          </a:lnRef>
          <a:fillRef idx="1">
            <a:schemeClr val="accent1"/>
          </a:fillRef>
          <a:effectRef idx="0">
            <a:schemeClr val="accent1"/>
          </a:effectRef>
          <a:fontRef idx="minor"/>
        </p:style>
        <p:txBody>
          <a:bodyPr lIns="45720" rIns="45720" tIns="45000" bIns="45000" anchor="ctr"/>
          <a:p>
            <a:pPr>
              <a:lnSpc>
                <a:spcPct val="100000"/>
              </a:lnSpc>
            </a:pPr>
            <a:r>
              <a:rPr b="1" lang="en-IN" sz="1600" spc="-1" strike="noStrike">
                <a:solidFill>
                  <a:srgbClr val="000000"/>
                </a:solidFill>
                <a:latin typeface="Calibri"/>
              </a:rPr>
              <a:t>Testing</a:t>
            </a:r>
            <a:endParaRPr b="0" lang="en-IN" sz="1600" spc="-1" strike="noStrike">
              <a:latin typeface="Arial"/>
            </a:endParaRPr>
          </a:p>
        </p:txBody>
      </p:sp>
      <p:sp>
        <p:nvSpPr>
          <p:cNvPr id="2182" name="CustomShape 16"/>
          <p:cNvSpPr/>
          <p:nvPr/>
        </p:nvSpPr>
        <p:spPr>
          <a:xfrm>
            <a:off x="6320880" y="1763640"/>
            <a:ext cx="1394280" cy="1145520"/>
          </a:xfrm>
          <a:prstGeom prst="rect">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183" name="CustomShape 17"/>
          <p:cNvSpPr/>
          <p:nvPr/>
        </p:nvSpPr>
        <p:spPr>
          <a:xfrm>
            <a:off x="6576840" y="2176560"/>
            <a:ext cx="122940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ffffff"/>
                </a:solidFill>
                <a:latin typeface="Calibri"/>
              </a:rPr>
              <a:t>Closing</a:t>
            </a:r>
            <a:endParaRPr b="0" lang="en-IN" sz="1800" spc="-1" strike="noStrike">
              <a:latin typeface="Arial"/>
            </a:endParaRPr>
          </a:p>
        </p:txBody>
      </p:sp>
      <p:sp>
        <p:nvSpPr>
          <p:cNvPr id="2184" name="CustomShape 18"/>
          <p:cNvSpPr/>
          <p:nvPr/>
        </p:nvSpPr>
        <p:spPr>
          <a:xfrm>
            <a:off x="124560" y="1786680"/>
            <a:ext cx="1869120" cy="1122480"/>
          </a:xfrm>
          <a:prstGeom prst="rect">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ff"/>
                </a:solidFill>
                <a:latin typeface="Calibri"/>
              </a:rPr>
              <a:t>Initiation and Approval</a:t>
            </a:r>
            <a:endParaRPr b="0" lang="en-IN" sz="1800" spc="-1" strike="noStrike">
              <a:latin typeface="Arial"/>
            </a:endParaRPr>
          </a:p>
        </p:txBody>
      </p:sp>
      <p:sp>
        <p:nvSpPr>
          <p:cNvPr id="2185" name="CustomShape 19"/>
          <p:cNvSpPr/>
          <p:nvPr/>
        </p:nvSpPr>
        <p:spPr>
          <a:xfrm>
            <a:off x="61920" y="1209240"/>
            <a:ext cx="7652880" cy="5871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2400" spc="-1" strike="noStrike">
                <a:solidFill>
                  <a:srgbClr val="ffffff"/>
                </a:solidFill>
                <a:latin typeface="Calibri"/>
              </a:rPr>
              <a:t>Project Management Life Cycle</a:t>
            </a:r>
            <a:endParaRPr b="0" lang="en-IN" sz="2400" spc="-1" strike="noStrike">
              <a:latin typeface="Arial"/>
            </a:endParaRPr>
          </a:p>
        </p:txBody>
      </p:sp>
      <p:sp>
        <p:nvSpPr>
          <p:cNvPr id="2186" name="CustomShape 20"/>
          <p:cNvSpPr/>
          <p:nvPr/>
        </p:nvSpPr>
        <p:spPr>
          <a:xfrm>
            <a:off x="168120" y="4995000"/>
            <a:ext cx="7652880" cy="47844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2400" spc="-1" strike="noStrike">
                <a:solidFill>
                  <a:srgbClr val="ffffff"/>
                </a:solidFill>
                <a:latin typeface="Calibri"/>
              </a:rPr>
              <a:t>System/Software Development Life Cycle</a:t>
            </a:r>
            <a:endParaRPr b="0" lang="en-IN" sz="2400" spc="-1" strike="noStrike">
              <a:latin typeface="Arial"/>
            </a:endParaRPr>
          </a:p>
        </p:txBody>
      </p:sp>
      <p:grpSp>
        <p:nvGrpSpPr>
          <p:cNvPr id="2187" name="Group 21"/>
          <p:cNvGrpSpPr/>
          <p:nvPr/>
        </p:nvGrpSpPr>
        <p:grpSpPr>
          <a:xfrm>
            <a:off x="815400" y="3162960"/>
            <a:ext cx="1239840" cy="1086120"/>
            <a:chOff x="815400" y="3162960"/>
            <a:chExt cx="1239840" cy="1086120"/>
          </a:xfrm>
        </p:grpSpPr>
        <p:sp>
          <p:nvSpPr>
            <p:cNvPr id="2188" name="CustomShape 22"/>
            <p:cNvSpPr/>
            <p:nvPr/>
          </p:nvSpPr>
          <p:spPr>
            <a:xfrm>
              <a:off x="815400" y="3162960"/>
              <a:ext cx="1239840" cy="1086120"/>
            </a:xfrm>
            <a:prstGeom prst="wedgeEllipseCallout">
              <a:avLst>
                <a:gd name="adj1" fmla="val -17455"/>
                <a:gd name="adj2" fmla="val -88679"/>
              </a:avLst>
            </a:prstGeom>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89" name="CustomShape 23"/>
            <p:cNvSpPr/>
            <p:nvPr/>
          </p:nvSpPr>
          <p:spPr>
            <a:xfrm flipH="1">
              <a:off x="1031400" y="3540600"/>
              <a:ext cx="9115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c00000"/>
                  </a:solidFill>
                  <a:latin typeface="Calibri"/>
                </a:rPr>
                <a:t>Step 1</a:t>
              </a:r>
              <a:endParaRPr b="0" lang="en-IN" sz="2000" spc="-1" strike="noStrike">
                <a:latin typeface="Arial"/>
              </a:endParaRPr>
            </a:p>
          </p:txBody>
        </p:sp>
      </p:grpSp>
      <p:grpSp>
        <p:nvGrpSpPr>
          <p:cNvPr id="2190" name="Group 24"/>
          <p:cNvGrpSpPr/>
          <p:nvPr/>
        </p:nvGrpSpPr>
        <p:grpSpPr>
          <a:xfrm>
            <a:off x="2475360" y="3109680"/>
            <a:ext cx="1239840" cy="1096920"/>
            <a:chOff x="2475360" y="3109680"/>
            <a:chExt cx="1239840" cy="1096920"/>
          </a:xfrm>
        </p:grpSpPr>
        <p:sp>
          <p:nvSpPr>
            <p:cNvPr id="2191" name="CustomShape 25"/>
            <p:cNvSpPr/>
            <p:nvPr/>
          </p:nvSpPr>
          <p:spPr>
            <a:xfrm>
              <a:off x="2475360" y="3109680"/>
              <a:ext cx="1239840" cy="1086120"/>
            </a:xfrm>
            <a:prstGeom prst="wedgeEllipseCallout">
              <a:avLst>
                <a:gd name="adj1" fmla="val -17455"/>
                <a:gd name="adj2" fmla="val -88679"/>
              </a:avLst>
            </a:prstGeom>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92" name="CustomShape 26"/>
            <p:cNvSpPr/>
            <p:nvPr/>
          </p:nvSpPr>
          <p:spPr>
            <a:xfrm flipH="1">
              <a:off x="2706840" y="3506400"/>
              <a:ext cx="9115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c00000"/>
                  </a:solidFill>
                  <a:latin typeface="Calibri"/>
                </a:rPr>
                <a:t>Step 2</a:t>
              </a:r>
              <a:endParaRPr b="0" lang="en-IN" sz="2000" spc="-1" strike="noStrike">
                <a:latin typeface="Arial"/>
              </a:endParaRPr>
            </a:p>
          </p:txBody>
        </p:sp>
      </p:grpSp>
      <p:grpSp>
        <p:nvGrpSpPr>
          <p:cNvPr id="2193" name="Group 27"/>
          <p:cNvGrpSpPr/>
          <p:nvPr/>
        </p:nvGrpSpPr>
        <p:grpSpPr>
          <a:xfrm>
            <a:off x="4853520" y="3065760"/>
            <a:ext cx="1239840" cy="1086120"/>
            <a:chOff x="4853520" y="3065760"/>
            <a:chExt cx="1239840" cy="1086120"/>
          </a:xfrm>
        </p:grpSpPr>
        <p:sp>
          <p:nvSpPr>
            <p:cNvPr id="2194" name="CustomShape 28"/>
            <p:cNvSpPr/>
            <p:nvPr/>
          </p:nvSpPr>
          <p:spPr>
            <a:xfrm>
              <a:off x="4853520" y="3065760"/>
              <a:ext cx="1239840" cy="1086120"/>
            </a:xfrm>
            <a:prstGeom prst="wedgeEllipseCallout">
              <a:avLst>
                <a:gd name="adj1" fmla="val -17455"/>
                <a:gd name="adj2" fmla="val -88679"/>
              </a:avLst>
            </a:prstGeom>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95" name="CustomShape 29"/>
            <p:cNvSpPr/>
            <p:nvPr/>
          </p:nvSpPr>
          <p:spPr>
            <a:xfrm flipH="1">
              <a:off x="5069520" y="3443400"/>
              <a:ext cx="9115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c00000"/>
                  </a:solidFill>
                  <a:latin typeface="Calibri"/>
                </a:rPr>
                <a:t>Step 3</a:t>
              </a:r>
              <a:endParaRPr b="0" lang="en-IN" sz="2000" spc="-1" strike="noStrike">
                <a:latin typeface="Arial"/>
              </a:endParaRPr>
            </a:p>
          </p:txBody>
        </p:sp>
      </p:grpSp>
      <p:grpSp>
        <p:nvGrpSpPr>
          <p:cNvPr id="2196" name="Group 30"/>
          <p:cNvGrpSpPr/>
          <p:nvPr/>
        </p:nvGrpSpPr>
        <p:grpSpPr>
          <a:xfrm>
            <a:off x="6718320" y="3043080"/>
            <a:ext cx="1239840" cy="1086120"/>
            <a:chOff x="6718320" y="3043080"/>
            <a:chExt cx="1239840" cy="1086120"/>
          </a:xfrm>
        </p:grpSpPr>
        <p:sp>
          <p:nvSpPr>
            <p:cNvPr id="2197" name="CustomShape 31"/>
            <p:cNvSpPr/>
            <p:nvPr/>
          </p:nvSpPr>
          <p:spPr>
            <a:xfrm>
              <a:off x="6718320" y="3043080"/>
              <a:ext cx="1239840" cy="1086120"/>
            </a:xfrm>
            <a:prstGeom prst="wedgeEllipseCallout">
              <a:avLst>
                <a:gd name="adj1" fmla="val -17455"/>
                <a:gd name="adj2" fmla="val -88679"/>
              </a:avLst>
            </a:prstGeom>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2198" name="CustomShape 32"/>
            <p:cNvSpPr/>
            <p:nvPr/>
          </p:nvSpPr>
          <p:spPr>
            <a:xfrm flipH="1">
              <a:off x="6934320" y="3420720"/>
              <a:ext cx="9115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c00000"/>
                  </a:solidFill>
                  <a:latin typeface="Calibri"/>
                </a:rPr>
                <a:t>Step 4</a:t>
              </a:r>
              <a:endParaRPr b="0" lang="en-IN" sz="2000" spc="-1" strike="noStrike">
                <a:latin typeface="Arial"/>
              </a:endParaRPr>
            </a:p>
          </p:txBody>
        </p:sp>
      </p:grpSp>
    </p:spTree>
  </p:cSld>
  <p:timing>
    <p:tnLst>
      <p:par>
        <p:cTn id="3055" dur="indefinite" restart="never" nodeType="tmRoot">
          <p:childTnLst>
            <p:seq>
              <p:cTn id="3056" dur="indefinite" nodeType="mainSeq">
                <p:childTnLst>
                  <p:par>
                    <p:cTn id="3057" fill="hold">
                      <p:stCondLst>
                        <p:cond delay="0"/>
                      </p:stCondLst>
                      <p:childTnLst>
                        <p:par>
                          <p:cTn id="3058" fill="hold">
                            <p:stCondLst>
                              <p:cond delay="0"/>
                            </p:stCondLst>
                            <p:childTnLst>
                              <p:par>
                                <p:cTn id="3059" nodeType="withEffect" fill="hold" presetClass="entr" presetID="1">
                                  <p:stCondLst>
                                    <p:cond delay="0"/>
                                  </p:stCondLst>
                                  <p:endCondLst>
                                    <p:cond delay="5000"/>
                                  </p:endCondLst>
                                  <p:childTnLst>
                                    <p:set>
                                      <p:cBhvr>
                                        <p:cTn id="3060" dur="1" fill="hold">
                                          <p:stCondLst>
                                            <p:cond delay="0"/>
                                          </p:stCondLst>
                                        </p:cTn>
                                        <p:tgtEl>
                                          <p:spTgt spid="2167">
                                            <p:txEl>
                                              <p:pRg st="0" end="0"/>
                                            </p:txEl>
                                          </p:spTgt>
                                        </p:tgtEl>
                                        <p:attrNameLst>
                                          <p:attrName>style.visibility</p:attrName>
                                        </p:attrNameLst>
                                      </p:cBhvr>
                                      <p:to>
                                        <p:strVal val="visible"/>
                                      </p:to>
                                    </p:set>
                                  </p:childTnLst>
                                </p:cTn>
                              </p:par>
                            </p:childTnLst>
                          </p:cTn>
                        </p:par>
                      </p:childTnLst>
                    </p:cTn>
                  </p:par>
                  <p:par>
                    <p:cTn id="3061" fill="hold">
                      <p:stCondLst>
                        <p:cond delay="indefinite"/>
                      </p:stCondLst>
                      <p:childTnLst>
                        <p:par>
                          <p:cTn id="3062" fill="hold">
                            <p:stCondLst>
                              <p:cond delay="0"/>
                            </p:stCondLst>
                            <p:childTnLst>
                              <p:par>
                                <p:cTn id="3063" nodeType="clickEffect" fill="hold" presetClass="entr" presetID="1">
                                  <p:stCondLst>
                                    <p:cond delay="0"/>
                                  </p:stCondLst>
                                  <p:childTnLst>
                                    <p:set>
                                      <p:cBhvr>
                                        <p:cTn id="3064" dur="1" fill="hold">
                                          <p:stCondLst>
                                            <p:cond delay="0"/>
                                          </p:stCondLst>
                                        </p:cTn>
                                        <p:tgtEl>
                                          <p:spTgt spid="2187"/>
                                        </p:tgtEl>
                                        <p:attrNameLst>
                                          <p:attrName>style.visibility</p:attrName>
                                        </p:attrNameLst>
                                      </p:cBhvr>
                                      <p:to>
                                        <p:strVal val="visible"/>
                                      </p:to>
                                    </p:set>
                                  </p:childTnLst>
                                </p:cTn>
                              </p:par>
                            </p:childTnLst>
                          </p:cTn>
                        </p:par>
                      </p:childTnLst>
                    </p:cTn>
                  </p:par>
                  <p:par>
                    <p:cTn id="3065" fill="hold">
                      <p:stCondLst>
                        <p:cond delay="indefinite"/>
                      </p:stCondLst>
                      <p:childTnLst>
                        <p:par>
                          <p:cTn id="3066" fill="hold">
                            <p:stCondLst>
                              <p:cond delay="0"/>
                            </p:stCondLst>
                            <p:childTnLst>
                              <p:par>
                                <p:cTn id="3067" nodeType="clickEffect" fill="hold" presetClass="exit" presetID="1">
                                  <p:stCondLst>
                                    <p:cond delay="0"/>
                                  </p:stCondLst>
                                  <p:childTnLst>
                                    <p:set>
                                      <p:cBhvr>
                                        <p:cTn id="3068" dur="1" fill="hold">
                                          <p:stCondLst>
                                            <p:cond delay="0"/>
                                          </p:stCondLst>
                                        </p:cTn>
                                        <p:tgtEl>
                                          <p:spTgt spid="2187"/>
                                        </p:tgtEl>
                                        <p:attrNameLst>
                                          <p:attrName>style.visibility</p:attrName>
                                        </p:attrNameLst>
                                      </p:cBhvr>
                                      <p:to>
                                        <p:strVal val="hidden"/>
                                      </p:to>
                                    </p:set>
                                  </p:childTnLst>
                                </p:cTn>
                              </p:par>
                              <p:par>
                                <p:cTn id="3069" nodeType="withEffect" fill="hold" presetClass="entr" presetID="1">
                                  <p:stCondLst>
                                    <p:cond delay="0"/>
                                  </p:stCondLst>
                                  <p:childTnLst>
                                    <p:set>
                                      <p:cBhvr>
                                        <p:cTn id="3070" dur="1" fill="hold">
                                          <p:stCondLst>
                                            <p:cond delay="0"/>
                                          </p:stCondLst>
                                        </p:cTn>
                                        <p:tgtEl>
                                          <p:spTgt spid="2190"/>
                                        </p:tgtEl>
                                        <p:attrNameLst>
                                          <p:attrName>style.visibility</p:attrName>
                                        </p:attrNameLst>
                                      </p:cBhvr>
                                      <p:to>
                                        <p:strVal val="visible"/>
                                      </p:to>
                                    </p:set>
                                  </p:childTnLst>
                                </p:cTn>
                              </p:par>
                            </p:childTnLst>
                          </p:cTn>
                        </p:par>
                      </p:childTnLst>
                    </p:cTn>
                  </p:par>
                  <p:par>
                    <p:cTn id="3071" fill="hold">
                      <p:stCondLst>
                        <p:cond delay="indefinite"/>
                      </p:stCondLst>
                      <p:childTnLst>
                        <p:par>
                          <p:cTn id="3072" fill="hold">
                            <p:stCondLst>
                              <p:cond delay="0"/>
                            </p:stCondLst>
                            <p:childTnLst>
                              <p:par>
                                <p:cTn id="3073" nodeType="clickEffect" fill="hold" presetClass="exit" presetID="1">
                                  <p:stCondLst>
                                    <p:cond delay="0"/>
                                  </p:stCondLst>
                                  <p:childTnLst>
                                    <p:set>
                                      <p:cBhvr>
                                        <p:cTn id="3074" dur="1" fill="hold">
                                          <p:stCondLst>
                                            <p:cond delay="0"/>
                                          </p:stCondLst>
                                        </p:cTn>
                                        <p:tgtEl>
                                          <p:spTgt spid="2190"/>
                                        </p:tgtEl>
                                        <p:attrNameLst>
                                          <p:attrName>style.visibility</p:attrName>
                                        </p:attrNameLst>
                                      </p:cBhvr>
                                      <p:to>
                                        <p:strVal val="hidden"/>
                                      </p:to>
                                    </p:set>
                                  </p:childTnLst>
                                </p:cTn>
                              </p:par>
                              <p:par>
                                <p:cTn id="3075" nodeType="withEffect" fill="hold" presetClass="entr" presetID="1">
                                  <p:stCondLst>
                                    <p:cond delay="0"/>
                                  </p:stCondLst>
                                  <p:childTnLst>
                                    <p:set>
                                      <p:cBhvr>
                                        <p:cTn id="3076" dur="1" fill="hold">
                                          <p:stCondLst>
                                            <p:cond delay="0"/>
                                          </p:stCondLst>
                                        </p:cTn>
                                        <p:tgtEl>
                                          <p:spTgt spid="2193"/>
                                        </p:tgtEl>
                                        <p:attrNameLst>
                                          <p:attrName>style.visibility</p:attrName>
                                        </p:attrNameLst>
                                      </p:cBhvr>
                                      <p:to>
                                        <p:strVal val="visible"/>
                                      </p:to>
                                    </p:set>
                                  </p:childTnLst>
                                </p:cTn>
                              </p:par>
                            </p:childTnLst>
                          </p:cTn>
                        </p:par>
                      </p:childTnLst>
                    </p:cTn>
                  </p:par>
                  <p:par>
                    <p:cTn id="3077" fill="hold">
                      <p:stCondLst>
                        <p:cond delay="indefinite"/>
                      </p:stCondLst>
                      <p:childTnLst>
                        <p:par>
                          <p:cTn id="3078" fill="hold">
                            <p:stCondLst>
                              <p:cond delay="0"/>
                            </p:stCondLst>
                            <p:childTnLst>
                              <p:par>
                                <p:cTn id="3079" nodeType="clickEffect" fill="hold" presetClass="exit" presetID="1">
                                  <p:stCondLst>
                                    <p:cond delay="0"/>
                                  </p:stCondLst>
                                  <p:childTnLst>
                                    <p:set>
                                      <p:cBhvr>
                                        <p:cTn id="3080" dur="1" fill="hold">
                                          <p:stCondLst>
                                            <p:cond delay="0"/>
                                          </p:stCondLst>
                                        </p:cTn>
                                        <p:tgtEl>
                                          <p:spTgt spid="2193"/>
                                        </p:tgtEl>
                                        <p:attrNameLst>
                                          <p:attrName>style.visibility</p:attrName>
                                        </p:attrNameLst>
                                      </p:cBhvr>
                                      <p:to>
                                        <p:strVal val="hidden"/>
                                      </p:to>
                                    </p:set>
                                  </p:childTnLst>
                                </p:cTn>
                              </p:par>
                              <p:par>
                                <p:cTn id="3081" nodeType="withEffect" fill="hold" presetClass="entr" presetID="1">
                                  <p:stCondLst>
                                    <p:cond delay="0"/>
                                  </p:stCondLst>
                                  <p:childTnLst>
                                    <p:set>
                                      <p:cBhvr>
                                        <p:cTn id="3082" dur="1" fill="hold">
                                          <p:stCondLst>
                                            <p:cond delay="0"/>
                                          </p:stCondLst>
                                        </p:cTn>
                                        <p:tgtEl>
                                          <p:spTgt spid="219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TextShape 1"/>
          <p:cNvSpPr txBox="1"/>
          <p:nvPr/>
        </p:nvSpPr>
        <p:spPr>
          <a:xfrm>
            <a:off x="124560" y="528840"/>
            <a:ext cx="568368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planning process</a:t>
            </a:r>
            <a:endParaRPr b="0" lang="en-US" sz="2400" spc="-1" strike="noStrike">
              <a:solidFill>
                <a:srgbClr val="000000"/>
              </a:solidFill>
              <a:latin typeface="Calibri"/>
            </a:endParaRPr>
          </a:p>
        </p:txBody>
      </p:sp>
      <p:sp>
        <p:nvSpPr>
          <p:cNvPr id="2200" name="CustomShape 2"/>
          <p:cNvSpPr/>
          <p:nvPr/>
        </p:nvSpPr>
        <p:spPr>
          <a:xfrm>
            <a:off x="124560" y="1174680"/>
            <a:ext cx="7751520" cy="5504400"/>
          </a:xfrm>
          <a:prstGeom prst="rect">
            <a:avLst/>
          </a:prstGeom>
          <a:noFill/>
          <a:ln>
            <a:noFill/>
          </a:ln>
        </p:spPr>
        <p:style>
          <a:lnRef idx="0"/>
          <a:fillRef idx="0"/>
          <a:effectRef idx="0"/>
          <a:fontRef idx="minor"/>
        </p:style>
      </p:sp>
      <p:pic>
        <p:nvPicPr>
          <p:cNvPr id="2201" name="Picture 28" descr=""/>
          <p:cNvPicPr/>
          <p:nvPr/>
        </p:nvPicPr>
        <p:blipFill>
          <a:blip r:embed="rId1"/>
          <a:stretch/>
        </p:blipFill>
        <p:spPr>
          <a:xfrm>
            <a:off x="124560" y="1491480"/>
            <a:ext cx="8031960" cy="5187960"/>
          </a:xfrm>
          <a:prstGeom prst="rect">
            <a:avLst/>
          </a:prstGeom>
          <a:ln>
            <a:noFill/>
          </a:ln>
        </p:spPr>
      </p:pic>
      <p:pic>
        <p:nvPicPr>
          <p:cNvPr id="2202" name="Picture 3" descr=""/>
          <p:cNvPicPr/>
          <p:nvPr/>
        </p:nvPicPr>
        <p:blipFill>
          <a:blip r:embed="rId2"/>
          <a:stretch/>
        </p:blipFill>
        <p:spPr>
          <a:xfrm>
            <a:off x="6596280" y="105120"/>
            <a:ext cx="4247640" cy="847440"/>
          </a:xfrm>
          <a:prstGeom prst="rect">
            <a:avLst/>
          </a:prstGeom>
          <a:ln>
            <a:noFill/>
          </a:ln>
        </p:spPr>
      </p:pic>
      <p:sp>
        <p:nvSpPr>
          <p:cNvPr id="2203" name="CustomShape 3"/>
          <p:cNvSpPr/>
          <p:nvPr/>
        </p:nvSpPr>
        <p:spPr>
          <a:xfrm>
            <a:off x="8384040" y="1816920"/>
            <a:ext cx="339588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More details towards planning will be discussed in the next session</a:t>
            </a:r>
            <a:endParaRPr b="0" lang="en-IN" sz="1800" spc="-1" strike="noStrike">
              <a:latin typeface="Arial"/>
            </a:endParaRPr>
          </a:p>
        </p:txBody>
      </p:sp>
    </p:spTree>
  </p:cSld>
  <p:timing>
    <p:tnLst>
      <p:par>
        <p:cTn id="3083" dur="indefinite" restart="never" nodeType="tmRoot">
          <p:childTnLst>
            <p:seq>
              <p:cTn id="3084" dur="indefinite" nodeType="mainSeq">
                <p:childTnLst>
                  <p:par>
                    <p:cTn id="3085" fill="hold">
                      <p:stCondLst>
                        <p:cond delay="0"/>
                      </p:stCondLst>
                      <p:childTnLst>
                        <p:par>
                          <p:cTn id="3086" fill="hold">
                            <p:stCondLst>
                              <p:cond delay="0"/>
                            </p:stCondLst>
                            <p:childTnLst>
                              <p:par>
                                <p:cTn id="3087" nodeType="withEffect" fill="hold" presetClass="entr" presetID="1">
                                  <p:stCondLst>
                                    <p:cond delay="0"/>
                                  </p:stCondLst>
                                  <p:endCondLst>
                                    <p:cond delay="5000"/>
                                  </p:endCondLst>
                                  <p:childTnLst>
                                    <p:set>
                                      <p:cBhvr>
                                        <p:cTn id="3088" dur="1" fill="hold">
                                          <p:stCondLst>
                                            <p:cond delay="0"/>
                                          </p:stCondLst>
                                        </p:cTn>
                                        <p:tgtEl>
                                          <p:spTgt spid="220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4"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Monitoring and Control</a:t>
            </a:r>
            <a:endParaRPr b="0" lang="en-US" sz="2400" spc="-1" strike="noStrike">
              <a:solidFill>
                <a:srgbClr val="000000"/>
              </a:solidFill>
              <a:latin typeface="Calibri"/>
            </a:endParaRPr>
          </a:p>
        </p:txBody>
      </p:sp>
      <p:sp>
        <p:nvSpPr>
          <p:cNvPr id="2205" name="CustomShape 2"/>
          <p:cNvSpPr/>
          <p:nvPr/>
        </p:nvSpPr>
        <p:spPr>
          <a:xfrm>
            <a:off x="198720" y="1268280"/>
            <a:ext cx="7223760" cy="5504400"/>
          </a:xfrm>
          <a:prstGeom prst="rect">
            <a:avLst/>
          </a:prstGeom>
          <a:noFill/>
          <a:ln>
            <a:noFill/>
          </a:ln>
        </p:spPr>
        <p:style>
          <a:lnRef idx="0"/>
          <a:fillRef idx="0"/>
          <a:effectRef idx="0"/>
          <a:fontRef idx="minor"/>
        </p:style>
      </p:sp>
      <p:sp>
        <p:nvSpPr>
          <p:cNvPr id="2206" name="CustomShape 3"/>
          <p:cNvSpPr/>
          <p:nvPr/>
        </p:nvSpPr>
        <p:spPr>
          <a:xfrm>
            <a:off x="0" y="1179720"/>
            <a:ext cx="8213040" cy="6579360"/>
          </a:xfrm>
          <a:prstGeom prst="rect">
            <a:avLst/>
          </a:prstGeom>
          <a:noFill/>
          <a:ln>
            <a:noFill/>
          </a:ln>
        </p:spPr>
        <p:style>
          <a:lnRef idx="0"/>
          <a:fillRef idx="0"/>
          <a:effectRef idx="0"/>
          <a:fontRef idx="minor"/>
        </p:style>
        <p:txBody>
          <a:bodyPr lIns="90000" rIns="90000" tIns="45000" bIns="45000"/>
          <a:p>
            <a:pPr marL="343080" indent="-342720" algn="just">
              <a:lnSpc>
                <a:spcPct val="110000"/>
              </a:lnSpc>
              <a:spcBef>
                <a:spcPts val="601"/>
              </a:spcBef>
              <a:spcAft>
                <a:spcPts val="601"/>
              </a:spcAft>
              <a:buClr>
                <a:srgbClr val="0070c0"/>
              </a:buClr>
              <a:buFont typeface="Wingdings" charset="2"/>
              <a:buChar char=""/>
            </a:pPr>
            <a:r>
              <a:rPr b="1" lang="en-IN" sz="2400" spc="-1" strike="noStrike">
                <a:solidFill>
                  <a:srgbClr val="0070c0"/>
                </a:solidFill>
                <a:latin typeface="Calibri"/>
              </a:rPr>
              <a:t>Project Monitoring and control </a:t>
            </a:r>
            <a:r>
              <a:rPr b="0" lang="en-IN" sz="2400" spc="-1" strike="noStrike">
                <a:solidFill>
                  <a:srgbClr val="000000"/>
                </a:solidFill>
                <a:latin typeface="Calibri"/>
              </a:rPr>
              <a:t>of the project begins once the project plan is created. </a:t>
            </a:r>
            <a:endParaRPr b="0" lang="en-IN" sz="2400" spc="-1" strike="noStrike">
              <a:latin typeface="Arial"/>
            </a:endParaRPr>
          </a:p>
          <a:p>
            <a:pPr marL="343080" indent="-342720" algn="just">
              <a:lnSpc>
                <a:spcPct val="110000"/>
              </a:lnSpc>
              <a:spcBef>
                <a:spcPts val="601"/>
              </a:spcBef>
              <a:spcAft>
                <a:spcPts val="601"/>
              </a:spcAft>
              <a:buClr>
                <a:srgbClr val="000000"/>
              </a:buClr>
              <a:buFont typeface="Wingdings" charset="2"/>
              <a:buChar char=""/>
            </a:pPr>
            <a:r>
              <a:rPr b="0" lang="en-IN" sz="2400" spc="-1" strike="noStrike">
                <a:solidFill>
                  <a:srgbClr val="000000"/>
                </a:solidFill>
                <a:latin typeface="Calibri"/>
              </a:rPr>
              <a:t>The </a:t>
            </a:r>
            <a:r>
              <a:rPr b="1" lang="en-IN" sz="2400" spc="-1" strike="noStrike">
                <a:solidFill>
                  <a:srgbClr val="0070c0"/>
                </a:solidFill>
                <a:latin typeface="Calibri"/>
              </a:rPr>
              <a:t>Monitoring</a:t>
            </a:r>
            <a:r>
              <a:rPr b="0" lang="en-IN" sz="2400" spc="-1" strike="noStrike">
                <a:solidFill>
                  <a:srgbClr val="000000"/>
                </a:solidFill>
                <a:latin typeface="Calibri"/>
              </a:rPr>
              <a:t> and </a:t>
            </a:r>
            <a:r>
              <a:rPr b="1" lang="en-IN" sz="2400" spc="-1" strike="noStrike">
                <a:solidFill>
                  <a:srgbClr val="0070c0"/>
                </a:solidFill>
                <a:latin typeface="Calibri"/>
              </a:rPr>
              <a:t>Controlling</a:t>
            </a:r>
            <a:r>
              <a:rPr b="0" lang="en-IN" sz="2400" spc="-1" strike="noStrike">
                <a:solidFill>
                  <a:srgbClr val="000000"/>
                </a:solidFill>
                <a:latin typeface="Calibri"/>
              </a:rPr>
              <a:t> process is continuously performed and encompasses all the tasks and uses all the measures and metrics necessary to ensure that the </a:t>
            </a:r>
            <a:r>
              <a:rPr b="1" lang="en-IN" sz="2400" spc="-1" strike="noStrike">
                <a:solidFill>
                  <a:srgbClr val="0070c0"/>
                </a:solidFill>
                <a:latin typeface="Calibri"/>
              </a:rPr>
              <a:t>project</a:t>
            </a:r>
            <a:r>
              <a:rPr b="0" lang="en-IN" sz="2400" spc="-1" strike="noStrike">
                <a:solidFill>
                  <a:srgbClr val="000000"/>
                </a:solidFill>
                <a:latin typeface="Calibri"/>
              </a:rPr>
              <a:t> is on track e.g. within scope, on-time, within budget and proceeds with minimal risk.  </a:t>
            </a:r>
            <a:endParaRPr b="0" lang="en-IN" sz="2400" spc="-1" strike="noStrike">
              <a:latin typeface="Arial"/>
            </a:endParaRPr>
          </a:p>
          <a:p>
            <a:pPr marL="343080" indent="-342720" algn="just">
              <a:lnSpc>
                <a:spcPct val="110000"/>
              </a:lnSpc>
              <a:spcBef>
                <a:spcPts val="601"/>
              </a:spcBef>
              <a:spcAft>
                <a:spcPts val="601"/>
              </a:spcAft>
              <a:buClr>
                <a:srgbClr val="000000"/>
              </a:buClr>
              <a:buFont typeface="Wingdings" charset="2"/>
              <a:buChar char=""/>
            </a:pPr>
            <a:r>
              <a:rPr b="0" lang="en-IN" sz="2400" spc="-1" strike="noStrike">
                <a:solidFill>
                  <a:srgbClr val="000000"/>
                </a:solidFill>
                <a:latin typeface="Calibri"/>
              </a:rPr>
              <a:t>Project monitoring involves using Quantitative data which is continuously collected all along the project</a:t>
            </a:r>
            <a:endParaRPr b="0" lang="en-IN" sz="2400" spc="-1" strike="noStrike">
              <a:latin typeface="Arial"/>
            </a:endParaRPr>
          </a:p>
          <a:p>
            <a:pPr marL="343080" indent="-342720" algn="just">
              <a:lnSpc>
                <a:spcPct val="110000"/>
              </a:lnSpc>
              <a:spcBef>
                <a:spcPts val="601"/>
              </a:spcBef>
              <a:spcAft>
                <a:spcPts val="601"/>
              </a:spcAft>
              <a:buClr>
                <a:srgbClr val="000000"/>
              </a:buClr>
              <a:buFont typeface="Wingdings" charset="2"/>
              <a:buChar char=""/>
            </a:pPr>
            <a:r>
              <a:rPr b="0" lang="en-IN" sz="2400" spc="-1" strike="noStrike">
                <a:solidFill>
                  <a:srgbClr val="000000"/>
                </a:solidFill>
                <a:latin typeface="Calibri"/>
              </a:rPr>
              <a:t>Project control activities involves making decisions or adjustments in dimensions like time, cost, organizational structure, Scope etc. for the project under execution</a:t>
            </a:r>
            <a:endParaRPr b="0" lang="en-IN" sz="2400" spc="-1" strike="noStrike">
              <a:latin typeface="Arial"/>
            </a:endParaRPr>
          </a:p>
        </p:txBody>
      </p:sp>
      <p:pic>
        <p:nvPicPr>
          <p:cNvPr id="2207" name="Picture 1" descr=""/>
          <p:cNvPicPr/>
          <p:nvPr/>
        </p:nvPicPr>
        <p:blipFill>
          <a:blip r:embed="rId1"/>
          <a:stretch/>
        </p:blipFill>
        <p:spPr>
          <a:xfrm>
            <a:off x="6373080" y="84960"/>
            <a:ext cx="4371480" cy="1081800"/>
          </a:xfrm>
          <a:prstGeom prst="rect">
            <a:avLst/>
          </a:prstGeom>
          <a:ln>
            <a:noFill/>
          </a:ln>
        </p:spPr>
      </p:pic>
    </p:spTree>
  </p:cSld>
  <p:timing>
    <p:tnLst>
      <p:par>
        <p:cTn id="3089" dur="indefinite" restart="never" nodeType="tmRoot">
          <p:childTnLst>
            <p:seq>
              <p:cTn id="3090" dur="indefinite" nodeType="mainSeq">
                <p:childTnLst>
                  <p:par>
                    <p:cTn id="3091" fill="hold">
                      <p:stCondLst>
                        <p:cond delay="0"/>
                      </p:stCondLst>
                      <p:childTnLst>
                        <p:par>
                          <p:cTn id="3092" fill="hold">
                            <p:stCondLst>
                              <p:cond delay="0"/>
                            </p:stCondLst>
                            <p:childTnLst>
                              <p:par>
                                <p:cTn id="3093" nodeType="withEffect" fill="hold" presetClass="entr" presetID="1">
                                  <p:stCondLst>
                                    <p:cond delay="0"/>
                                  </p:stCondLst>
                                  <p:endCondLst>
                                    <p:cond delay="5000"/>
                                  </p:endCondLst>
                                  <p:childTnLst>
                                    <p:set>
                                      <p:cBhvr>
                                        <p:cTn id="3094" dur="1" fill="hold">
                                          <p:stCondLst>
                                            <p:cond delay="0"/>
                                          </p:stCondLst>
                                        </p:cTn>
                                        <p:tgtEl>
                                          <p:spTgt spid="220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Monitoring and Control</a:t>
            </a:r>
            <a:endParaRPr b="0" lang="en-US" sz="2400" spc="-1" strike="noStrike">
              <a:solidFill>
                <a:srgbClr val="000000"/>
              </a:solidFill>
              <a:latin typeface="Calibri"/>
            </a:endParaRPr>
          </a:p>
        </p:txBody>
      </p:sp>
      <p:sp>
        <p:nvSpPr>
          <p:cNvPr id="2209" name="CustomShape 2"/>
          <p:cNvSpPr/>
          <p:nvPr/>
        </p:nvSpPr>
        <p:spPr>
          <a:xfrm>
            <a:off x="198720" y="1268280"/>
            <a:ext cx="7223760" cy="5504400"/>
          </a:xfrm>
          <a:prstGeom prst="rect">
            <a:avLst/>
          </a:prstGeom>
          <a:noFill/>
          <a:ln>
            <a:noFill/>
          </a:ln>
        </p:spPr>
        <p:style>
          <a:lnRef idx="0"/>
          <a:fillRef idx="0"/>
          <a:effectRef idx="0"/>
          <a:fontRef idx="minor"/>
        </p:style>
      </p:sp>
      <p:sp>
        <p:nvSpPr>
          <p:cNvPr id="2210" name="CustomShape 3"/>
          <p:cNvSpPr/>
          <p:nvPr/>
        </p:nvSpPr>
        <p:spPr>
          <a:xfrm>
            <a:off x="198720" y="1189080"/>
            <a:ext cx="7969320" cy="277236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601"/>
              </a:spcAft>
            </a:pPr>
            <a:r>
              <a:rPr b="0" lang="en-IN" sz="2400" spc="-1" strike="noStrike">
                <a:solidFill>
                  <a:srgbClr val="000000"/>
                </a:solidFill>
                <a:latin typeface="Calibri"/>
              </a:rPr>
              <a:t>Project monitoring and control dimensions could be  :</a:t>
            </a:r>
            <a:endParaRPr b="0" lang="en-IN" sz="2400" spc="-1" strike="noStrike">
              <a:latin typeface="Arial"/>
            </a:endParaRPr>
          </a:p>
          <a:p>
            <a:pPr marL="457200" indent="-456840">
              <a:lnSpc>
                <a:spcPct val="100000"/>
              </a:lnSpc>
              <a:spcBef>
                <a:spcPts val="601"/>
              </a:spcBef>
              <a:spcAft>
                <a:spcPts val="601"/>
              </a:spcAft>
              <a:buClr>
                <a:srgbClr val="000000"/>
              </a:buClr>
              <a:buFont typeface="Calibri Light"/>
              <a:buAutoNum type="arabicPeriod"/>
            </a:pPr>
            <a:r>
              <a:rPr b="0" lang="en-IN" sz="2400" spc="-1" strike="noStrike">
                <a:solidFill>
                  <a:srgbClr val="000000"/>
                </a:solidFill>
                <a:latin typeface="Calibri"/>
              </a:rPr>
              <a:t>Time, both the in terms of effort (number of man-months) and the schedule </a:t>
            </a: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p:txBody>
      </p:sp>
      <p:pic>
        <p:nvPicPr>
          <p:cNvPr id="2211" name="Picture 5" descr=""/>
          <p:cNvPicPr/>
          <p:nvPr/>
        </p:nvPicPr>
        <p:blipFill>
          <a:blip r:embed="rId1"/>
          <a:stretch/>
        </p:blipFill>
        <p:spPr>
          <a:xfrm>
            <a:off x="6373080" y="84960"/>
            <a:ext cx="4371480" cy="1081800"/>
          </a:xfrm>
          <a:prstGeom prst="rect">
            <a:avLst/>
          </a:prstGeom>
          <a:ln>
            <a:noFill/>
          </a:ln>
        </p:spPr>
      </p:pic>
      <p:sp>
        <p:nvSpPr>
          <p:cNvPr id="2212" name="CustomShape 4"/>
          <p:cNvSpPr/>
          <p:nvPr/>
        </p:nvSpPr>
        <p:spPr>
          <a:xfrm>
            <a:off x="697680" y="3002760"/>
            <a:ext cx="6492240" cy="2953800"/>
          </a:xfrm>
          <a:prstGeom prst="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spcBef>
                <a:spcPts val="1199"/>
              </a:spcBef>
              <a:spcAft>
                <a:spcPts val="601"/>
              </a:spcAft>
            </a:pPr>
            <a:endParaRPr b="0" lang="en-IN" sz="1800" spc="-1" strike="noStrike">
              <a:latin typeface="Arial"/>
            </a:endParaRPr>
          </a:p>
          <a:p>
            <a:pPr marL="285840" indent="-285480">
              <a:lnSpc>
                <a:spcPct val="100000"/>
              </a:lnSpc>
              <a:spcBef>
                <a:spcPts val="1199"/>
              </a:spcBef>
              <a:spcAft>
                <a:spcPts val="601"/>
              </a:spcAft>
              <a:buClr>
                <a:srgbClr val="000000"/>
              </a:buClr>
              <a:buFont typeface="Arial"/>
              <a:buChar char="•"/>
            </a:pPr>
            <a:r>
              <a:rPr b="1" lang="en-IN" sz="2400" spc="-1" strike="noStrike">
                <a:solidFill>
                  <a:srgbClr val="000000"/>
                </a:solidFill>
                <a:latin typeface="Calibri"/>
              </a:rPr>
              <a:t>Measuring progress is hard (“we spent half the money, so we must be halfway”)</a:t>
            </a:r>
            <a:endParaRPr b="0" lang="en-IN" sz="2400" spc="-1" strike="noStrike">
              <a:latin typeface="Arial"/>
            </a:endParaRPr>
          </a:p>
          <a:p>
            <a:pPr marL="285840" indent="-285480">
              <a:lnSpc>
                <a:spcPct val="100000"/>
              </a:lnSpc>
              <a:spcBef>
                <a:spcPts val="601"/>
              </a:spcBef>
              <a:spcAft>
                <a:spcPts val="601"/>
              </a:spcAft>
              <a:buClr>
                <a:srgbClr val="000000"/>
              </a:buClr>
              <a:buFont typeface="Arial"/>
              <a:buChar char="•"/>
            </a:pPr>
            <a:r>
              <a:rPr b="1" lang="en-IN" sz="2400" spc="-1" strike="noStrike">
                <a:solidFill>
                  <a:srgbClr val="000000"/>
                </a:solidFill>
                <a:latin typeface="Calibri"/>
              </a:rPr>
              <a:t>Development models serve to manage time</a:t>
            </a:r>
            <a:endParaRPr b="0" lang="en-IN" sz="2400" spc="-1" strike="noStrike">
              <a:latin typeface="Arial"/>
            </a:endParaRPr>
          </a:p>
          <a:p>
            <a:pPr marL="285840" indent="-285480">
              <a:lnSpc>
                <a:spcPct val="100000"/>
              </a:lnSpc>
              <a:spcBef>
                <a:spcPts val="601"/>
              </a:spcBef>
              <a:spcAft>
                <a:spcPts val="601"/>
              </a:spcAft>
              <a:buClr>
                <a:srgbClr val="000000"/>
              </a:buClr>
              <a:buFont typeface="Arial"/>
              <a:buChar char="•"/>
            </a:pPr>
            <a:r>
              <a:rPr b="1" lang="en-IN" sz="2400" spc="-1" strike="noStrike">
                <a:solidFill>
                  <a:srgbClr val="000000"/>
                </a:solidFill>
                <a:latin typeface="Calibri"/>
              </a:rPr>
              <a:t>More people  </a:t>
            </a:r>
            <a:r>
              <a:rPr b="1" lang="en-IN" sz="2400" spc="-1" strike="noStrike">
                <a:solidFill>
                  <a:srgbClr val="000000"/>
                </a:solidFill>
                <a:latin typeface="Symbol"/>
              </a:rPr>
              <a:t></a:t>
            </a:r>
            <a:r>
              <a:rPr b="1" lang="en-IN" sz="2400" spc="-1" strike="noStrike">
                <a:solidFill>
                  <a:srgbClr val="000000"/>
                </a:solidFill>
                <a:latin typeface="Calibri"/>
              </a:rPr>
              <a:t> less time?</a:t>
            </a:r>
            <a:endParaRPr b="0" lang="en-IN" sz="2400" spc="-1" strike="noStrike">
              <a:latin typeface="Arial"/>
            </a:endParaRPr>
          </a:p>
          <a:p>
            <a:pPr marL="457200">
              <a:lnSpc>
                <a:spcPct val="100000"/>
              </a:lnSpc>
              <a:spcBef>
                <a:spcPts val="601"/>
              </a:spcBef>
              <a:spcAft>
                <a:spcPts val="601"/>
              </a:spcAft>
            </a:pPr>
            <a:r>
              <a:rPr b="1" lang="en-IN" sz="2400" spc="-1" strike="noStrike">
                <a:solidFill>
                  <a:srgbClr val="000000"/>
                </a:solidFill>
                <a:latin typeface="Calibri"/>
              </a:rPr>
              <a:t>Brooks’ law: adding people to a late project makes it later</a:t>
            </a:r>
            <a:endParaRPr b="0" lang="en-IN" sz="2400" spc="-1" strike="noStrike">
              <a:latin typeface="Arial"/>
            </a:endParaRPr>
          </a:p>
          <a:p>
            <a:pPr algn="ctr">
              <a:lnSpc>
                <a:spcPct val="100000"/>
              </a:lnSpc>
            </a:pPr>
            <a:endParaRPr b="0" lang="en-IN" sz="2400" spc="-1" strike="noStrike">
              <a:latin typeface="Arial"/>
            </a:endParaRPr>
          </a:p>
        </p:txBody>
      </p:sp>
    </p:spTree>
  </p:cSld>
  <p:timing>
    <p:tnLst>
      <p:par>
        <p:cTn id="3095" dur="indefinite" restart="never" nodeType="tmRoot">
          <p:childTnLst>
            <p:seq>
              <p:cTn id="3096" dur="indefinite" nodeType="mainSeq">
                <p:childTnLst>
                  <p:par>
                    <p:cTn id="3097" fill="hold">
                      <p:stCondLst>
                        <p:cond delay="0"/>
                      </p:stCondLst>
                      <p:childTnLst>
                        <p:par>
                          <p:cTn id="3098" fill="hold">
                            <p:stCondLst>
                              <p:cond delay="0"/>
                            </p:stCondLst>
                            <p:childTnLst>
                              <p:par>
                                <p:cTn id="3099" nodeType="withEffect" fill="hold" presetClass="entr" presetID="1">
                                  <p:stCondLst>
                                    <p:cond delay="0"/>
                                  </p:stCondLst>
                                  <p:endCondLst>
                                    <p:cond delay="5000"/>
                                  </p:endCondLst>
                                  <p:childTnLst>
                                    <p:set>
                                      <p:cBhvr>
                                        <p:cTn id="3100" dur="1" fill="hold">
                                          <p:stCondLst>
                                            <p:cond delay="0"/>
                                          </p:stCondLst>
                                        </p:cTn>
                                        <p:tgtEl>
                                          <p:spTgt spid="2209">
                                            <p:txEl>
                                              <p:pRg st="0" end="0"/>
                                            </p:txEl>
                                          </p:spTgt>
                                        </p:tgtEl>
                                        <p:attrNameLst>
                                          <p:attrName>style.visibility</p:attrName>
                                        </p:attrNameLst>
                                      </p:cBhvr>
                                      <p:to>
                                        <p:strVal val="visible"/>
                                      </p:to>
                                    </p:set>
                                  </p:childTnLst>
                                </p:cTn>
                              </p:par>
                            </p:childTnLst>
                          </p:cTn>
                        </p:par>
                      </p:childTnLst>
                    </p:cTn>
                  </p:par>
                  <p:par>
                    <p:cTn id="3101" fill="hold">
                      <p:stCondLst>
                        <p:cond delay="indefinite"/>
                      </p:stCondLst>
                      <p:childTnLst>
                        <p:par>
                          <p:cTn id="3102" fill="hold">
                            <p:stCondLst>
                              <p:cond delay="0"/>
                            </p:stCondLst>
                            <p:childTnLst>
                              <p:par>
                                <p:cTn id="3103" nodeType="clickEffect" fill="hold" presetClass="entr" presetID="2" presetSubtype="4">
                                  <p:stCondLst>
                                    <p:cond delay="0"/>
                                  </p:stCondLst>
                                  <p:childTnLst>
                                    <p:set>
                                      <p:cBhvr>
                                        <p:cTn id="3104" dur="1" fill="hold">
                                          <p:stCondLst>
                                            <p:cond delay="0"/>
                                          </p:stCondLst>
                                        </p:cTn>
                                        <p:tgtEl>
                                          <p:spTgt spid="2212"/>
                                        </p:tgtEl>
                                        <p:attrNameLst>
                                          <p:attrName>style.visibility</p:attrName>
                                        </p:attrNameLst>
                                      </p:cBhvr>
                                      <p:to>
                                        <p:strVal val="visible"/>
                                      </p:to>
                                    </p:set>
                                    <p:anim calcmode="lin" valueType="num">
                                      <p:cBhvr additive="repl">
                                        <p:cTn id="3105" dur="500" fill="hold"/>
                                        <p:tgtEl>
                                          <p:spTgt spid="2212"/>
                                        </p:tgtEl>
                                        <p:attrNameLst>
                                          <p:attrName>ppt_x</p:attrName>
                                        </p:attrNameLst>
                                      </p:cBhvr>
                                      <p:tavLst>
                                        <p:tav tm="0">
                                          <p:val>
                                            <p:strVal val="#ppt_x"/>
                                          </p:val>
                                        </p:tav>
                                        <p:tav tm="100000">
                                          <p:val>
                                            <p:strVal val="#ppt_x"/>
                                          </p:val>
                                        </p:tav>
                                      </p:tavLst>
                                    </p:anim>
                                    <p:anim calcmode="lin" valueType="num">
                                      <p:cBhvr additive="repl">
                                        <p:cTn id="3106" dur="500" fill="hold"/>
                                        <p:tgtEl>
                                          <p:spTgt spid="2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3"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Monitoring and Control</a:t>
            </a:r>
            <a:endParaRPr b="0" lang="en-US" sz="2400" spc="-1" strike="noStrike">
              <a:solidFill>
                <a:srgbClr val="000000"/>
              </a:solidFill>
              <a:latin typeface="Calibri"/>
            </a:endParaRPr>
          </a:p>
        </p:txBody>
      </p:sp>
      <p:sp>
        <p:nvSpPr>
          <p:cNvPr id="2214" name="CustomShape 2"/>
          <p:cNvSpPr/>
          <p:nvPr/>
        </p:nvSpPr>
        <p:spPr>
          <a:xfrm>
            <a:off x="198720" y="1268280"/>
            <a:ext cx="7223760" cy="5504400"/>
          </a:xfrm>
          <a:prstGeom prst="rect">
            <a:avLst/>
          </a:prstGeom>
          <a:noFill/>
          <a:ln>
            <a:noFill/>
          </a:ln>
        </p:spPr>
        <p:style>
          <a:lnRef idx="0"/>
          <a:fillRef idx="0"/>
          <a:effectRef idx="0"/>
          <a:fontRef idx="minor"/>
        </p:style>
      </p:sp>
      <p:sp>
        <p:nvSpPr>
          <p:cNvPr id="2215" name="CustomShape 3"/>
          <p:cNvSpPr/>
          <p:nvPr/>
        </p:nvSpPr>
        <p:spPr>
          <a:xfrm>
            <a:off x="124560" y="1226520"/>
            <a:ext cx="7969320" cy="240732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601"/>
              </a:spcAft>
            </a:pPr>
            <a:r>
              <a:rPr b="0" lang="en-IN" sz="2400" spc="-1" strike="noStrike">
                <a:solidFill>
                  <a:srgbClr val="000000"/>
                </a:solidFill>
                <a:latin typeface="Calibri"/>
              </a:rPr>
              <a:t>Project monitoring and control dimensions (Cont.)</a:t>
            </a:r>
            <a:endParaRPr b="0" lang="en-IN" sz="2400" spc="-1" strike="noStrike">
              <a:latin typeface="Arial"/>
            </a:endParaRPr>
          </a:p>
          <a:p>
            <a:pPr marL="457200" indent="-456840">
              <a:lnSpc>
                <a:spcPct val="100000"/>
              </a:lnSpc>
              <a:spcBef>
                <a:spcPts val="601"/>
              </a:spcBef>
              <a:spcAft>
                <a:spcPts val="601"/>
              </a:spcAft>
              <a:buClr>
                <a:srgbClr val="000000"/>
              </a:buClr>
              <a:buFont typeface="Calibri Light"/>
              <a:buAutoNum type="arabicPeriod" startAt="2"/>
            </a:pPr>
            <a:r>
              <a:rPr b="0" lang="en-IN" sz="2400" spc="-1" strike="noStrike">
                <a:solidFill>
                  <a:srgbClr val="000000"/>
                </a:solidFill>
                <a:latin typeface="Calibri"/>
              </a:rPr>
              <a:t>Information (availability, propagation) </a:t>
            </a:r>
            <a:br/>
            <a:r>
              <a:rPr b="0" lang="en-IN" sz="2400" spc="-1" strike="noStrike">
                <a:solidFill>
                  <a:srgbClr val="000000"/>
                </a:solidFill>
                <a:latin typeface="Calibri"/>
              </a:rPr>
              <a:t>- communication including documentation</a:t>
            </a: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p:txBody>
      </p:sp>
      <p:pic>
        <p:nvPicPr>
          <p:cNvPr id="2216" name="Picture 5" descr=""/>
          <p:cNvPicPr/>
          <p:nvPr/>
        </p:nvPicPr>
        <p:blipFill>
          <a:blip r:embed="rId1"/>
          <a:stretch/>
        </p:blipFill>
        <p:spPr>
          <a:xfrm>
            <a:off x="6373080" y="84960"/>
            <a:ext cx="4371480" cy="1081800"/>
          </a:xfrm>
          <a:prstGeom prst="rect">
            <a:avLst/>
          </a:prstGeom>
          <a:ln>
            <a:noFill/>
          </a:ln>
        </p:spPr>
      </p:pic>
      <p:sp>
        <p:nvSpPr>
          <p:cNvPr id="2217" name="CustomShape 4"/>
          <p:cNvSpPr/>
          <p:nvPr/>
        </p:nvSpPr>
        <p:spPr>
          <a:xfrm>
            <a:off x="2931480" y="2845440"/>
            <a:ext cx="5063760" cy="3637080"/>
          </a:xfrm>
          <a:prstGeom prst="rect">
            <a:avLst/>
          </a:prstGeom>
          <a:solidFill>
            <a:schemeClr val="accent1">
              <a:lumMod val="60000"/>
              <a:lumOff val="40000"/>
            </a:schemeClr>
          </a:solidFill>
          <a:ln>
            <a:noFill/>
          </a:ln>
        </p:spPr>
        <p:style>
          <a:lnRef idx="0"/>
          <a:fillRef idx="0"/>
          <a:effectRef idx="0"/>
          <a:fontRef idx="minor"/>
        </p:style>
        <p:txBody>
          <a:bodyPr/>
          <a:p>
            <a:pPr marL="343080" indent="-228240">
              <a:lnSpc>
                <a:spcPct val="100000"/>
              </a:lnSpc>
              <a:spcBef>
                <a:spcPts val="479"/>
              </a:spcBef>
              <a:buClr>
                <a:srgbClr val="93a299"/>
              </a:buClr>
              <a:buFont typeface="Arial"/>
              <a:buChar char="•"/>
            </a:pPr>
            <a:r>
              <a:rPr b="1" lang="en-IN" sz="2400" spc="-1" strike="noStrike">
                <a:solidFill>
                  <a:srgbClr val="000000"/>
                </a:solidFill>
                <a:latin typeface="Calibri"/>
              </a:rPr>
              <a:t>Documentation</a:t>
            </a:r>
            <a:endParaRPr b="0" lang="en-IN" sz="2400" spc="-1" strike="noStrike">
              <a:latin typeface="Arial"/>
            </a:endParaRPr>
          </a:p>
          <a:p>
            <a:pPr lvl="1" marL="640080" indent="-228240">
              <a:lnSpc>
                <a:spcPct val="100000"/>
              </a:lnSpc>
              <a:spcBef>
                <a:spcPts val="479"/>
              </a:spcBef>
              <a:buClr>
                <a:srgbClr val="cf543f"/>
              </a:buClr>
              <a:buFont typeface="Arial"/>
              <a:buChar char="•"/>
            </a:pPr>
            <a:r>
              <a:rPr b="1" lang="en-IN" sz="2400" spc="-1" strike="noStrike">
                <a:solidFill>
                  <a:srgbClr val="000000"/>
                </a:solidFill>
                <a:latin typeface="Calibri"/>
              </a:rPr>
              <a:t>Technical documentation</a:t>
            </a:r>
            <a:endParaRPr b="0" lang="en-IN" sz="2400" spc="-1" strike="noStrike">
              <a:latin typeface="Arial"/>
            </a:endParaRPr>
          </a:p>
          <a:p>
            <a:pPr lvl="1" marL="640080" indent="-228240">
              <a:lnSpc>
                <a:spcPct val="100000"/>
              </a:lnSpc>
              <a:spcBef>
                <a:spcPts val="479"/>
              </a:spcBef>
              <a:buClr>
                <a:srgbClr val="cf543f"/>
              </a:buClr>
              <a:buFont typeface="Arial"/>
              <a:buChar char="•"/>
            </a:pPr>
            <a:r>
              <a:rPr b="1" lang="en-IN" sz="2400" spc="-1" strike="noStrike">
                <a:solidFill>
                  <a:srgbClr val="000000"/>
                </a:solidFill>
                <a:latin typeface="Calibri"/>
              </a:rPr>
              <a:t>Current state of projects</a:t>
            </a:r>
            <a:endParaRPr b="0" lang="en-IN" sz="2400" spc="-1" strike="noStrike">
              <a:latin typeface="Arial"/>
            </a:endParaRPr>
          </a:p>
          <a:p>
            <a:pPr lvl="1" marL="640080" indent="-228240">
              <a:lnSpc>
                <a:spcPct val="100000"/>
              </a:lnSpc>
              <a:spcBef>
                <a:spcPts val="479"/>
              </a:spcBef>
              <a:buClr>
                <a:srgbClr val="cf543f"/>
              </a:buClr>
              <a:buFont typeface="Arial"/>
              <a:buChar char="•"/>
            </a:pPr>
            <a:r>
              <a:rPr b="1" lang="en-IN" sz="2400" spc="-1" strike="noStrike">
                <a:solidFill>
                  <a:srgbClr val="000000"/>
                </a:solidFill>
                <a:latin typeface="Calibri"/>
              </a:rPr>
              <a:t>Changes agreed upon</a:t>
            </a:r>
            <a:endParaRPr b="0" lang="en-IN" sz="2400" spc="-1" strike="noStrike">
              <a:latin typeface="Arial"/>
            </a:endParaRPr>
          </a:p>
          <a:p>
            <a:pPr lvl="1" marL="640080" indent="-228240">
              <a:lnSpc>
                <a:spcPct val="100000"/>
              </a:lnSpc>
              <a:spcBef>
                <a:spcPts val="479"/>
              </a:spcBef>
              <a:buClr>
                <a:srgbClr val="cf543f"/>
              </a:buClr>
              <a:buFont typeface="Arial"/>
              <a:buChar char="•"/>
            </a:pPr>
            <a:r>
              <a:rPr b="1" lang="en-IN" sz="2400" spc="-1" strike="noStrike">
                <a:solidFill>
                  <a:srgbClr val="000000"/>
                </a:solidFill>
                <a:latin typeface="Calibri"/>
              </a:rPr>
              <a:t>…</a:t>
            </a:r>
            <a:endParaRPr b="0" lang="en-IN" sz="2400" spc="-1" strike="noStrike">
              <a:latin typeface="Arial"/>
            </a:endParaRPr>
          </a:p>
          <a:p>
            <a:pPr marL="343080" indent="-228240">
              <a:lnSpc>
                <a:spcPct val="120000"/>
              </a:lnSpc>
              <a:spcBef>
                <a:spcPts val="479"/>
              </a:spcBef>
              <a:buClr>
                <a:srgbClr val="93a299"/>
              </a:buClr>
              <a:buFont typeface="Arial"/>
              <a:buChar char="•"/>
            </a:pPr>
            <a:r>
              <a:rPr b="1" lang="en-IN" sz="2400" spc="-1" strike="noStrike">
                <a:solidFill>
                  <a:srgbClr val="000000"/>
                </a:solidFill>
                <a:latin typeface="Calibri"/>
              </a:rPr>
              <a:t>Agile projects: less attention to explicit documentation, more on tacit knowledge held by people</a:t>
            </a:r>
            <a:endParaRPr b="0" lang="en-IN" sz="2400" spc="-1" strike="noStrike">
              <a:latin typeface="Arial"/>
            </a:endParaRPr>
          </a:p>
        </p:txBody>
      </p:sp>
      <p:pic>
        <p:nvPicPr>
          <p:cNvPr id="2218" name="Picture 1" descr=""/>
          <p:cNvPicPr/>
          <p:nvPr/>
        </p:nvPicPr>
        <p:blipFill>
          <a:blip r:embed="rId2"/>
          <a:stretch/>
        </p:blipFill>
        <p:spPr>
          <a:xfrm>
            <a:off x="581040" y="3278880"/>
            <a:ext cx="2251440" cy="1974960"/>
          </a:xfrm>
          <a:prstGeom prst="rect">
            <a:avLst/>
          </a:prstGeom>
          <a:ln>
            <a:noFill/>
          </a:ln>
        </p:spPr>
      </p:pic>
    </p:spTree>
  </p:cSld>
  <p:timing>
    <p:tnLst>
      <p:par>
        <p:cTn id="3107" dur="indefinite" restart="never" nodeType="tmRoot">
          <p:childTnLst>
            <p:seq>
              <p:cTn id="3108" dur="indefinite" nodeType="mainSeq">
                <p:childTnLst>
                  <p:par>
                    <p:cTn id="3109" fill="hold">
                      <p:stCondLst>
                        <p:cond delay="0"/>
                      </p:stCondLst>
                      <p:childTnLst>
                        <p:par>
                          <p:cTn id="3110" fill="hold">
                            <p:stCondLst>
                              <p:cond delay="0"/>
                            </p:stCondLst>
                            <p:childTnLst>
                              <p:par>
                                <p:cTn id="3111" nodeType="withEffect" fill="hold" presetClass="entr" presetID="1">
                                  <p:stCondLst>
                                    <p:cond delay="0"/>
                                  </p:stCondLst>
                                  <p:endCondLst>
                                    <p:cond delay="5000"/>
                                  </p:endCondLst>
                                  <p:childTnLst>
                                    <p:set>
                                      <p:cBhvr>
                                        <p:cTn id="3112" dur="1" fill="hold">
                                          <p:stCondLst>
                                            <p:cond delay="0"/>
                                          </p:stCondLst>
                                        </p:cTn>
                                        <p:tgtEl>
                                          <p:spTgt spid="2214">
                                            <p:txEl>
                                              <p:pRg st="0" end="0"/>
                                            </p:txEl>
                                          </p:spTgt>
                                        </p:tgtEl>
                                        <p:attrNameLst>
                                          <p:attrName>style.visibility</p:attrName>
                                        </p:attrNameLst>
                                      </p:cBhvr>
                                      <p:to>
                                        <p:strVal val="visible"/>
                                      </p:to>
                                    </p:set>
                                  </p:childTnLst>
                                </p:cTn>
                              </p:par>
                            </p:childTnLst>
                          </p:cTn>
                        </p:par>
                      </p:childTnLst>
                    </p:cTn>
                  </p:par>
                  <p:par>
                    <p:cTn id="3113" fill="hold">
                      <p:stCondLst>
                        <p:cond delay="indefinite"/>
                      </p:stCondLst>
                      <p:childTnLst>
                        <p:par>
                          <p:cTn id="3114" fill="hold">
                            <p:stCondLst>
                              <p:cond delay="0"/>
                            </p:stCondLst>
                            <p:childTnLst>
                              <p:par>
                                <p:cTn id="3115" nodeType="clickEffect" fill="hold" presetClass="entr" presetID="1">
                                  <p:stCondLst>
                                    <p:cond delay="0"/>
                                  </p:stCondLst>
                                  <p:childTnLst>
                                    <p:set>
                                      <p:cBhvr>
                                        <p:cTn id="3116" dur="1" fill="hold">
                                          <p:stCondLst>
                                            <p:cond delay="0"/>
                                          </p:stCondLst>
                                        </p:cTn>
                                        <p:tgtEl>
                                          <p:spTgt spid="221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Monitoring and Control</a:t>
            </a:r>
            <a:endParaRPr b="0" lang="en-US" sz="2400" spc="-1" strike="noStrike">
              <a:solidFill>
                <a:srgbClr val="000000"/>
              </a:solidFill>
              <a:latin typeface="Calibri"/>
            </a:endParaRPr>
          </a:p>
        </p:txBody>
      </p:sp>
      <p:sp>
        <p:nvSpPr>
          <p:cNvPr id="2220" name="CustomShape 2"/>
          <p:cNvSpPr/>
          <p:nvPr/>
        </p:nvSpPr>
        <p:spPr>
          <a:xfrm>
            <a:off x="198720" y="1268280"/>
            <a:ext cx="7223760" cy="5504400"/>
          </a:xfrm>
          <a:prstGeom prst="rect">
            <a:avLst/>
          </a:prstGeom>
          <a:noFill/>
          <a:ln>
            <a:noFill/>
          </a:ln>
        </p:spPr>
        <p:style>
          <a:lnRef idx="0"/>
          <a:fillRef idx="0"/>
          <a:effectRef idx="0"/>
          <a:fontRef idx="minor"/>
        </p:style>
      </p:sp>
      <p:sp>
        <p:nvSpPr>
          <p:cNvPr id="2221" name="CustomShape 3"/>
          <p:cNvSpPr/>
          <p:nvPr/>
        </p:nvSpPr>
        <p:spPr>
          <a:xfrm>
            <a:off x="124560" y="1220400"/>
            <a:ext cx="7969320" cy="240732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601"/>
              </a:spcAft>
            </a:pPr>
            <a:r>
              <a:rPr b="0" lang="en-IN" sz="2400" spc="-1" strike="noStrike">
                <a:solidFill>
                  <a:srgbClr val="000000"/>
                </a:solidFill>
                <a:latin typeface="Calibri"/>
              </a:rPr>
              <a:t>Project monitoring and control dimensions (Cont.)</a:t>
            </a:r>
            <a:endParaRPr b="0" lang="en-IN" sz="2400" spc="-1" strike="noStrike">
              <a:latin typeface="Arial"/>
            </a:endParaRPr>
          </a:p>
          <a:p>
            <a:pPr marL="457200" indent="-456840">
              <a:lnSpc>
                <a:spcPct val="100000"/>
              </a:lnSpc>
              <a:spcBef>
                <a:spcPts val="601"/>
              </a:spcBef>
              <a:spcAft>
                <a:spcPts val="601"/>
              </a:spcAft>
              <a:buClr>
                <a:srgbClr val="000000"/>
              </a:buClr>
              <a:buFont typeface="Calibri Light"/>
              <a:buAutoNum type="arabicPeriod" startAt="3"/>
            </a:pPr>
            <a:r>
              <a:rPr b="0" lang="en-IN" sz="2400" spc="-1" strike="noStrike">
                <a:solidFill>
                  <a:srgbClr val="000000"/>
                </a:solidFill>
                <a:latin typeface="Calibri"/>
              </a:rPr>
              <a:t>Organization and its structure, roles &amp; responsibilities (people and team aspects)</a:t>
            </a: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p:txBody>
      </p:sp>
      <p:pic>
        <p:nvPicPr>
          <p:cNvPr id="2222" name="Picture 5" descr=""/>
          <p:cNvPicPr/>
          <p:nvPr/>
        </p:nvPicPr>
        <p:blipFill>
          <a:blip r:embed="rId1"/>
          <a:stretch/>
        </p:blipFill>
        <p:spPr>
          <a:xfrm>
            <a:off x="6373080" y="84960"/>
            <a:ext cx="4371480" cy="1081800"/>
          </a:xfrm>
          <a:prstGeom prst="rect">
            <a:avLst/>
          </a:prstGeom>
          <a:ln>
            <a:noFill/>
          </a:ln>
        </p:spPr>
      </p:pic>
      <p:pic>
        <p:nvPicPr>
          <p:cNvPr id="2223" name="Picture 7" descr=""/>
          <p:cNvPicPr/>
          <p:nvPr/>
        </p:nvPicPr>
        <p:blipFill>
          <a:blip r:embed="rId2"/>
          <a:stretch/>
        </p:blipFill>
        <p:spPr>
          <a:xfrm>
            <a:off x="527040" y="3218040"/>
            <a:ext cx="2378160" cy="3110760"/>
          </a:xfrm>
          <a:prstGeom prst="rect">
            <a:avLst/>
          </a:prstGeom>
          <a:ln>
            <a:noFill/>
          </a:ln>
        </p:spPr>
      </p:pic>
      <p:sp>
        <p:nvSpPr>
          <p:cNvPr id="2224" name="CustomShape 4"/>
          <p:cNvSpPr/>
          <p:nvPr/>
        </p:nvSpPr>
        <p:spPr>
          <a:xfrm>
            <a:off x="3104280" y="2762280"/>
            <a:ext cx="4232160" cy="4010400"/>
          </a:xfrm>
          <a:prstGeom prst="rect">
            <a:avLst/>
          </a:prstGeom>
          <a:solidFill>
            <a:schemeClr val="accent1">
              <a:lumMod val="60000"/>
              <a:lumOff val="40000"/>
            </a:schemeClr>
          </a:solidFill>
          <a:ln>
            <a:noFill/>
          </a:ln>
        </p:spPr>
        <p:style>
          <a:lnRef idx="0"/>
          <a:fillRef idx="0"/>
          <a:effectRef idx="0"/>
          <a:fontRef idx="minor"/>
        </p:style>
        <p:txBody>
          <a:bodyPr>
            <a:normAutofit/>
          </a:bodyPr>
          <a:p>
            <a:pPr marL="343080" indent="-228240">
              <a:lnSpc>
                <a:spcPct val="150000"/>
              </a:lnSpc>
              <a:spcBef>
                <a:spcPts val="601"/>
              </a:spcBef>
              <a:spcAft>
                <a:spcPts val="601"/>
              </a:spcAft>
              <a:buClr>
                <a:srgbClr val="c00000"/>
              </a:buClr>
              <a:buFont typeface="Calibri"/>
              <a:buChar char="•"/>
            </a:pPr>
            <a:r>
              <a:rPr b="1" lang="en-IN" sz="2400" spc="-1" strike="noStrike">
                <a:solidFill>
                  <a:srgbClr val="000000"/>
                </a:solidFill>
                <a:latin typeface="Calibri"/>
              </a:rPr>
              <a:t>Building a team </a:t>
            </a:r>
            <a:endParaRPr b="0" lang="en-IN" sz="2400" spc="-1" strike="noStrike">
              <a:latin typeface="Arial"/>
            </a:endParaRPr>
          </a:p>
          <a:p>
            <a:pPr marL="343080" indent="-228240">
              <a:lnSpc>
                <a:spcPct val="150000"/>
              </a:lnSpc>
              <a:spcBef>
                <a:spcPts val="601"/>
              </a:spcBef>
              <a:spcAft>
                <a:spcPts val="601"/>
              </a:spcAft>
              <a:buClr>
                <a:srgbClr val="c00000"/>
              </a:buClr>
              <a:buFont typeface="Calibri"/>
              <a:buChar char="•"/>
            </a:pPr>
            <a:r>
              <a:rPr b="1" lang="en-IN" sz="2400" spc="-1" strike="noStrike">
                <a:solidFill>
                  <a:srgbClr val="000000"/>
                </a:solidFill>
                <a:latin typeface="Calibri"/>
              </a:rPr>
              <a:t>Reorganizing structures</a:t>
            </a:r>
            <a:endParaRPr b="0" lang="en-IN" sz="2400" spc="-1" strike="noStrike">
              <a:latin typeface="Arial"/>
            </a:endParaRPr>
          </a:p>
          <a:p>
            <a:pPr marL="343080" indent="-228240">
              <a:lnSpc>
                <a:spcPct val="150000"/>
              </a:lnSpc>
              <a:spcBef>
                <a:spcPts val="601"/>
              </a:spcBef>
              <a:spcAft>
                <a:spcPts val="601"/>
              </a:spcAft>
              <a:buClr>
                <a:srgbClr val="c00000"/>
              </a:buClr>
              <a:buFont typeface="Calibri"/>
              <a:buChar char="•"/>
            </a:pPr>
            <a:r>
              <a:rPr b="1" lang="en-IN" sz="2400" spc="-1" strike="noStrike">
                <a:solidFill>
                  <a:srgbClr val="000000"/>
                </a:solidFill>
                <a:latin typeface="Calibri"/>
              </a:rPr>
              <a:t>Clarifying, managing expectations and reorienting roles and responsibilities</a:t>
            </a:r>
            <a:endParaRPr b="0" lang="en-IN" sz="2400" spc="-1" strike="noStrike">
              <a:latin typeface="Arial"/>
            </a:endParaRPr>
          </a:p>
          <a:p>
            <a:pPr marL="343080" indent="-228240">
              <a:lnSpc>
                <a:spcPct val="150000"/>
              </a:lnSpc>
              <a:spcBef>
                <a:spcPts val="601"/>
              </a:spcBef>
              <a:spcAft>
                <a:spcPts val="601"/>
              </a:spcAft>
              <a:buClr>
                <a:srgbClr val="c00000"/>
              </a:buClr>
              <a:buFont typeface="Calibri"/>
              <a:buChar char="•"/>
            </a:pPr>
            <a:r>
              <a:rPr b="1" lang="en-IN" sz="2400" spc="-1" strike="noStrike">
                <a:solidFill>
                  <a:srgbClr val="000000"/>
                </a:solidFill>
                <a:latin typeface="Calibri"/>
              </a:rPr>
              <a:t>Coordination of work</a:t>
            </a:r>
            <a:endParaRPr b="0" lang="en-IN" sz="2400" spc="-1" strike="noStrike">
              <a:latin typeface="Arial"/>
            </a:endParaRPr>
          </a:p>
        </p:txBody>
      </p:sp>
    </p:spTree>
  </p:cSld>
  <p:timing>
    <p:tnLst>
      <p:par>
        <p:cTn id="3117" dur="indefinite" restart="never" nodeType="tmRoot">
          <p:childTnLst>
            <p:seq>
              <p:cTn id="3118" dur="indefinite" nodeType="mainSeq">
                <p:childTnLst>
                  <p:par>
                    <p:cTn id="3119" fill="hold">
                      <p:stCondLst>
                        <p:cond delay="0"/>
                      </p:stCondLst>
                      <p:childTnLst>
                        <p:par>
                          <p:cTn id="3120" fill="hold">
                            <p:stCondLst>
                              <p:cond delay="0"/>
                            </p:stCondLst>
                            <p:childTnLst>
                              <p:par>
                                <p:cTn id="3121" nodeType="withEffect" fill="hold" presetClass="entr" presetID="1">
                                  <p:stCondLst>
                                    <p:cond delay="0"/>
                                  </p:stCondLst>
                                  <p:endCondLst>
                                    <p:cond delay="5000"/>
                                  </p:endCondLst>
                                  <p:childTnLst>
                                    <p:set>
                                      <p:cBhvr>
                                        <p:cTn id="3122" dur="1" fill="hold">
                                          <p:stCondLst>
                                            <p:cond delay="0"/>
                                          </p:stCondLst>
                                        </p:cTn>
                                        <p:tgtEl>
                                          <p:spTgt spid="2220">
                                            <p:txEl>
                                              <p:pRg st="0" end="0"/>
                                            </p:txEl>
                                          </p:spTgt>
                                        </p:tgtEl>
                                        <p:attrNameLst>
                                          <p:attrName>style.visibility</p:attrName>
                                        </p:attrNameLst>
                                      </p:cBhvr>
                                      <p:to>
                                        <p:strVal val="visible"/>
                                      </p:to>
                                    </p:set>
                                  </p:childTnLst>
                                </p:cTn>
                              </p:par>
                            </p:childTnLst>
                          </p:cTn>
                        </p:par>
                      </p:childTnLst>
                    </p:cTn>
                  </p:par>
                  <p:par>
                    <p:cTn id="3123" fill="hold">
                      <p:stCondLst>
                        <p:cond delay="indefinite"/>
                      </p:stCondLst>
                      <p:childTnLst>
                        <p:par>
                          <p:cTn id="3124" fill="hold">
                            <p:stCondLst>
                              <p:cond delay="0"/>
                            </p:stCondLst>
                            <p:childTnLst>
                              <p:par>
                                <p:cTn id="3125" nodeType="clickEffect" fill="hold" presetClass="entr" presetID="1">
                                  <p:stCondLst>
                                    <p:cond delay="0"/>
                                  </p:stCondLst>
                                  <p:childTnLst>
                                    <p:set>
                                      <p:cBhvr>
                                        <p:cTn id="3126" dur="1" fill="hold">
                                          <p:stCondLst>
                                            <p:cond delay="0"/>
                                          </p:stCondLst>
                                        </p:cTn>
                                        <p:tgtEl>
                                          <p:spTgt spid="22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5"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Monitoring and Control</a:t>
            </a:r>
            <a:endParaRPr b="0" lang="en-US" sz="2400" spc="-1" strike="noStrike">
              <a:solidFill>
                <a:srgbClr val="000000"/>
              </a:solidFill>
              <a:latin typeface="Calibri"/>
            </a:endParaRPr>
          </a:p>
        </p:txBody>
      </p:sp>
      <p:sp>
        <p:nvSpPr>
          <p:cNvPr id="2226" name="CustomShape 2"/>
          <p:cNvSpPr/>
          <p:nvPr/>
        </p:nvSpPr>
        <p:spPr>
          <a:xfrm>
            <a:off x="198720" y="1268280"/>
            <a:ext cx="7223760" cy="5504400"/>
          </a:xfrm>
          <a:prstGeom prst="rect">
            <a:avLst/>
          </a:prstGeom>
          <a:noFill/>
          <a:ln>
            <a:noFill/>
          </a:ln>
        </p:spPr>
        <p:style>
          <a:lnRef idx="0"/>
          <a:fillRef idx="0"/>
          <a:effectRef idx="0"/>
          <a:fontRef idx="minor"/>
        </p:style>
      </p:sp>
      <p:sp>
        <p:nvSpPr>
          <p:cNvPr id="2227" name="CustomShape 3"/>
          <p:cNvSpPr/>
          <p:nvPr/>
        </p:nvSpPr>
        <p:spPr>
          <a:xfrm>
            <a:off x="124560" y="1220400"/>
            <a:ext cx="8159400" cy="329076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601"/>
              </a:spcAft>
            </a:pPr>
            <a:r>
              <a:rPr b="0" lang="en-IN" sz="2400" spc="-1" strike="noStrike">
                <a:solidFill>
                  <a:srgbClr val="000000"/>
                </a:solidFill>
                <a:latin typeface="Calibri"/>
              </a:rPr>
              <a:t>Project monitoring and control dimensions (Cont.)</a:t>
            </a:r>
            <a:endParaRPr b="0" lang="en-IN" sz="2400" spc="-1" strike="noStrike">
              <a:latin typeface="Arial"/>
            </a:endParaRPr>
          </a:p>
          <a:p>
            <a:pPr marL="457200" indent="-456840">
              <a:lnSpc>
                <a:spcPct val="100000"/>
              </a:lnSpc>
              <a:spcBef>
                <a:spcPts val="601"/>
              </a:spcBef>
              <a:spcAft>
                <a:spcPts val="601"/>
              </a:spcAft>
              <a:buClr>
                <a:srgbClr val="000000"/>
              </a:buClr>
              <a:buFont typeface="Calibri Light"/>
              <a:buAutoNum type="arabicPeriod" startAt="4"/>
            </a:pPr>
            <a:r>
              <a:rPr b="0" lang="en-IN" sz="2400" spc="-1" strike="noStrike">
                <a:solidFill>
                  <a:srgbClr val="000000"/>
                </a:solidFill>
                <a:latin typeface="Calibri"/>
              </a:rPr>
              <a:t>Quality is not an add-on feature; it has to be built in.</a:t>
            </a:r>
            <a:endParaRPr b="0" lang="en-IN" sz="2400" spc="-1" strike="noStrike">
              <a:latin typeface="Arial"/>
            </a:endParaRPr>
          </a:p>
          <a:p>
            <a:pPr>
              <a:lnSpc>
                <a:spcPct val="100000"/>
              </a:lnSpc>
              <a:spcBef>
                <a:spcPts val="601"/>
              </a:spcBef>
              <a:spcAft>
                <a:spcPts val="601"/>
              </a:spcAft>
            </a:pPr>
            <a:r>
              <a:rPr b="0" lang="en-IN" sz="2400" spc="-1" strike="noStrike">
                <a:solidFill>
                  <a:srgbClr val="000000"/>
                </a:solidFill>
                <a:latin typeface="Calibri"/>
              </a:rPr>
              <a:t>      </a:t>
            </a:r>
            <a:r>
              <a:rPr b="0" lang="en-IN" sz="2400" spc="-1" strike="noStrike">
                <a:solidFill>
                  <a:srgbClr val="000000"/>
                </a:solidFill>
                <a:latin typeface="Calibri"/>
              </a:rPr>
              <a:t>(what are leading indicators and what are lagging indicators)</a:t>
            </a: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a:p>
            <a:pPr>
              <a:lnSpc>
                <a:spcPct val="100000"/>
              </a:lnSpc>
              <a:spcBef>
                <a:spcPts val="1199"/>
              </a:spcBef>
              <a:spcAft>
                <a:spcPts val="601"/>
              </a:spcAft>
            </a:pPr>
            <a:endParaRPr b="0" lang="en-IN" sz="2400" spc="-1" strike="noStrike">
              <a:latin typeface="Arial"/>
            </a:endParaRPr>
          </a:p>
        </p:txBody>
      </p:sp>
      <p:pic>
        <p:nvPicPr>
          <p:cNvPr id="2228" name="Picture 5" descr=""/>
          <p:cNvPicPr/>
          <p:nvPr/>
        </p:nvPicPr>
        <p:blipFill>
          <a:blip r:embed="rId1"/>
          <a:stretch/>
        </p:blipFill>
        <p:spPr>
          <a:xfrm>
            <a:off x="6373080" y="84960"/>
            <a:ext cx="4371480" cy="1081800"/>
          </a:xfrm>
          <a:prstGeom prst="rect">
            <a:avLst/>
          </a:prstGeom>
          <a:ln>
            <a:noFill/>
          </a:ln>
        </p:spPr>
      </p:pic>
      <p:sp>
        <p:nvSpPr>
          <p:cNvPr id="2229" name="CustomShape 4"/>
          <p:cNvSpPr/>
          <p:nvPr/>
        </p:nvSpPr>
        <p:spPr>
          <a:xfrm>
            <a:off x="3039480" y="3012120"/>
            <a:ext cx="4456800" cy="2554560"/>
          </a:xfrm>
          <a:prstGeom prst="rect">
            <a:avLst/>
          </a:prstGeom>
          <a:solidFill>
            <a:schemeClr val="accent1">
              <a:lumMod val="60000"/>
              <a:lumOff val="40000"/>
            </a:schemeClr>
          </a:solidFill>
          <a:ln>
            <a:noFill/>
          </a:ln>
        </p:spPr>
        <p:style>
          <a:lnRef idx="0"/>
          <a:fillRef idx="0"/>
          <a:effectRef idx="0"/>
          <a:fontRef idx="minor"/>
        </p:style>
        <p:txBody>
          <a:bodyPr>
            <a:normAutofit/>
          </a:bodyPr>
          <a:p>
            <a:pPr marL="343080" indent="-228240">
              <a:lnSpc>
                <a:spcPct val="100000"/>
              </a:lnSpc>
              <a:spcBef>
                <a:spcPts val="479"/>
              </a:spcBef>
              <a:buClr>
                <a:srgbClr val="c00000"/>
              </a:buClr>
              <a:buFont typeface="Arial"/>
              <a:buChar char="•"/>
            </a:pPr>
            <a:r>
              <a:rPr b="1" lang="en-IN" sz="2400" spc="-1" strike="noStrike">
                <a:solidFill>
                  <a:srgbClr val="000000"/>
                </a:solidFill>
                <a:latin typeface="Calibri"/>
              </a:rPr>
              <a:t>Quality has to be designed in</a:t>
            </a:r>
            <a:endParaRPr b="0" lang="en-IN" sz="2400" spc="-1" strike="noStrike">
              <a:latin typeface="Arial"/>
            </a:endParaRPr>
          </a:p>
          <a:p>
            <a:pPr marL="343080" indent="-228240">
              <a:lnSpc>
                <a:spcPct val="100000"/>
              </a:lnSpc>
              <a:spcBef>
                <a:spcPts val="479"/>
              </a:spcBef>
              <a:buClr>
                <a:srgbClr val="c00000"/>
              </a:buClr>
              <a:buFont typeface="Arial"/>
              <a:buChar char="•"/>
            </a:pPr>
            <a:r>
              <a:rPr b="1" lang="en-IN" sz="2400" spc="-1" strike="noStrike">
                <a:solidFill>
                  <a:srgbClr val="000000"/>
                </a:solidFill>
                <a:latin typeface="Calibri"/>
              </a:rPr>
              <a:t>Quality is not an afterthought</a:t>
            </a:r>
            <a:endParaRPr b="0" lang="en-IN" sz="2400" spc="-1" strike="noStrike">
              <a:latin typeface="Arial"/>
            </a:endParaRPr>
          </a:p>
          <a:p>
            <a:pPr marL="343080" indent="-228240">
              <a:lnSpc>
                <a:spcPct val="100000"/>
              </a:lnSpc>
              <a:spcBef>
                <a:spcPts val="479"/>
              </a:spcBef>
              <a:buClr>
                <a:srgbClr val="c00000"/>
              </a:buClr>
              <a:buFont typeface="Arial"/>
              <a:buChar char="•"/>
            </a:pPr>
            <a:r>
              <a:rPr b="1" lang="en-IN" sz="2400" spc="-1" strike="noStrike">
                <a:solidFill>
                  <a:srgbClr val="000000"/>
                </a:solidFill>
                <a:latin typeface="Calibri"/>
              </a:rPr>
              <a:t>Quality requirements often conflict with each other</a:t>
            </a:r>
            <a:endParaRPr b="0" lang="en-IN" sz="2400" spc="-1" strike="noStrike">
              <a:latin typeface="Arial"/>
            </a:endParaRPr>
          </a:p>
          <a:p>
            <a:pPr marL="343080" indent="-228240">
              <a:lnSpc>
                <a:spcPct val="100000"/>
              </a:lnSpc>
              <a:spcBef>
                <a:spcPts val="479"/>
              </a:spcBef>
              <a:buClr>
                <a:srgbClr val="c00000"/>
              </a:buClr>
              <a:buFont typeface="Arial"/>
              <a:buChar char="•"/>
            </a:pPr>
            <a:r>
              <a:rPr b="1" lang="en-IN" sz="2400" spc="-1" strike="noStrike">
                <a:solidFill>
                  <a:srgbClr val="000000"/>
                </a:solidFill>
                <a:latin typeface="Calibri"/>
              </a:rPr>
              <a:t>Requires frequent interaction with stakeholders</a:t>
            </a:r>
            <a:endParaRPr b="0" lang="en-IN" sz="2400" spc="-1" strike="noStrike">
              <a:latin typeface="Arial"/>
            </a:endParaRPr>
          </a:p>
        </p:txBody>
      </p:sp>
      <p:pic>
        <p:nvPicPr>
          <p:cNvPr id="2230" name="Picture 4" descr=""/>
          <p:cNvPicPr/>
          <p:nvPr/>
        </p:nvPicPr>
        <p:blipFill>
          <a:blip r:embed="rId2"/>
          <a:stretch/>
        </p:blipFill>
        <p:spPr>
          <a:xfrm>
            <a:off x="545760" y="2963880"/>
            <a:ext cx="2292840" cy="2625480"/>
          </a:xfrm>
          <a:prstGeom prst="rect">
            <a:avLst/>
          </a:prstGeom>
          <a:ln>
            <a:noFill/>
          </a:ln>
        </p:spPr>
      </p:pic>
    </p:spTree>
  </p:cSld>
  <p:timing>
    <p:tnLst>
      <p:par>
        <p:cTn id="3127" dur="indefinite" restart="never" nodeType="tmRoot">
          <p:childTnLst>
            <p:seq>
              <p:cTn id="3128" dur="indefinite" nodeType="mainSeq">
                <p:childTnLst>
                  <p:par>
                    <p:cTn id="3129" fill="hold">
                      <p:stCondLst>
                        <p:cond delay="0"/>
                      </p:stCondLst>
                      <p:childTnLst>
                        <p:par>
                          <p:cTn id="3130" fill="hold">
                            <p:stCondLst>
                              <p:cond delay="0"/>
                            </p:stCondLst>
                            <p:childTnLst>
                              <p:par>
                                <p:cTn id="3131" nodeType="withEffect" fill="hold" presetClass="entr" presetID="1">
                                  <p:stCondLst>
                                    <p:cond delay="0"/>
                                  </p:stCondLst>
                                  <p:endCondLst>
                                    <p:cond delay="5000"/>
                                  </p:endCondLst>
                                  <p:childTnLst>
                                    <p:set>
                                      <p:cBhvr>
                                        <p:cTn id="3132" dur="1" fill="hold">
                                          <p:stCondLst>
                                            <p:cond delay="0"/>
                                          </p:stCondLst>
                                        </p:cTn>
                                        <p:tgtEl>
                                          <p:spTgt spid="2226">
                                            <p:txEl>
                                              <p:pRg st="0" end="0"/>
                                            </p:txEl>
                                          </p:spTgt>
                                        </p:tgtEl>
                                        <p:attrNameLst>
                                          <p:attrName>style.visibility</p:attrName>
                                        </p:attrNameLst>
                                      </p:cBhvr>
                                      <p:to>
                                        <p:strVal val="visible"/>
                                      </p:to>
                                    </p:set>
                                  </p:childTnLst>
                                </p:cTn>
                              </p:par>
                            </p:childTnLst>
                          </p:cTn>
                        </p:par>
                      </p:childTnLst>
                    </p:cTn>
                  </p:par>
                  <p:par>
                    <p:cTn id="3133" fill="hold">
                      <p:stCondLst>
                        <p:cond delay="indefinite"/>
                      </p:stCondLst>
                      <p:childTnLst>
                        <p:par>
                          <p:cTn id="3134" fill="hold">
                            <p:stCondLst>
                              <p:cond delay="0"/>
                            </p:stCondLst>
                            <p:childTnLst>
                              <p:par>
                                <p:cTn id="3135" nodeType="clickEffect" fill="hold" presetClass="entr" presetID="1">
                                  <p:stCondLst>
                                    <p:cond delay="0"/>
                                  </p:stCondLst>
                                  <p:childTnLst>
                                    <p:set>
                                      <p:cBhvr>
                                        <p:cTn id="3136" dur="1" fill="hold">
                                          <p:stCondLst>
                                            <p:cond delay="0"/>
                                          </p:stCondLst>
                                        </p:cTn>
                                        <p:tgtEl>
                                          <p:spTgt spid="222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1"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a:t>
            </a:r>
            <a:r>
              <a:rPr b="1" lang="en-US" sz="2400" spc="-1" strike="noStrike">
                <a:solidFill>
                  <a:srgbClr val="ed7d31"/>
                </a:solidFill>
                <a:latin typeface="Calibri"/>
              </a:rPr>
              <a:t>e </a:t>
            </a:r>
            <a:r>
              <a:rPr b="1" lang="en-US" sz="2400" spc="-1" strike="noStrike">
                <a:solidFill>
                  <a:srgbClr val="ed7d31"/>
                </a:solidFill>
                <a:latin typeface="Calibri"/>
              </a:rPr>
              <a:t>Project </a:t>
            </a:r>
            <a:r>
              <a:rPr b="1" lang="en-US" sz="2400" spc="-1" strike="noStrike">
                <a:solidFill>
                  <a:srgbClr val="ed7d31"/>
                </a:solidFill>
                <a:latin typeface="Calibri"/>
              </a:rPr>
              <a:t>Monitori</a:t>
            </a:r>
            <a:r>
              <a:rPr b="1" lang="en-US" sz="2400" spc="-1" strike="noStrike">
                <a:solidFill>
                  <a:srgbClr val="ed7d31"/>
                </a:solidFill>
                <a:latin typeface="Calibri"/>
              </a:rPr>
              <a:t>ng and </a:t>
            </a:r>
            <a:r>
              <a:rPr b="1" lang="en-US" sz="2400" spc="-1" strike="noStrike">
                <a:solidFill>
                  <a:srgbClr val="ed7d31"/>
                </a:solidFill>
                <a:latin typeface="Calibri"/>
              </a:rPr>
              <a:t>Control</a:t>
            </a:r>
            <a:endParaRPr b="0" lang="en-US" sz="2400" spc="-1" strike="noStrike">
              <a:solidFill>
                <a:srgbClr val="000000"/>
              </a:solidFill>
              <a:latin typeface="Calibri"/>
            </a:endParaRPr>
          </a:p>
        </p:txBody>
      </p:sp>
      <p:sp>
        <p:nvSpPr>
          <p:cNvPr id="2232" name="CustomShape 2"/>
          <p:cNvSpPr/>
          <p:nvPr/>
        </p:nvSpPr>
        <p:spPr>
          <a:xfrm>
            <a:off x="198720" y="1268280"/>
            <a:ext cx="7223760" cy="5504400"/>
          </a:xfrm>
          <a:prstGeom prst="rect">
            <a:avLst/>
          </a:prstGeom>
          <a:noFill/>
          <a:ln>
            <a:noFill/>
          </a:ln>
        </p:spPr>
        <p:style>
          <a:lnRef idx="0"/>
          <a:fillRef idx="0"/>
          <a:effectRef idx="0"/>
          <a:fontRef idx="minor"/>
        </p:style>
      </p:sp>
      <p:sp>
        <p:nvSpPr>
          <p:cNvPr id="2233" name="CustomShape 3"/>
          <p:cNvSpPr/>
          <p:nvPr/>
        </p:nvSpPr>
        <p:spPr>
          <a:xfrm>
            <a:off x="124560" y="1220400"/>
            <a:ext cx="7371720" cy="704880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601"/>
              </a:spcAft>
            </a:pPr>
            <a:r>
              <a:rPr b="0" lang="en-IN" sz="2400" spc="-1" strike="noStrike">
                <a:solidFill>
                  <a:srgbClr val="000000"/>
                </a:solidFill>
                <a:latin typeface="Calibri"/>
              </a:rPr>
              <a:t>Project monitoring and control dimensions (Cont.)</a:t>
            </a:r>
            <a:endParaRPr b="0" lang="en-IN" sz="2400" spc="-1" strike="noStrike">
              <a:latin typeface="Arial"/>
            </a:endParaRPr>
          </a:p>
          <a:p>
            <a:pPr marL="457200" indent="-456840">
              <a:lnSpc>
                <a:spcPct val="100000"/>
              </a:lnSpc>
              <a:spcBef>
                <a:spcPts val="601"/>
              </a:spcBef>
              <a:spcAft>
                <a:spcPts val="601"/>
              </a:spcAft>
              <a:buClr>
                <a:srgbClr val="000000"/>
              </a:buClr>
              <a:buFont typeface="Calibri Light"/>
              <a:buAutoNum type="arabicPeriod" startAt="5"/>
            </a:pPr>
            <a:r>
              <a:rPr b="0" lang="en-IN" sz="2400" spc="-1" strike="noStrike">
                <a:solidFill>
                  <a:srgbClr val="000000"/>
                </a:solidFill>
                <a:latin typeface="Calibri"/>
              </a:rPr>
              <a:t>Cost, Infrastructure &amp; Personnel (Capital and Expense)</a:t>
            </a: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a:p>
            <a:pPr marL="343080" indent="-342720">
              <a:lnSpc>
                <a:spcPct val="100000"/>
              </a:lnSpc>
              <a:spcBef>
                <a:spcPts val="601"/>
              </a:spcBef>
              <a:spcAft>
                <a:spcPts val="601"/>
              </a:spcAft>
              <a:buClr>
                <a:srgbClr val="000000"/>
              </a:buClr>
              <a:buFont typeface="Arial"/>
              <a:buChar char="•"/>
            </a:pPr>
            <a:r>
              <a:rPr b="0" lang="en-IN" sz="2400" spc="-1" strike="noStrike">
                <a:solidFill>
                  <a:srgbClr val="000000"/>
                </a:solidFill>
                <a:latin typeface="Calibri"/>
              </a:rPr>
              <a:t>Project retrospective also needs to happen, using the data collected more like postmortem of this project to operate better in the next project execution</a:t>
            </a:r>
            <a:endParaRPr b="0" lang="en-IN" sz="2400" spc="-1" strike="noStrike">
              <a:latin typeface="Arial"/>
            </a:endParaRPr>
          </a:p>
          <a:p>
            <a:pPr marL="343080" indent="-342720">
              <a:lnSpc>
                <a:spcPct val="100000"/>
              </a:lnSpc>
              <a:spcBef>
                <a:spcPts val="601"/>
              </a:spcBef>
              <a:spcAft>
                <a:spcPts val="601"/>
              </a:spcAft>
              <a:buClr>
                <a:srgbClr val="000000"/>
              </a:buClr>
              <a:buFont typeface="Arial"/>
              <a:buChar char="•"/>
            </a:pPr>
            <a:r>
              <a:rPr b="0" lang="en-IN" sz="2400" spc="-1" strike="noStrike">
                <a:solidFill>
                  <a:srgbClr val="000000"/>
                </a:solidFill>
                <a:latin typeface="Calibri"/>
              </a:rPr>
              <a:t>Capability maturity models which will be discussed later helps in this perspective</a:t>
            </a:r>
            <a:endParaRPr b="0" lang="en-IN" sz="2400" spc="-1" strike="noStrike">
              <a:latin typeface="Arial"/>
            </a:endParaRPr>
          </a:p>
          <a:p>
            <a:pPr>
              <a:lnSpc>
                <a:spcPct val="100000"/>
              </a:lnSpc>
              <a:spcBef>
                <a:spcPts val="601"/>
              </a:spcBef>
              <a:spcAft>
                <a:spcPts val="601"/>
              </a:spcAft>
            </a:pPr>
            <a:endParaRPr b="0" lang="en-IN" sz="2400" spc="-1" strike="noStrike">
              <a:latin typeface="Arial"/>
            </a:endParaRPr>
          </a:p>
        </p:txBody>
      </p:sp>
      <p:pic>
        <p:nvPicPr>
          <p:cNvPr id="2234" name="Picture 5" descr=""/>
          <p:cNvPicPr/>
          <p:nvPr/>
        </p:nvPicPr>
        <p:blipFill>
          <a:blip r:embed="rId1"/>
          <a:stretch/>
        </p:blipFill>
        <p:spPr>
          <a:xfrm>
            <a:off x="6373080" y="84960"/>
            <a:ext cx="4371480" cy="1081800"/>
          </a:xfrm>
          <a:prstGeom prst="rect">
            <a:avLst/>
          </a:prstGeom>
          <a:ln>
            <a:noFill/>
          </a:ln>
        </p:spPr>
      </p:pic>
      <p:sp>
        <p:nvSpPr>
          <p:cNvPr id="2235" name="CustomShape 4"/>
          <p:cNvSpPr/>
          <p:nvPr/>
        </p:nvSpPr>
        <p:spPr>
          <a:xfrm>
            <a:off x="739080" y="3562920"/>
            <a:ext cx="6084360" cy="1574640"/>
          </a:xfrm>
          <a:prstGeom prst="rect">
            <a:avLst/>
          </a:prstGeom>
          <a:solidFill>
            <a:schemeClr val="accent1">
              <a:lumMod val="60000"/>
              <a:lumOff val="40000"/>
            </a:schemeClr>
          </a:solidFill>
          <a:ln>
            <a:noFill/>
          </a:ln>
        </p:spPr>
        <p:style>
          <a:lnRef idx="0"/>
          <a:fillRef idx="0"/>
          <a:effectRef idx="0"/>
          <a:fontRef idx="minor"/>
        </p:style>
        <p:txBody>
          <a:bodyPr>
            <a:normAutofit/>
          </a:bodyPr>
          <a:p>
            <a:pPr marL="343080" indent="-228240">
              <a:lnSpc>
                <a:spcPct val="100000"/>
              </a:lnSpc>
              <a:spcBef>
                <a:spcPts val="601"/>
              </a:spcBef>
              <a:spcAft>
                <a:spcPts val="601"/>
              </a:spcAft>
              <a:buClr>
                <a:srgbClr val="c00000"/>
              </a:buClr>
              <a:buFont typeface="Arial"/>
              <a:buChar char="•"/>
            </a:pPr>
            <a:r>
              <a:rPr b="1" lang="en-IN" sz="2400" spc="-1" strike="noStrike">
                <a:solidFill>
                  <a:srgbClr val="000000"/>
                </a:solidFill>
                <a:latin typeface="Calibri"/>
              </a:rPr>
              <a:t>Which factors influence cost?</a:t>
            </a:r>
            <a:endParaRPr b="0" lang="en-IN" sz="2400" spc="-1" strike="noStrike">
              <a:latin typeface="Arial"/>
            </a:endParaRPr>
          </a:p>
          <a:p>
            <a:pPr marL="343080" indent="-228240">
              <a:lnSpc>
                <a:spcPct val="100000"/>
              </a:lnSpc>
              <a:spcBef>
                <a:spcPts val="601"/>
              </a:spcBef>
              <a:spcAft>
                <a:spcPts val="601"/>
              </a:spcAft>
              <a:buClr>
                <a:srgbClr val="c00000"/>
              </a:buClr>
              <a:buFont typeface="Arial"/>
              <a:buChar char="•"/>
            </a:pPr>
            <a:r>
              <a:rPr b="1" lang="en-IN" sz="2400" spc="-1" strike="noStrike">
                <a:solidFill>
                  <a:srgbClr val="000000"/>
                </a:solidFill>
                <a:latin typeface="Calibri"/>
              </a:rPr>
              <a:t>What influences productivity?</a:t>
            </a:r>
            <a:endParaRPr b="0" lang="en-IN" sz="2400" spc="-1" strike="noStrike">
              <a:latin typeface="Arial"/>
            </a:endParaRPr>
          </a:p>
          <a:p>
            <a:pPr marL="343080" indent="-228240">
              <a:lnSpc>
                <a:spcPct val="100000"/>
              </a:lnSpc>
              <a:spcBef>
                <a:spcPts val="601"/>
              </a:spcBef>
              <a:spcAft>
                <a:spcPts val="601"/>
              </a:spcAft>
              <a:buClr>
                <a:srgbClr val="c00000"/>
              </a:buClr>
              <a:buFont typeface="Arial"/>
              <a:buChar char="•"/>
            </a:pPr>
            <a:r>
              <a:rPr b="1" lang="en-IN" sz="2400" spc="-1" strike="noStrike">
                <a:solidFill>
                  <a:srgbClr val="000000"/>
                </a:solidFill>
                <a:latin typeface="Calibri"/>
              </a:rPr>
              <a:t>Relation between cost and schedule</a:t>
            </a:r>
            <a:endParaRPr b="0" lang="en-IN" sz="2400" spc="-1" strike="noStrike">
              <a:latin typeface="Arial"/>
            </a:endParaRPr>
          </a:p>
        </p:txBody>
      </p:sp>
    </p:spTree>
  </p:cSld>
  <p:timing>
    <p:tnLst>
      <p:par>
        <p:cTn id="3137" dur="indefinite" restart="never" nodeType="tmRoot">
          <p:childTnLst>
            <p:seq>
              <p:cTn id="3138" dur="indefinite" nodeType="mainSeq">
                <p:childTnLst>
                  <p:par>
                    <p:cTn id="3139" fill="hold">
                      <p:stCondLst>
                        <p:cond delay="0"/>
                      </p:stCondLst>
                      <p:childTnLst>
                        <p:par>
                          <p:cTn id="3140" fill="hold">
                            <p:stCondLst>
                              <p:cond delay="0"/>
                            </p:stCondLst>
                            <p:childTnLst>
                              <p:par>
                                <p:cTn id="3141" nodeType="withEffect" fill="hold" presetClass="entr" presetID="1">
                                  <p:stCondLst>
                                    <p:cond delay="0"/>
                                  </p:stCondLst>
                                  <p:endCondLst>
                                    <p:cond delay="5000"/>
                                  </p:endCondLst>
                                  <p:childTnLst>
                                    <p:set>
                                      <p:cBhvr>
                                        <p:cTn id="3142" dur="1" fill="hold">
                                          <p:stCondLst>
                                            <p:cond delay="0"/>
                                          </p:stCondLst>
                                        </p:cTn>
                                        <p:tgtEl>
                                          <p:spTgt spid="2232">
                                            <p:txEl>
                                              <p:pRg st="0" end="0"/>
                                            </p:txEl>
                                          </p:spTgt>
                                        </p:tgtEl>
                                        <p:attrNameLst>
                                          <p:attrName>style.visibility</p:attrName>
                                        </p:attrNameLst>
                                      </p:cBhvr>
                                      <p:to>
                                        <p:strVal val="visible"/>
                                      </p:to>
                                    </p:set>
                                  </p:childTnLst>
                                </p:cTn>
                              </p:par>
                            </p:childTnLst>
                          </p:cTn>
                        </p:par>
                      </p:childTnLst>
                    </p:cTn>
                  </p:par>
                  <p:par>
                    <p:cTn id="3143" fill="hold">
                      <p:stCondLst>
                        <p:cond delay="indefinite"/>
                      </p:stCondLst>
                      <p:childTnLst>
                        <p:par>
                          <p:cTn id="3144" fill="hold">
                            <p:stCondLst>
                              <p:cond delay="0"/>
                            </p:stCondLst>
                            <p:childTnLst>
                              <p:par>
                                <p:cTn id="3145" nodeType="clickEffect" fill="hold" presetClass="entr" presetID="1">
                                  <p:stCondLst>
                                    <p:cond delay="0"/>
                                  </p:stCondLst>
                                  <p:childTnLst>
                                    <p:set>
                                      <p:cBhvr>
                                        <p:cTn id="3146" dur="1" fill="hold">
                                          <p:stCondLst>
                                            <p:cond delay="0"/>
                                          </p:stCondLst>
                                        </p:cTn>
                                        <p:tgtEl>
                                          <p:spTgt spid="22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6"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Closure</a:t>
            </a:r>
            <a:endParaRPr b="0" lang="en-US" sz="2400" spc="-1" strike="noStrike">
              <a:solidFill>
                <a:srgbClr val="000000"/>
              </a:solidFill>
              <a:latin typeface="Calibri"/>
            </a:endParaRPr>
          </a:p>
        </p:txBody>
      </p:sp>
      <p:sp>
        <p:nvSpPr>
          <p:cNvPr id="2237" name="CustomShape 2"/>
          <p:cNvSpPr/>
          <p:nvPr/>
        </p:nvSpPr>
        <p:spPr>
          <a:xfrm>
            <a:off x="198720" y="1268280"/>
            <a:ext cx="7223760" cy="5504400"/>
          </a:xfrm>
          <a:prstGeom prst="rect">
            <a:avLst/>
          </a:prstGeom>
          <a:noFill/>
          <a:ln>
            <a:noFill/>
          </a:ln>
        </p:spPr>
        <p:style>
          <a:lnRef idx="0"/>
          <a:fillRef idx="0"/>
          <a:effectRef idx="0"/>
          <a:fontRef idx="minor"/>
        </p:style>
      </p:sp>
      <p:sp>
        <p:nvSpPr>
          <p:cNvPr id="2238" name="CustomShape 3"/>
          <p:cNvSpPr/>
          <p:nvPr/>
        </p:nvSpPr>
        <p:spPr>
          <a:xfrm>
            <a:off x="124560" y="1119600"/>
            <a:ext cx="8478720" cy="7363080"/>
          </a:xfrm>
          <a:prstGeom prst="rect">
            <a:avLst/>
          </a:prstGeom>
          <a:noFill/>
          <a:ln>
            <a:noFill/>
          </a:ln>
        </p:spPr>
        <p:style>
          <a:lnRef idx="0"/>
          <a:fillRef idx="0"/>
          <a:effectRef idx="0"/>
          <a:fontRef idx="minor"/>
        </p:style>
        <p:txBody>
          <a:bodyPr lIns="90000" rIns="90000" tIns="45000" bIns="45000"/>
          <a:p>
            <a:pPr>
              <a:lnSpc>
                <a:spcPct val="110000"/>
              </a:lnSpc>
              <a:spcBef>
                <a:spcPts val="601"/>
              </a:spcBef>
              <a:spcAft>
                <a:spcPts val="601"/>
              </a:spcAft>
            </a:pPr>
            <a:r>
              <a:rPr b="0" lang="en-IN" sz="2400" spc="-1" strike="noStrike">
                <a:solidFill>
                  <a:srgbClr val="000000"/>
                </a:solidFill>
                <a:latin typeface="Calibri"/>
              </a:rPr>
              <a:t>The Project Closure Phase will formally close the project and then report its overall level of success to the sponsor.</a:t>
            </a:r>
            <a:endParaRPr b="0" lang="en-IN" sz="2400" spc="-1" strike="noStrike">
              <a:latin typeface="Arial"/>
            </a:endParaRPr>
          </a:p>
          <a:p>
            <a:pPr>
              <a:lnSpc>
                <a:spcPct val="110000"/>
              </a:lnSpc>
              <a:spcBef>
                <a:spcPts val="601"/>
              </a:spcBef>
            </a:pPr>
            <a:r>
              <a:rPr b="1" lang="en-IN" sz="2400" spc="-1" strike="noStrike">
                <a:solidFill>
                  <a:srgbClr val="c00000"/>
                </a:solidFill>
                <a:latin typeface="Calibri"/>
              </a:rPr>
              <a:t>Steps Involved</a:t>
            </a:r>
            <a:endParaRPr b="0" lang="en-IN" sz="2400" spc="-1" strike="noStrike">
              <a:latin typeface="Arial"/>
            </a:endParaRPr>
          </a:p>
          <a:p>
            <a:pPr marL="274320" indent="-273960">
              <a:lnSpc>
                <a:spcPct val="110000"/>
              </a:lnSpc>
              <a:spcBef>
                <a:spcPts val="601"/>
              </a:spcBef>
              <a:spcAft>
                <a:spcPts val="601"/>
              </a:spcAft>
              <a:buClr>
                <a:srgbClr val="000000"/>
              </a:buClr>
              <a:buFont typeface="Arial"/>
              <a:buChar char="•"/>
            </a:pPr>
            <a:r>
              <a:rPr b="0" lang="en-IN" sz="2400" spc="-1" strike="noStrike">
                <a:solidFill>
                  <a:srgbClr val="000000"/>
                </a:solidFill>
                <a:latin typeface="Calibri"/>
              </a:rPr>
              <a:t>Hand over deliverables to customer &amp; obtain project or UAT (User Acceptance Testing) sign-off from client to confirm that the team has met the project objectives &amp; the agreed requirements</a:t>
            </a:r>
            <a:endParaRPr b="0" lang="en-IN" sz="2400" spc="-1" strike="noStrike">
              <a:latin typeface="Arial"/>
            </a:endParaRPr>
          </a:p>
          <a:p>
            <a:pPr marL="274320" indent="-273960">
              <a:lnSpc>
                <a:spcPct val="110000"/>
              </a:lnSpc>
              <a:spcBef>
                <a:spcPts val="601"/>
              </a:spcBef>
              <a:spcAft>
                <a:spcPts val="601"/>
              </a:spcAft>
              <a:buClr>
                <a:srgbClr val="000000"/>
              </a:buClr>
              <a:buFont typeface="Arial"/>
              <a:buChar char="•"/>
            </a:pPr>
            <a:r>
              <a:rPr b="0" lang="en-IN" sz="2400" spc="-1" strike="noStrike">
                <a:solidFill>
                  <a:srgbClr val="000000"/>
                </a:solidFill>
                <a:latin typeface="Calibri"/>
              </a:rPr>
              <a:t>Complete documentation and pass it on to Business and cancel supplier contracts</a:t>
            </a:r>
            <a:endParaRPr b="0" lang="en-IN" sz="2400" spc="-1" strike="noStrike">
              <a:latin typeface="Arial"/>
            </a:endParaRPr>
          </a:p>
          <a:p>
            <a:pPr marL="274320" indent="-273960">
              <a:lnSpc>
                <a:spcPct val="110000"/>
              </a:lnSpc>
              <a:spcBef>
                <a:spcPts val="601"/>
              </a:spcBef>
              <a:spcAft>
                <a:spcPts val="601"/>
              </a:spcAft>
              <a:buClr>
                <a:srgbClr val="000000"/>
              </a:buClr>
              <a:buFont typeface="Arial"/>
              <a:buChar char="•"/>
            </a:pPr>
            <a:r>
              <a:rPr b="0" lang="en-IN" sz="2400" spc="-1" strike="noStrike">
                <a:solidFill>
                  <a:srgbClr val="000000"/>
                </a:solidFill>
                <a:latin typeface="Calibri"/>
              </a:rPr>
              <a:t>Release staff and equipment, and inform stakeholders of closure.</a:t>
            </a:r>
            <a:endParaRPr b="0" lang="en-IN" sz="2400" spc="-1" strike="noStrike">
              <a:latin typeface="Arial"/>
            </a:endParaRPr>
          </a:p>
          <a:p>
            <a:pPr marL="274320" indent="-273960">
              <a:lnSpc>
                <a:spcPct val="110000"/>
              </a:lnSpc>
              <a:spcBef>
                <a:spcPts val="601"/>
              </a:spcBef>
              <a:spcAft>
                <a:spcPts val="601"/>
              </a:spcAft>
              <a:buClr>
                <a:srgbClr val="000000"/>
              </a:buClr>
              <a:buFont typeface="Arial"/>
              <a:buChar char="•"/>
            </a:pPr>
            <a:r>
              <a:rPr b="0" lang="en-IN" sz="2400" spc="-1" strike="noStrike">
                <a:solidFill>
                  <a:srgbClr val="000000"/>
                </a:solidFill>
                <a:latin typeface="Calibri"/>
              </a:rPr>
              <a:t>Post Mortem - Post Implementation Review is completed to determine the projects success and identify the lessons learned.</a:t>
            </a:r>
            <a:endParaRPr b="0" lang="en-IN" sz="2400" spc="-1" strike="noStrike">
              <a:latin typeface="Arial"/>
            </a:endParaRPr>
          </a:p>
          <a:p>
            <a:pPr marL="274320" indent="-273960">
              <a:lnSpc>
                <a:spcPct val="110000"/>
              </a:lnSpc>
              <a:spcBef>
                <a:spcPts val="601"/>
              </a:spcBef>
              <a:spcAft>
                <a:spcPts val="601"/>
              </a:spcAft>
              <a:buClr>
                <a:srgbClr val="000000"/>
              </a:buClr>
              <a:buFont typeface="Arial"/>
              <a:buChar char="•"/>
            </a:pPr>
            <a:r>
              <a:rPr b="0" lang="en-IN" sz="2400" spc="-1" strike="noStrike">
                <a:solidFill>
                  <a:srgbClr val="000000"/>
                </a:solidFill>
                <a:latin typeface="Calibri"/>
              </a:rPr>
              <a:t>Of-course Celebrate Success</a:t>
            </a:r>
            <a:endParaRPr b="0" lang="en-IN" sz="2400" spc="-1" strike="noStrike">
              <a:latin typeface="Arial"/>
            </a:endParaRPr>
          </a:p>
        </p:txBody>
      </p:sp>
      <p:pic>
        <p:nvPicPr>
          <p:cNvPr id="2239" name="Picture 1" descr=""/>
          <p:cNvPicPr/>
          <p:nvPr/>
        </p:nvPicPr>
        <p:blipFill>
          <a:blip r:embed="rId1"/>
          <a:stretch/>
        </p:blipFill>
        <p:spPr>
          <a:xfrm>
            <a:off x="5960520" y="24840"/>
            <a:ext cx="4925520" cy="1062360"/>
          </a:xfrm>
          <a:prstGeom prst="rect">
            <a:avLst/>
          </a:prstGeom>
          <a:ln>
            <a:noFill/>
          </a:ln>
        </p:spPr>
      </p:pic>
    </p:spTree>
  </p:cSld>
  <p:timing>
    <p:tnLst>
      <p:par>
        <p:cTn id="3147" dur="indefinite" restart="never" nodeType="tmRoot">
          <p:childTnLst>
            <p:seq>
              <p:cTn id="3148" dur="indefinite" nodeType="mainSeq">
                <p:childTnLst>
                  <p:par>
                    <p:cTn id="3149" fill="hold">
                      <p:stCondLst>
                        <p:cond delay="0"/>
                      </p:stCondLst>
                      <p:childTnLst>
                        <p:par>
                          <p:cTn id="3150" fill="hold">
                            <p:stCondLst>
                              <p:cond delay="0"/>
                            </p:stCondLst>
                            <p:childTnLst>
                              <p:par>
                                <p:cTn id="3151" nodeType="withEffect" fill="hold" presetClass="entr" presetID="1">
                                  <p:stCondLst>
                                    <p:cond delay="0"/>
                                  </p:stCondLst>
                                  <p:endCondLst>
                                    <p:cond delay="5000"/>
                                  </p:endCondLst>
                                  <p:childTnLst>
                                    <p:set>
                                      <p:cBhvr>
                                        <p:cTn id="3152" dur="1" fill="hold">
                                          <p:stCondLst>
                                            <p:cond delay="0"/>
                                          </p:stCondLst>
                                        </p:cTn>
                                        <p:tgtEl>
                                          <p:spTgt spid="223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25560" y="304200"/>
            <a:ext cx="10007280" cy="927720"/>
          </a:xfrm>
          <a:prstGeom prst="rect">
            <a:avLst/>
          </a:prstGeom>
          <a:noFill/>
          <a:ln>
            <a:noFill/>
          </a:ln>
        </p:spPr>
        <p:txBody>
          <a:bodyPr anchor="ctr">
            <a:normAutofit/>
          </a:bodyPr>
          <a:p>
            <a:pPr>
              <a:lnSpc>
                <a:spcPct val="90000"/>
              </a:lnSpc>
            </a:pPr>
            <a:r>
              <a:rPr b="1" lang="en-US" sz="3600" spc="-1" strike="noStrike">
                <a:solidFill>
                  <a:srgbClr val="000000"/>
                </a:solidFill>
                <a:latin typeface="Calibri"/>
              </a:rPr>
              <a:t> </a:t>
            </a:r>
            <a:r>
              <a:rPr b="1" lang="en-US" sz="2400" spc="-1" strike="noStrike">
                <a:solidFill>
                  <a:srgbClr val="ed7d31"/>
                </a:solidFill>
                <a:latin typeface="Calibri"/>
              </a:rPr>
              <a:t>Summarily Software Engineering is for</a:t>
            </a:r>
            <a:endParaRPr b="0" lang="en-US" sz="2400" spc="-1" strike="noStrike">
              <a:solidFill>
                <a:srgbClr val="000000"/>
              </a:solidFill>
              <a:latin typeface="Calibri"/>
            </a:endParaRPr>
          </a:p>
        </p:txBody>
      </p:sp>
      <p:graphicFrame>
        <p:nvGraphicFramePr>
          <p:cNvPr id="299" name="Table 2"/>
          <p:cNvGraphicFramePr/>
          <p:nvPr/>
        </p:nvGraphicFramePr>
        <p:xfrm>
          <a:off x="0" y="1232280"/>
          <a:ext cx="11451960" cy="360000"/>
        </p:xfrm>
        <a:graphic>
          <a:graphicData uri="http://schemas.openxmlformats.org/drawingml/2006/table">
            <a:tbl>
              <a:tblPr/>
              <a:tblGrid>
                <a:gridCol w="5725800"/>
                <a:gridCol w="5725800"/>
              </a:tblGrid>
              <a:tr h="0">
                <a:tc>
                  <a:txBody>
                    <a:bodyPr/>
                    <a:p>
                      <a:pPr marL="396000" indent="-395640" algn="just">
                        <a:lnSpc>
                          <a:spcPct val="100000"/>
                        </a:lnSpc>
                        <a:spcBef>
                          <a:spcPts val="400"/>
                        </a:spcBef>
                        <a:buClr>
                          <a:srgbClr val="564b3c"/>
                        </a:buClr>
                        <a:buFont typeface="Arial"/>
                        <a:buChar char="•"/>
                      </a:pPr>
                      <a:r>
                        <a:rPr b="1" lang="en-IN" sz="2400" spc="-1" strike="noStrike">
                          <a:solidFill>
                            <a:srgbClr val="564b3c"/>
                          </a:solidFill>
                          <a:latin typeface="Calibri"/>
                        </a:rPr>
                        <a:t>Development of  BIG programs</a:t>
                      </a:r>
                      <a:endParaRPr b="0" lang="en-IN" sz="2400" spc="-1" strike="noStrike">
                        <a:latin typeface="Arial"/>
                      </a:endParaRPr>
                    </a:p>
                    <a:p>
                      <a:pPr marL="396000" indent="-395640" algn="just">
                        <a:lnSpc>
                          <a:spcPct val="100000"/>
                        </a:lnSpc>
                        <a:spcBef>
                          <a:spcPts val="400"/>
                        </a:spcBef>
                        <a:buClr>
                          <a:srgbClr val="c00000"/>
                        </a:buClr>
                        <a:buFont typeface="Arial"/>
                        <a:buChar char="•"/>
                      </a:pPr>
                      <a:r>
                        <a:rPr b="1" lang="en-IN" sz="2400" spc="-1" strike="noStrike">
                          <a:solidFill>
                            <a:srgbClr val="c00000"/>
                          </a:solidFill>
                          <a:latin typeface="Calibri"/>
                        </a:rPr>
                        <a:t>Mastering complexity of these Large programs/Systems</a:t>
                      </a:r>
                      <a:endParaRPr b="0" lang="en-IN" sz="2400" spc="-1" strike="noStrike">
                        <a:latin typeface="Arial"/>
                      </a:endParaRPr>
                    </a:p>
                    <a:p>
                      <a:pPr marL="396000" indent="-395640" algn="just">
                        <a:lnSpc>
                          <a:spcPct val="100000"/>
                        </a:lnSpc>
                        <a:spcBef>
                          <a:spcPts val="400"/>
                        </a:spcBef>
                        <a:buClr>
                          <a:srgbClr val="000000"/>
                        </a:buClr>
                        <a:buFont typeface="Arial"/>
                        <a:buChar char="•"/>
                      </a:pPr>
                      <a:r>
                        <a:rPr b="1" lang="en-IN" sz="2400" spc="-1" strike="noStrike">
                          <a:solidFill>
                            <a:srgbClr val="000000"/>
                          </a:solidFill>
                          <a:latin typeface="Calibri"/>
                        </a:rPr>
                        <a:t>Development of Software that is Evolving</a:t>
                      </a:r>
                      <a:endParaRPr b="0" lang="en-IN" sz="2400" spc="-1" strike="noStrike">
                        <a:latin typeface="Arial"/>
                      </a:endParaRPr>
                    </a:p>
                    <a:p>
                      <a:pPr marL="396000" indent="-395640" algn="just">
                        <a:lnSpc>
                          <a:spcPct val="100000"/>
                        </a:lnSpc>
                        <a:spcBef>
                          <a:spcPts val="400"/>
                        </a:spcBef>
                        <a:buClr>
                          <a:srgbClr val="c00000"/>
                        </a:buClr>
                        <a:buFont typeface="Arial"/>
                        <a:buChar char="•"/>
                      </a:pPr>
                      <a:r>
                        <a:rPr b="1" lang="en-IN" sz="2400" spc="-1" strike="noStrike">
                          <a:solidFill>
                            <a:srgbClr val="c00000"/>
                          </a:solidFill>
                          <a:latin typeface="Calibri"/>
                        </a:rPr>
                        <a:t>Efficient development</a:t>
                      </a:r>
                      <a:endParaRPr b="0" lang="en-IN" sz="2400" spc="-1" strike="noStrike">
                        <a:latin typeface="Arial"/>
                      </a:endParaRPr>
                    </a:p>
                  </a:txBody>
                  <a:tcPr marL="91440" marR="91440">
                    <a:noFill/>
                  </a:tcPr>
                </a:tc>
                <a:tc>
                  <a:txBody>
                    <a:bodyPr/>
                    <a:p>
                      <a:pPr marL="396000" indent="-395640" algn="just">
                        <a:lnSpc>
                          <a:spcPct val="100000"/>
                        </a:lnSpc>
                        <a:spcBef>
                          <a:spcPts val="400"/>
                        </a:spcBef>
                        <a:buClr>
                          <a:srgbClr val="564b3c"/>
                        </a:buClr>
                        <a:buFont typeface="Arial"/>
                        <a:buChar char="•"/>
                      </a:pPr>
                      <a:r>
                        <a:rPr b="1" lang="en-IN" sz="2400" spc="-1" strike="noStrike">
                          <a:solidFill>
                            <a:srgbClr val="564b3c"/>
                          </a:solidFill>
                          <a:latin typeface="Calibri"/>
                        </a:rPr>
                        <a:t>Supporting large teams,  teamwork and global development</a:t>
                      </a:r>
                      <a:endParaRPr b="0" lang="en-IN" sz="2400" spc="-1" strike="noStrike">
                        <a:latin typeface="Arial"/>
                      </a:endParaRPr>
                    </a:p>
                    <a:p>
                      <a:pPr marL="396000" indent="-395640" algn="just">
                        <a:lnSpc>
                          <a:spcPct val="100000"/>
                        </a:lnSpc>
                        <a:spcBef>
                          <a:spcPts val="400"/>
                        </a:spcBef>
                        <a:buClr>
                          <a:srgbClr val="c00000"/>
                        </a:buClr>
                        <a:buFont typeface="Arial"/>
                        <a:buChar char="•"/>
                      </a:pPr>
                      <a:r>
                        <a:rPr b="1" lang="en-IN" sz="2400" spc="-1" strike="noStrike">
                          <a:solidFill>
                            <a:srgbClr val="c00000"/>
                          </a:solidFill>
                          <a:latin typeface="Calibri"/>
                        </a:rPr>
                        <a:t>Ensuring a process through which software being developed,  supports the users effectively</a:t>
                      </a:r>
                      <a:endParaRPr b="0" lang="en-IN" sz="2400" spc="-1" strike="noStrike">
                        <a:latin typeface="Arial"/>
                      </a:endParaRPr>
                    </a:p>
                    <a:p>
                      <a:pPr marL="396000" indent="-395640" algn="just">
                        <a:lnSpc>
                          <a:spcPct val="100000"/>
                        </a:lnSpc>
                        <a:spcBef>
                          <a:spcPts val="400"/>
                        </a:spcBef>
                        <a:buClr>
                          <a:srgbClr val="c00000"/>
                        </a:buClr>
                        <a:buFont typeface="Arial"/>
                        <a:buChar char="•"/>
                      </a:pPr>
                      <a:r>
                        <a:rPr b="1" lang="en-IN" sz="2400" spc="-1" strike="noStrike">
                          <a:solidFill>
                            <a:srgbClr val="000000"/>
                          </a:solidFill>
                          <a:latin typeface="Calibri"/>
                        </a:rPr>
                        <a:t>Ensuring that the right choices or decisions are made while working under constraints or supports the balancing act</a:t>
                      </a:r>
                      <a:endParaRPr b="0" lang="en-IN" sz="2400" spc="-1" strike="noStrike">
                        <a:latin typeface="Arial"/>
                      </a:endParaRPr>
                    </a:p>
                    <a:p>
                      <a:pPr marL="396000" indent="-395640">
                        <a:lnSpc>
                          <a:spcPct val="100000"/>
                        </a:lnSpc>
                        <a:spcBef>
                          <a:spcPts val="400"/>
                        </a:spcBef>
                        <a:buClr>
                          <a:srgbClr val="c00000"/>
                        </a:buClr>
                        <a:buFont typeface="Arial"/>
                        <a:buChar char="•"/>
                      </a:pPr>
                      <a:r>
                        <a:rPr b="1" lang="en-IN" sz="2400" spc="-1" strike="noStrike">
                          <a:solidFill>
                            <a:srgbClr val="c00000"/>
                          </a:solidFill>
                          <a:latin typeface="Calibri"/>
                        </a:rPr>
                        <a:t>Ensuring the needs of visibility </a:t>
                      </a:r>
                      <a:br/>
                      <a:r>
                        <a:rPr b="1" lang="en-IN" sz="2400" spc="-1" strike="noStrike">
                          <a:solidFill>
                            <a:srgbClr val="c00000"/>
                          </a:solidFill>
                          <a:latin typeface="Calibri"/>
                        </a:rPr>
                        <a:t>and continuity</a:t>
                      </a:r>
                      <a:endParaRPr b="0" lang="en-IN" sz="2400" spc="-1" strike="noStrike">
                        <a:latin typeface="Arial"/>
                      </a:endParaRPr>
                    </a:p>
                  </a:txBody>
                  <a:tcPr marL="91440" marR="91440">
                    <a:noFill/>
                  </a:tcPr>
                </a:tc>
              </a:tr>
            </a:tbl>
          </a:graphicData>
        </a:graphic>
      </p:graphicFrame>
    </p:spTree>
  </p:cSld>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299"/>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99"/>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299"/>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99"/>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299"/>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299"/>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99"/>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40" name="Group 1"/>
          <p:cNvGrpSpPr/>
          <p:nvPr/>
        </p:nvGrpSpPr>
        <p:grpSpPr>
          <a:xfrm>
            <a:off x="313920" y="349560"/>
            <a:ext cx="11518200" cy="6217920"/>
            <a:chOff x="313920" y="349560"/>
            <a:chExt cx="11518200" cy="6217920"/>
          </a:xfrm>
        </p:grpSpPr>
        <p:sp>
          <p:nvSpPr>
            <p:cNvPr id="2241"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242"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243"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244"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5"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SOFTWARE PROJECT MANAGEMENT</a:t>
            </a:r>
            <a:endParaRPr b="0" lang="en-IN" sz="3600" spc="-1" strike="noStrike">
              <a:latin typeface="Arial"/>
            </a:endParaRPr>
          </a:p>
        </p:txBody>
      </p:sp>
    </p:spTree>
  </p:cSld>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6" name="CustomShape 1"/>
          <p:cNvSpPr/>
          <p:nvPr/>
        </p:nvSpPr>
        <p:spPr>
          <a:xfrm>
            <a:off x="165960" y="1463400"/>
            <a:ext cx="89154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Software Project Planning</a:t>
            </a:r>
            <a:endParaRPr b="0" lang="en-IN" sz="3600" spc="-1" strike="noStrike">
              <a:latin typeface="Arial"/>
            </a:endParaRPr>
          </a:p>
        </p:txBody>
      </p:sp>
      <p:pic>
        <p:nvPicPr>
          <p:cNvPr id="2247" name="Picture 1" descr=""/>
          <p:cNvPicPr/>
          <p:nvPr/>
        </p:nvPicPr>
        <p:blipFill>
          <a:blip r:embed="rId1"/>
          <a:stretch/>
        </p:blipFill>
        <p:spPr>
          <a:xfrm>
            <a:off x="730440" y="2437560"/>
            <a:ext cx="4060080" cy="2730960"/>
          </a:xfrm>
          <a:prstGeom prst="rect">
            <a:avLst/>
          </a:prstGeom>
          <a:ln>
            <a:noFill/>
          </a:ln>
        </p:spPr>
      </p:pic>
      <p:pic>
        <p:nvPicPr>
          <p:cNvPr id="2248" name="Picture 3" descr=""/>
          <p:cNvPicPr/>
          <p:nvPr/>
        </p:nvPicPr>
        <p:blipFill>
          <a:blip r:embed="rId2"/>
          <a:stretch/>
        </p:blipFill>
        <p:spPr>
          <a:xfrm>
            <a:off x="4978800" y="2959920"/>
            <a:ext cx="7049880" cy="1611720"/>
          </a:xfrm>
          <a:prstGeom prst="rect">
            <a:avLst/>
          </a:prstGeom>
          <a:ln>
            <a:noFill/>
          </a:ln>
        </p:spPr>
      </p:pic>
    </p:spTree>
  </p:cSld>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a:t>
            </a:r>
            <a:r>
              <a:rPr b="1" lang="en-US" sz="2400" spc="-1" strike="noStrike">
                <a:solidFill>
                  <a:srgbClr val="ed7d31"/>
                </a:solidFill>
                <a:latin typeface="Calibri"/>
              </a:rPr>
              <a:t>o</a:t>
            </a:r>
            <a:r>
              <a:rPr b="1" lang="en-US" sz="2400" spc="-1" strike="noStrike">
                <a:solidFill>
                  <a:srgbClr val="ed7d31"/>
                </a:solidFill>
                <a:latin typeface="Calibri"/>
              </a:rPr>
              <a:t>f</a:t>
            </a:r>
            <a:r>
              <a:rPr b="1" lang="en-US" sz="2400" spc="-1" strike="noStrike">
                <a:solidFill>
                  <a:srgbClr val="ed7d31"/>
                </a:solidFill>
                <a:latin typeface="Calibri"/>
              </a:rPr>
              <a:t>t</a:t>
            </a:r>
            <a:r>
              <a:rPr b="1" lang="en-US" sz="2400" spc="-1" strike="noStrike">
                <a:solidFill>
                  <a:srgbClr val="ed7d31"/>
                </a:solidFill>
                <a:latin typeface="Calibri"/>
              </a:rPr>
              <a:t>w</a:t>
            </a:r>
            <a:r>
              <a:rPr b="1" lang="en-US" sz="2400" spc="-1" strike="noStrike">
                <a:solidFill>
                  <a:srgbClr val="ed7d31"/>
                </a:solidFill>
                <a:latin typeface="Calibri"/>
              </a:rPr>
              <a:t>a</a:t>
            </a:r>
            <a:r>
              <a:rPr b="1" lang="en-US" sz="2400" spc="-1" strike="noStrike">
                <a:solidFill>
                  <a:srgbClr val="ed7d31"/>
                </a:solidFill>
                <a:latin typeface="Calibri"/>
              </a:rPr>
              <a:t>r</a:t>
            </a:r>
            <a:r>
              <a:rPr b="1" lang="en-US" sz="2400" spc="-1" strike="noStrike">
                <a:solidFill>
                  <a:srgbClr val="ed7d31"/>
                </a:solidFill>
                <a:latin typeface="Calibri"/>
              </a:rPr>
              <a:t>e </a:t>
            </a:r>
            <a:r>
              <a:rPr b="1" lang="en-US" sz="2400" spc="-1" strike="noStrike">
                <a:solidFill>
                  <a:srgbClr val="ed7d31"/>
                </a:solidFill>
                <a:latin typeface="Calibri"/>
              </a:rPr>
              <a:t>P</a:t>
            </a:r>
            <a:r>
              <a:rPr b="1" lang="en-US" sz="2400" spc="-1" strike="noStrike">
                <a:solidFill>
                  <a:srgbClr val="ed7d31"/>
                </a:solidFill>
                <a:latin typeface="Calibri"/>
              </a:rPr>
              <a:t>r</a:t>
            </a:r>
            <a:r>
              <a:rPr b="1" lang="en-US" sz="2400" spc="-1" strike="noStrike">
                <a:solidFill>
                  <a:srgbClr val="ed7d31"/>
                </a:solidFill>
                <a:latin typeface="Calibri"/>
              </a:rPr>
              <a:t>o</a:t>
            </a:r>
            <a:r>
              <a:rPr b="1" lang="en-US" sz="2400" spc="-1" strike="noStrike">
                <a:solidFill>
                  <a:srgbClr val="ed7d31"/>
                </a:solidFill>
                <a:latin typeface="Calibri"/>
              </a:rPr>
              <a:t>j</a:t>
            </a:r>
            <a:r>
              <a:rPr b="1" lang="en-US" sz="2400" spc="-1" strike="noStrike">
                <a:solidFill>
                  <a:srgbClr val="ed7d31"/>
                </a:solidFill>
                <a:latin typeface="Calibri"/>
              </a:rPr>
              <a:t>e</a:t>
            </a:r>
            <a:r>
              <a:rPr b="1" lang="en-US" sz="2400" spc="-1" strike="noStrike">
                <a:solidFill>
                  <a:srgbClr val="ed7d31"/>
                </a:solidFill>
                <a:latin typeface="Calibri"/>
              </a:rPr>
              <a:t>c</a:t>
            </a:r>
            <a:r>
              <a:rPr b="1" lang="en-US" sz="2400" spc="-1" strike="noStrike">
                <a:solidFill>
                  <a:srgbClr val="ed7d31"/>
                </a:solidFill>
                <a:latin typeface="Calibri"/>
              </a:rPr>
              <a:t>t </a:t>
            </a:r>
            <a:r>
              <a:rPr b="1" lang="en-US" sz="2400" spc="-1" strike="noStrike">
                <a:solidFill>
                  <a:srgbClr val="ed7d31"/>
                </a:solidFill>
                <a:latin typeface="Calibri"/>
              </a:rPr>
              <a:t>P</a:t>
            </a:r>
            <a:r>
              <a:rPr b="1" lang="en-US" sz="2400" spc="-1" strike="noStrike">
                <a:solidFill>
                  <a:srgbClr val="ed7d31"/>
                </a:solidFill>
                <a:latin typeface="Calibri"/>
              </a:rPr>
              <a:t>l</a:t>
            </a:r>
            <a:r>
              <a:rPr b="1" lang="en-US" sz="2400" spc="-1" strike="noStrike">
                <a:solidFill>
                  <a:srgbClr val="ed7d31"/>
                </a:solidFill>
                <a:latin typeface="Calibri"/>
              </a:rPr>
              <a:t>a</a:t>
            </a:r>
            <a:r>
              <a:rPr b="1" lang="en-US" sz="2400" spc="-1" strike="noStrike">
                <a:solidFill>
                  <a:srgbClr val="ed7d31"/>
                </a:solidFill>
                <a:latin typeface="Calibri"/>
              </a:rPr>
              <a:t>n</a:t>
            </a:r>
            <a:r>
              <a:rPr b="1" lang="en-US" sz="2400" spc="-1" strike="noStrike">
                <a:solidFill>
                  <a:srgbClr val="ed7d31"/>
                </a:solidFill>
                <a:latin typeface="Calibri"/>
              </a:rPr>
              <a:t>n</a:t>
            </a:r>
            <a:r>
              <a:rPr b="1" lang="en-US" sz="2400" spc="-1" strike="noStrike">
                <a:solidFill>
                  <a:srgbClr val="ed7d31"/>
                </a:solidFill>
                <a:latin typeface="Calibri"/>
              </a:rPr>
              <a:t>i</a:t>
            </a:r>
            <a:r>
              <a:rPr b="1" lang="en-US" sz="2400" spc="-1" strike="noStrike">
                <a:solidFill>
                  <a:srgbClr val="ed7d31"/>
                </a:solidFill>
                <a:latin typeface="Calibri"/>
              </a:rPr>
              <a:t>n</a:t>
            </a:r>
            <a:r>
              <a:rPr b="1" lang="en-US" sz="2400" spc="-1" strike="noStrike">
                <a:solidFill>
                  <a:srgbClr val="ed7d31"/>
                </a:solidFill>
                <a:latin typeface="Calibri"/>
              </a:rPr>
              <a:t>g </a:t>
            </a:r>
            <a:r>
              <a:rPr b="1" lang="en-US" sz="2400" spc="-1" strike="noStrike">
                <a:solidFill>
                  <a:srgbClr val="ed7d31"/>
                </a:solidFill>
                <a:latin typeface="Calibri"/>
              </a:rPr>
              <a:t>(</a:t>
            </a:r>
            <a:r>
              <a:rPr b="1" lang="en-US" sz="2400" spc="-1" strike="noStrike">
                <a:solidFill>
                  <a:srgbClr val="ed7d31"/>
                </a:solidFill>
                <a:latin typeface="Calibri"/>
              </a:rPr>
              <a:t>R</a:t>
            </a:r>
            <a:r>
              <a:rPr b="1" lang="en-US" sz="2400" spc="-1" strike="noStrike">
                <a:solidFill>
                  <a:srgbClr val="ed7d31"/>
                </a:solidFill>
                <a:latin typeface="Calibri"/>
              </a:rPr>
              <a:t>e</a:t>
            </a:r>
            <a:r>
              <a:rPr b="1" lang="en-US" sz="2400" spc="-1" strike="noStrike">
                <a:solidFill>
                  <a:srgbClr val="ed7d31"/>
                </a:solidFill>
                <a:latin typeface="Calibri"/>
              </a:rPr>
              <a:t>c</a:t>
            </a:r>
            <a:r>
              <a:rPr b="1" lang="en-US" sz="2400" spc="-1" strike="noStrike">
                <a:solidFill>
                  <a:srgbClr val="ed7d31"/>
                </a:solidFill>
                <a:latin typeface="Calibri"/>
              </a:rPr>
              <a:t>a</a:t>
            </a:r>
            <a:r>
              <a:rPr b="1" lang="en-US" sz="2400" spc="-1" strike="noStrike">
                <a:solidFill>
                  <a:srgbClr val="ed7d31"/>
                </a:solidFill>
                <a:latin typeface="Calibri"/>
              </a:rPr>
              <a:t>p</a:t>
            </a:r>
            <a:r>
              <a:rPr b="1" lang="en-US" sz="2400" spc="-1" strike="noStrike">
                <a:solidFill>
                  <a:srgbClr val="ed7d31"/>
                </a:solidFill>
                <a:latin typeface="Calibri"/>
              </a:rPr>
              <a:t>)</a:t>
            </a:r>
            <a:endParaRPr b="0" lang="en-US" sz="2400" spc="-1" strike="noStrike">
              <a:solidFill>
                <a:srgbClr val="000000"/>
              </a:solidFill>
              <a:latin typeface="Calibri"/>
            </a:endParaRPr>
          </a:p>
        </p:txBody>
      </p:sp>
      <p:sp>
        <p:nvSpPr>
          <p:cNvPr id="2250" name="CustomShape 2"/>
          <p:cNvSpPr/>
          <p:nvPr/>
        </p:nvSpPr>
        <p:spPr>
          <a:xfrm>
            <a:off x="198720" y="1268280"/>
            <a:ext cx="7223760" cy="5504400"/>
          </a:xfrm>
          <a:prstGeom prst="rect">
            <a:avLst/>
          </a:prstGeom>
          <a:noFill/>
          <a:ln>
            <a:noFill/>
          </a:ln>
        </p:spPr>
        <p:style>
          <a:lnRef idx="0"/>
          <a:fillRef idx="0"/>
          <a:effectRef idx="0"/>
          <a:fontRef idx="minor"/>
        </p:style>
      </p:sp>
      <p:sp>
        <p:nvSpPr>
          <p:cNvPr id="2251" name="CustomShape 3"/>
          <p:cNvSpPr/>
          <p:nvPr/>
        </p:nvSpPr>
        <p:spPr>
          <a:xfrm>
            <a:off x="72360" y="1327680"/>
            <a:ext cx="10681560" cy="6577200"/>
          </a:xfrm>
          <a:prstGeom prst="rect">
            <a:avLst/>
          </a:prstGeom>
          <a:noFill/>
          <a:ln>
            <a:noFill/>
          </a:ln>
        </p:spPr>
        <p:style>
          <a:lnRef idx="0"/>
          <a:fillRef idx="0"/>
          <a:effectRef idx="0"/>
          <a:fontRef idx="minor"/>
        </p:style>
        <p:txBody>
          <a:bodyPr lIns="90000" rIns="90000" tIns="45000" bIns="45000"/>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Initiation and approval of the project typically happens at the end of the Feasibility study</a:t>
            </a:r>
            <a:endParaRPr b="0" lang="en-IN" sz="2400" spc="-1" strike="noStrike">
              <a:latin typeface="Arial"/>
            </a:endParaRPr>
          </a:p>
          <a:p>
            <a:pPr marL="343080" indent="-342720" algn="just">
              <a:lnSpc>
                <a:spcPct val="120000"/>
              </a:lnSpc>
              <a:spcBef>
                <a:spcPts val="300"/>
              </a:spcBef>
              <a:spcAft>
                <a:spcPts val="300"/>
              </a:spcAft>
              <a:buClr>
                <a:srgbClr val="0070c0"/>
              </a:buClr>
              <a:buFont typeface="Wingdings" charset="2"/>
              <a:buChar char=""/>
            </a:pPr>
            <a:r>
              <a:rPr b="1" lang="en-IN" sz="2400" spc="-1" strike="noStrike">
                <a:solidFill>
                  <a:srgbClr val="0070c0"/>
                </a:solidFill>
                <a:latin typeface="Calibri"/>
              </a:rPr>
              <a:t>Planning</a:t>
            </a:r>
            <a:r>
              <a:rPr b="0" lang="en-IN" sz="2400" spc="-1" strike="noStrike">
                <a:solidFill>
                  <a:srgbClr val="000000"/>
                </a:solidFill>
                <a:latin typeface="Calibri"/>
              </a:rPr>
              <a:t> is one of the first tasks in the project where the Project Manager focusses on what needs to be achieved and how. </a:t>
            </a:r>
            <a:endParaRPr b="0" lang="en-IN" sz="2400" spc="-1" strike="noStrike">
              <a:latin typeface="Arial"/>
            </a:endParaRPr>
          </a:p>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Planning involves looking ahead and making provisions for the required resources so that the project will be executed smoothly without surprises</a:t>
            </a:r>
            <a:endParaRPr b="0" lang="en-IN" sz="2400" spc="-1" strike="noStrike">
              <a:latin typeface="Arial"/>
            </a:endParaRPr>
          </a:p>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The outcome of the planning phase would typically be a Project Plan</a:t>
            </a:r>
            <a:endParaRPr b="0" lang="en-IN" sz="2400" spc="-1" strike="noStrike">
              <a:latin typeface="Arial"/>
            </a:endParaRPr>
          </a:p>
          <a:p>
            <a:pPr lvl="1" marL="800280" indent="-342720">
              <a:lnSpc>
                <a:spcPct val="100000"/>
              </a:lnSpc>
              <a:buClr>
                <a:srgbClr val="000000"/>
              </a:buClr>
              <a:buFont typeface="Wingdings" charset="2"/>
              <a:buChar char=""/>
            </a:pPr>
            <a:r>
              <a:rPr b="0" lang="en-IN" sz="2400" spc="-1" strike="noStrike">
                <a:solidFill>
                  <a:srgbClr val="000000"/>
                </a:solidFill>
                <a:latin typeface="Calibri"/>
              </a:rPr>
              <a:t>The level of this project plan would depend on the nature of the project whether it is a exploratory, research or development etc.</a:t>
            </a:r>
            <a:endParaRPr b="0" lang="en-IN" sz="2400" spc="-1" strike="noStrike">
              <a:latin typeface="Arial"/>
            </a:endParaRPr>
          </a:p>
          <a:p>
            <a:pPr lvl="1" marL="800280" indent="-342720">
              <a:lnSpc>
                <a:spcPct val="100000"/>
              </a:lnSpc>
              <a:spcBef>
                <a:spcPts val="601"/>
              </a:spcBef>
              <a:buClr>
                <a:srgbClr val="000000"/>
              </a:buClr>
              <a:buFont typeface="Wingdings" charset="2"/>
              <a:buChar char=""/>
            </a:pPr>
            <a:r>
              <a:rPr b="0" lang="en-IN" sz="2400" spc="-1" strike="noStrike">
                <a:solidFill>
                  <a:srgbClr val="000000"/>
                </a:solidFill>
                <a:latin typeface="Calibri"/>
              </a:rPr>
              <a:t>The project plan can evolves over the lifecycle of the project based on the progress achieved, changes in context, risks encountered or any unforeseen changes.</a:t>
            </a:r>
            <a:endParaRPr b="0" lang="en-IN" sz="2400" spc="-1" strike="noStrike">
              <a:latin typeface="Arial"/>
            </a:endParaRPr>
          </a:p>
        </p:txBody>
      </p:sp>
      <p:pic>
        <p:nvPicPr>
          <p:cNvPr id="2252" name="Picture 1" descr=""/>
          <p:cNvPicPr/>
          <p:nvPr/>
        </p:nvPicPr>
        <p:blipFill>
          <a:blip r:embed="rId1"/>
          <a:stretch/>
        </p:blipFill>
        <p:spPr>
          <a:xfrm>
            <a:off x="6154560" y="43560"/>
            <a:ext cx="4566960" cy="1044000"/>
          </a:xfrm>
          <a:prstGeom prst="rect">
            <a:avLst/>
          </a:prstGeom>
          <a:ln>
            <a:noFill/>
          </a:ln>
        </p:spPr>
      </p:pic>
      <p:sp>
        <p:nvSpPr>
          <p:cNvPr id="2253" name="CustomShape 4"/>
          <p:cNvSpPr/>
          <p:nvPr/>
        </p:nvSpPr>
        <p:spPr>
          <a:xfrm>
            <a:off x="7346520" y="528840"/>
            <a:ext cx="1049040" cy="4579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254" name="CustomShape 5"/>
          <p:cNvSpPr/>
          <p:nvPr/>
        </p:nvSpPr>
        <p:spPr>
          <a:xfrm>
            <a:off x="8479080" y="441360"/>
            <a:ext cx="1433520" cy="639720"/>
          </a:xfrm>
          <a:prstGeom prst="rect">
            <a:avLst/>
          </a:prstGeom>
          <a:solidFill>
            <a:schemeClr val="accent2">
              <a:lumMod val="60000"/>
              <a:lumOff val="40000"/>
            </a:schemeClr>
          </a:solidFill>
          <a:ln>
            <a:noFill/>
          </a:ln>
        </p:spPr>
        <p:style>
          <a:lnRef idx="0"/>
          <a:fillRef idx="0"/>
          <a:effectRef idx="0"/>
          <a:fontRef idx="minor"/>
        </p:style>
        <p:txBody>
          <a:bodyPr lIns="90000" rIns="90000" tIns="0" bIns="0"/>
          <a:p>
            <a:pPr algn="ctr">
              <a:lnSpc>
                <a:spcPct val="100000"/>
              </a:lnSpc>
            </a:pPr>
            <a:r>
              <a:rPr b="1" lang="en-IN" sz="1400" spc="-1" strike="noStrike">
                <a:solidFill>
                  <a:srgbClr val="000000"/>
                </a:solidFill>
                <a:latin typeface="Calibri"/>
              </a:rPr>
              <a:t>Monitoring </a:t>
            </a:r>
            <a:br/>
            <a:r>
              <a:rPr b="1" lang="en-IN" sz="1400" spc="-1" strike="noStrike">
                <a:solidFill>
                  <a:srgbClr val="000000"/>
                </a:solidFill>
                <a:latin typeface="Calibri"/>
              </a:rPr>
              <a:t>Execution &amp;</a:t>
            </a:r>
            <a:br/>
            <a:r>
              <a:rPr b="1" lang="en-IN" sz="1400" spc="-1" strike="noStrike">
                <a:solidFill>
                  <a:srgbClr val="000000"/>
                </a:solidFill>
                <a:latin typeface="Calibri"/>
              </a:rPr>
              <a:t>Control</a:t>
            </a:r>
            <a:endParaRPr b="0" lang="en-IN" sz="1400" spc="-1" strike="noStrike">
              <a:latin typeface="Arial"/>
            </a:endParaRPr>
          </a:p>
        </p:txBody>
      </p:sp>
    </p:spTree>
  </p:cSld>
  <p:timing>
    <p:tnLst>
      <p:par>
        <p:cTn id="3153" dur="indefinite" restart="never" nodeType="tmRoot">
          <p:childTnLst>
            <p:seq>
              <p:cTn id="3154" dur="indefinite" nodeType="mainSeq">
                <p:childTnLst>
                  <p:par>
                    <p:cTn id="3155" fill="hold">
                      <p:stCondLst>
                        <p:cond delay="0"/>
                      </p:stCondLst>
                      <p:childTnLst>
                        <p:par>
                          <p:cTn id="3156" fill="hold">
                            <p:stCondLst>
                              <p:cond delay="0"/>
                            </p:stCondLst>
                            <p:childTnLst>
                              <p:par>
                                <p:cTn id="3157" nodeType="withEffect" fill="hold" presetClass="entr" presetID="1">
                                  <p:stCondLst>
                                    <p:cond delay="0"/>
                                  </p:stCondLst>
                                  <p:endCondLst>
                                    <p:cond delay="5000"/>
                                  </p:endCondLst>
                                  <p:childTnLst>
                                    <p:set>
                                      <p:cBhvr>
                                        <p:cTn id="3158" dur="1" fill="hold">
                                          <p:stCondLst>
                                            <p:cond delay="0"/>
                                          </p:stCondLst>
                                        </p:cTn>
                                        <p:tgtEl>
                                          <p:spTgt spid="225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A Project plan needs to answer questions from</a:t>
            </a:r>
            <a:endParaRPr b="0" lang="en-US" sz="2400" spc="-1" strike="noStrike">
              <a:solidFill>
                <a:srgbClr val="000000"/>
              </a:solidFill>
              <a:latin typeface="Calibri"/>
            </a:endParaRPr>
          </a:p>
        </p:txBody>
      </p:sp>
      <p:sp>
        <p:nvSpPr>
          <p:cNvPr id="2256" name="CustomShape 2"/>
          <p:cNvSpPr/>
          <p:nvPr/>
        </p:nvSpPr>
        <p:spPr>
          <a:xfrm>
            <a:off x="124560" y="1174680"/>
            <a:ext cx="7751520" cy="5504400"/>
          </a:xfrm>
          <a:prstGeom prst="rect">
            <a:avLst/>
          </a:prstGeom>
          <a:noFill/>
          <a:ln>
            <a:noFill/>
          </a:ln>
        </p:spPr>
        <p:style>
          <a:lnRef idx="0"/>
          <a:fillRef idx="0"/>
          <a:effectRef idx="0"/>
          <a:fontRef idx="minor"/>
        </p:style>
      </p:sp>
      <p:sp>
        <p:nvSpPr>
          <p:cNvPr id="2257" name="CustomShape 3"/>
          <p:cNvSpPr/>
          <p:nvPr/>
        </p:nvSpPr>
        <p:spPr>
          <a:xfrm>
            <a:off x="124560" y="1087920"/>
            <a:ext cx="11942640" cy="6482520"/>
          </a:xfrm>
          <a:prstGeom prst="rect">
            <a:avLst/>
          </a:prstGeom>
          <a:noFill/>
          <a:ln>
            <a:noFill/>
          </a:ln>
        </p:spPr>
        <p:style>
          <a:lnRef idx="0"/>
          <a:fillRef idx="0"/>
          <a:effectRef idx="0"/>
          <a:fontRef idx="minor"/>
        </p:style>
        <p:txBody>
          <a:bodyPr lIns="90000" rIns="90000" tIns="45000" bIns="45000"/>
          <a:p>
            <a:pPr algn="just">
              <a:lnSpc>
                <a:spcPct val="110000"/>
              </a:lnSpc>
              <a:spcBef>
                <a:spcPts val="300"/>
              </a:spcBef>
              <a:spcAft>
                <a:spcPts val="300"/>
              </a:spcAft>
            </a:pPr>
            <a:r>
              <a:rPr b="1" lang="en-IN" sz="2400" spc="-1" strike="noStrike">
                <a:solidFill>
                  <a:srgbClr val="0070c0"/>
                </a:solidFill>
                <a:latin typeface="Calibri"/>
              </a:rPr>
              <a:t>Sponsors Perspective like</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Where does this product/project fit strategically to the vision/roadmap of the organization</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is the investment (Budget) / Revenue expected (Predicted)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long will this take to build and what are the risks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Who is responsible and how is the progress tracked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resources are required and what are the deliverables</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will we say that the project is Complete/successful/has met exit criteria.</a:t>
            </a:r>
            <a:endParaRPr b="0" lang="en-IN" sz="2400" spc="-1" strike="noStrike">
              <a:latin typeface="Arial"/>
            </a:endParaRPr>
          </a:p>
          <a:p>
            <a:pPr algn="just">
              <a:lnSpc>
                <a:spcPct val="110000"/>
              </a:lnSpc>
              <a:spcBef>
                <a:spcPts val="300"/>
              </a:spcBef>
              <a:spcAft>
                <a:spcPts val="300"/>
              </a:spcAft>
            </a:pPr>
            <a:r>
              <a:rPr b="1" lang="en-IN" sz="2400" spc="-1" strike="noStrike">
                <a:solidFill>
                  <a:srgbClr val="0070c0"/>
                </a:solidFill>
                <a:latin typeface="Calibri"/>
              </a:rPr>
              <a:t>Customer perspective</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Does the team working on the product/project understand the problem</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long will it take, how much will it cost</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Criteria for accepting the product/project to be complete and meeting expectations</a:t>
            </a:r>
            <a:endParaRPr b="0" lang="en-IN" sz="2400" spc="-1" strike="noStrike">
              <a:latin typeface="Arial"/>
            </a:endParaRPr>
          </a:p>
        </p:txBody>
      </p:sp>
    </p:spTree>
  </p:cSld>
  <p:timing>
    <p:tnLst>
      <p:par>
        <p:cTn id="3159" dur="indefinite" restart="never" nodeType="tmRoot">
          <p:childTnLst>
            <p:seq>
              <p:cTn id="3160" dur="indefinite" nodeType="mainSeq">
                <p:childTnLst>
                  <p:par>
                    <p:cTn id="3161" fill="hold">
                      <p:stCondLst>
                        <p:cond delay="0"/>
                      </p:stCondLst>
                      <p:childTnLst>
                        <p:par>
                          <p:cTn id="3162" fill="hold">
                            <p:stCondLst>
                              <p:cond delay="0"/>
                            </p:stCondLst>
                            <p:childTnLst>
                              <p:par>
                                <p:cTn id="3163" nodeType="withEffect" fill="hold" presetClass="entr" presetID="1">
                                  <p:stCondLst>
                                    <p:cond delay="0"/>
                                  </p:stCondLst>
                                  <p:endCondLst>
                                    <p:cond delay="5000"/>
                                  </p:endCondLst>
                                  <p:childTnLst>
                                    <p:set>
                                      <p:cBhvr>
                                        <p:cTn id="3164" dur="1" fill="hold">
                                          <p:stCondLst>
                                            <p:cond delay="0"/>
                                          </p:stCondLst>
                                        </p:cTn>
                                        <p:tgtEl>
                                          <p:spTgt spid="225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8"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plan needs to answer questions from -</a:t>
            </a:r>
            <a:endParaRPr b="0" lang="en-US" sz="2400" spc="-1" strike="noStrike">
              <a:solidFill>
                <a:srgbClr val="000000"/>
              </a:solidFill>
              <a:latin typeface="Calibri"/>
            </a:endParaRPr>
          </a:p>
        </p:txBody>
      </p:sp>
      <p:sp>
        <p:nvSpPr>
          <p:cNvPr id="2259" name="CustomShape 2"/>
          <p:cNvSpPr/>
          <p:nvPr/>
        </p:nvSpPr>
        <p:spPr>
          <a:xfrm>
            <a:off x="124560" y="1174680"/>
            <a:ext cx="7751520" cy="5504400"/>
          </a:xfrm>
          <a:prstGeom prst="rect">
            <a:avLst/>
          </a:prstGeom>
          <a:noFill/>
          <a:ln>
            <a:noFill/>
          </a:ln>
        </p:spPr>
        <p:style>
          <a:lnRef idx="0"/>
          <a:fillRef idx="0"/>
          <a:effectRef idx="0"/>
          <a:fontRef idx="minor"/>
        </p:style>
      </p:sp>
      <p:sp>
        <p:nvSpPr>
          <p:cNvPr id="2260" name="CustomShape 3"/>
          <p:cNvSpPr/>
          <p:nvPr/>
        </p:nvSpPr>
        <p:spPr>
          <a:xfrm>
            <a:off x="124560" y="1087920"/>
            <a:ext cx="11679120" cy="5199840"/>
          </a:xfrm>
          <a:prstGeom prst="rect">
            <a:avLst/>
          </a:prstGeom>
          <a:noFill/>
          <a:ln>
            <a:noFill/>
          </a:ln>
        </p:spPr>
        <p:style>
          <a:lnRef idx="0"/>
          <a:fillRef idx="0"/>
          <a:effectRef idx="0"/>
          <a:fontRef idx="minor"/>
        </p:style>
        <p:txBody>
          <a:bodyPr lIns="90000" rIns="90000" tIns="45000" bIns="45000"/>
          <a:p>
            <a:pPr algn="just">
              <a:lnSpc>
                <a:spcPct val="110000"/>
              </a:lnSpc>
              <a:spcBef>
                <a:spcPts val="300"/>
              </a:spcBef>
              <a:spcAft>
                <a:spcPts val="300"/>
              </a:spcAft>
            </a:pPr>
            <a:r>
              <a:rPr b="1" lang="en-IN" sz="2400" spc="-1" strike="noStrike">
                <a:solidFill>
                  <a:srgbClr val="0070c0"/>
                </a:solidFill>
                <a:latin typeface="Calibri"/>
              </a:rPr>
              <a:t>Execution Stakeholders perspective</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Lifecycle are we going to follow</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Criteria for prioritizing of requirements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Project Organization: </a:t>
            </a:r>
            <a:endParaRPr b="0" lang="en-IN" sz="2400" spc="-1" strike="noStrike">
              <a:latin typeface="Arial"/>
            </a:endParaRPr>
          </a:p>
          <a:p>
            <a:pPr lvl="2" marL="64008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Relationships to other parts of the organization (Upstream/Downstream)</a:t>
            </a:r>
            <a:endParaRPr b="0" lang="en-IN" sz="2400" spc="-1" strike="noStrike">
              <a:latin typeface="Arial"/>
            </a:endParaRPr>
          </a:p>
          <a:p>
            <a:pPr lvl="2" marL="640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Roles of people</a:t>
            </a:r>
            <a:endParaRPr b="0" lang="en-IN" sz="2400" spc="-1" strike="noStrike">
              <a:latin typeface="Arial"/>
            </a:endParaRPr>
          </a:p>
          <a:p>
            <a:pPr lvl="2" marL="640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User involvement</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Standards-Guidelines-Procedures to be followed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Communication Mechanisms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Schedule with Detailed Work Breakdown and Ownership</a:t>
            </a:r>
            <a:endParaRPr b="0" lang="en-IN" sz="2400" spc="-1" strike="noStrike">
              <a:latin typeface="Arial"/>
            </a:endParaRPr>
          </a:p>
        </p:txBody>
      </p:sp>
    </p:spTree>
  </p:cSld>
  <p:timing>
    <p:tnLst>
      <p:par>
        <p:cTn id="3165" dur="indefinite" restart="never" nodeType="tmRoot">
          <p:childTnLst>
            <p:seq>
              <p:cTn id="3166" dur="indefinite" nodeType="mainSeq">
                <p:childTnLst>
                  <p:par>
                    <p:cTn id="3167" fill="hold">
                      <p:stCondLst>
                        <p:cond delay="0"/>
                      </p:stCondLst>
                      <p:childTnLst>
                        <p:par>
                          <p:cTn id="3168" fill="hold">
                            <p:stCondLst>
                              <p:cond delay="0"/>
                            </p:stCondLst>
                            <p:childTnLst>
                              <p:par>
                                <p:cTn id="3169" nodeType="withEffect" fill="hold" presetClass="entr" presetID="1">
                                  <p:stCondLst>
                                    <p:cond delay="0"/>
                                  </p:stCondLst>
                                  <p:endCondLst>
                                    <p:cond delay="5000"/>
                                  </p:endCondLst>
                                  <p:childTnLst>
                                    <p:set>
                                      <p:cBhvr>
                                        <p:cTn id="3170" dur="1" fill="hold">
                                          <p:stCondLst>
                                            <p:cond delay="0"/>
                                          </p:stCondLst>
                                        </p:cTn>
                                        <p:tgtEl>
                                          <p:spTgt spid="225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1" name="TextShape 1"/>
          <p:cNvSpPr txBox="1"/>
          <p:nvPr/>
        </p:nvSpPr>
        <p:spPr>
          <a:xfrm>
            <a:off x="124560" y="528840"/>
            <a:ext cx="568368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planning process (Recap)</a:t>
            </a:r>
            <a:endParaRPr b="0" lang="en-US" sz="2400" spc="-1" strike="noStrike">
              <a:solidFill>
                <a:srgbClr val="000000"/>
              </a:solidFill>
              <a:latin typeface="Calibri"/>
            </a:endParaRPr>
          </a:p>
        </p:txBody>
      </p:sp>
      <p:sp>
        <p:nvSpPr>
          <p:cNvPr id="2262" name="CustomShape 2"/>
          <p:cNvSpPr/>
          <p:nvPr/>
        </p:nvSpPr>
        <p:spPr>
          <a:xfrm>
            <a:off x="124560" y="1174680"/>
            <a:ext cx="7751520" cy="5504400"/>
          </a:xfrm>
          <a:prstGeom prst="rect">
            <a:avLst/>
          </a:prstGeom>
          <a:noFill/>
          <a:ln>
            <a:noFill/>
          </a:ln>
        </p:spPr>
        <p:style>
          <a:lnRef idx="0"/>
          <a:fillRef idx="0"/>
          <a:effectRef idx="0"/>
          <a:fontRef idx="minor"/>
        </p:style>
      </p:sp>
      <p:pic>
        <p:nvPicPr>
          <p:cNvPr id="2263" name="Picture 28" descr=""/>
          <p:cNvPicPr/>
          <p:nvPr/>
        </p:nvPicPr>
        <p:blipFill>
          <a:blip r:embed="rId1"/>
          <a:stretch/>
        </p:blipFill>
        <p:spPr>
          <a:xfrm>
            <a:off x="433440" y="1333080"/>
            <a:ext cx="10396800" cy="5418720"/>
          </a:xfrm>
          <a:prstGeom prst="rect">
            <a:avLst/>
          </a:prstGeom>
          <a:ln>
            <a:noFill/>
          </a:ln>
        </p:spPr>
      </p:pic>
      <p:pic>
        <p:nvPicPr>
          <p:cNvPr id="2264" name="Picture 5" descr=""/>
          <p:cNvPicPr/>
          <p:nvPr/>
        </p:nvPicPr>
        <p:blipFill>
          <a:blip r:embed="rId2"/>
          <a:stretch/>
        </p:blipFill>
        <p:spPr>
          <a:xfrm>
            <a:off x="6154560" y="43560"/>
            <a:ext cx="4566960" cy="1044000"/>
          </a:xfrm>
          <a:prstGeom prst="rect">
            <a:avLst/>
          </a:prstGeom>
          <a:ln>
            <a:noFill/>
          </a:ln>
        </p:spPr>
      </p:pic>
    </p:spTree>
  </p:cSld>
  <p:timing>
    <p:tnLst>
      <p:par>
        <p:cTn id="3171" dur="indefinite" restart="never" nodeType="tmRoot">
          <p:childTnLst>
            <p:seq>
              <p:cTn id="3172" dur="indefinite" nodeType="mainSeq">
                <p:childTnLst>
                  <p:par>
                    <p:cTn id="3173" fill="hold">
                      <p:stCondLst>
                        <p:cond delay="0"/>
                      </p:stCondLst>
                      <p:childTnLst>
                        <p:par>
                          <p:cTn id="3174" fill="hold">
                            <p:stCondLst>
                              <p:cond delay="0"/>
                            </p:stCondLst>
                            <p:childTnLst>
                              <p:par>
                                <p:cTn id="3175" nodeType="withEffect" fill="hold" presetClass="entr" presetID="1">
                                  <p:stCondLst>
                                    <p:cond delay="0"/>
                                  </p:stCondLst>
                                  <p:endCondLst>
                                    <p:cond delay="5000"/>
                                  </p:endCondLst>
                                  <p:childTnLst>
                                    <p:set>
                                      <p:cBhvr>
                                        <p:cTn id="3176" dur="1" fill="hold">
                                          <p:stCondLst>
                                            <p:cond delay="0"/>
                                          </p:stCondLst>
                                        </p:cTn>
                                        <p:tgtEl>
                                          <p:spTgt spid="226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5"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66" name="CustomShape 2"/>
          <p:cNvSpPr/>
          <p:nvPr/>
        </p:nvSpPr>
        <p:spPr>
          <a:xfrm>
            <a:off x="198720" y="1268280"/>
            <a:ext cx="7223760" cy="5504400"/>
          </a:xfrm>
          <a:prstGeom prst="rect">
            <a:avLst/>
          </a:prstGeom>
          <a:noFill/>
          <a:ln>
            <a:noFill/>
          </a:ln>
        </p:spPr>
        <p:style>
          <a:lnRef idx="0"/>
          <a:fillRef idx="0"/>
          <a:effectRef idx="0"/>
          <a:fontRef idx="minor"/>
        </p:style>
      </p:sp>
      <p:sp>
        <p:nvSpPr>
          <p:cNvPr id="2267" name="CustomShape 3"/>
          <p:cNvSpPr/>
          <p:nvPr/>
        </p:nvSpPr>
        <p:spPr>
          <a:xfrm>
            <a:off x="124560" y="1171440"/>
            <a:ext cx="7297920" cy="4974120"/>
          </a:xfrm>
          <a:prstGeom prst="rect">
            <a:avLst/>
          </a:prstGeom>
          <a:noFill/>
          <a:ln>
            <a:noFill/>
          </a:ln>
        </p:spPr>
        <p:style>
          <a:lnRef idx="0"/>
          <a:fillRef idx="0"/>
          <a:effectRef idx="0"/>
          <a:fontRef idx="minor"/>
        </p:style>
        <p:txBody>
          <a:bodyPr lIns="90000" rIns="90000" tIns="45000" bIns="45000"/>
          <a:p>
            <a:pPr marL="274320" indent="-273960">
              <a:lnSpc>
                <a:spcPct val="120000"/>
              </a:lnSpc>
              <a:spcBef>
                <a:spcPts val="300"/>
              </a:spcBef>
              <a:spcAft>
                <a:spcPts val="300"/>
              </a:spcAft>
              <a:buClr>
                <a:srgbClr val="000000"/>
              </a:buClr>
              <a:buFont typeface="Calibri Light"/>
              <a:buAutoNum type="arabicPeriod"/>
            </a:pPr>
            <a:r>
              <a:rPr b="1" lang="en-IN" sz="2400" spc="-1" strike="noStrike">
                <a:solidFill>
                  <a:srgbClr val="000000"/>
                </a:solidFill>
                <a:latin typeface="Calibri"/>
              </a:rPr>
              <a:t>Understanding the expected deliverables of the project</a:t>
            </a:r>
            <a:endParaRPr b="0" lang="en-IN" sz="24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Expectations of customers, stakeholders in terms of the deliverables</a:t>
            </a:r>
            <a:endParaRPr b="0" lang="en-IN" sz="18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The market forces driving the project (technology/</a:t>
            </a:r>
            <a:br/>
            <a:r>
              <a:rPr b="0" lang="en-IN" sz="1800" spc="-1" strike="noStrike">
                <a:solidFill>
                  <a:srgbClr val="000000"/>
                </a:solidFill>
                <a:latin typeface="Arial"/>
              </a:rPr>
              <a:t>competition etc.)</a:t>
            </a:r>
            <a:endParaRPr b="0" lang="en-IN" sz="18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Looking at the high level decisions of Make-Buy-Reuse</a:t>
            </a:r>
            <a:endParaRPr b="0" lang="en-IN" sz="1800" spc="-1" strike="noStrike">
              <a:latin typeface="Arial"/>
            </a:endParaRPr>
          </a:p>
          <a:p>
            <a:pPr marL="182880">
              <a:lnSpc>
                <a:spcPct val="150000"/>
              </a:lnSpc>
              <a:spcBef>
                <a:spcPts val="601"/>
              </a:spcBef>
              <a:spcAft>
                <a:spcPts val="601"/>
              </a:spcAft>
            </a:pPr>
            <a:r>
              <a:rPr b="0" lang="en-IN" sz="1800" spc="-1" strike="noStrike">
                <a:solidFill>
                  <a:srgbClr val="000000"/>
                </a:solidFill>
                <a:latin typeface="Arial"/>
              </a:rPr>
              <a:t>This is typically supported by the results of the feasibility study and the requirements elicited.</a:t>
            </a:r>
            <a:endParaRPr b="0" lang="en-IN" sz="1800" spc="-1" strike="noStrike">
              <a:latin typeface="Arial"/>
            </a:endParaRPr>
          </a:p>
          <a:p>
            <a:pPr algn="just">
              <a:lnSpc>
                <a:spcPct val="120000"/>
              </a:lnSpc>
              <a:spcBef>
                <a:spcPts val="300"/>
              </a:spcBef>
              <a:spcAft>
                <a:spcPts val="300"/>
              </a:spcAft>
            </a:pPr>
            <a:endParaRPr b="0" lang="en-IN" sz="1800" spc="-1" strike="noStrike">
              <a:latin typeface="Arial"/>
            </a:endParaRPr>
          </a:p>
        </p:txBody>
      </p:sp>
      <p:pic>
        <p:nvPicPr>
          <p:cNvPr id="2268" name="Picture 6" descr=""/>
          <p:cNvPicPr/>
          <p:nvPr/>
        </p:nvPicPr>
        <p:blipFill>
          <a:blip r:embed="rId1"/>
          <a:stretch/>
        </p:blipFill>
        <p:spPr>
          <a:xfrm>
            <a:off x="7242840" y="2332080"/>
            <a:ext cx="4824360" cy="3257280"/>
          </a:xfrm>
          <a:prstGeom prst="rect">
            <a:avLst/>
          </a:prstGeom>
          <a:ln>
            <a:noFill/>
          </a:ln>
        </p:spPr>
      </p:pic>
      <p:sp>
        <p:nvSpPr>
          <p:cNvPr id="2269" name="CustomShape 4"/>
          <p:cNvSpPr/>
          <p:nvPr/>
        </p:nvSpPr>
        <p:spPr>
          <a:xfrm>
            <a:off x="8569440" y="2332080"/>
            <a:ext cx="1378080" cy="109944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177" dur="indefinite" restart="never" nodeType="tmRoot">
          <p:childTnLst>
            <p:seq>
              <p:cTn id="3178" dur="indefinite" nodeType="mainSeq">
                <p:childTnLst>
                  <p:par>
                    <p:cTn id="3179" fill="hold">
                      <p:stCondLst>
                        <p:cond delay="0"/>
                      </p:stCondLst>
                      <p:childTnLst>
                        <p:par>
                          <p:cTn id="3180" fill="hold">
                            <p:stCondLst>
                              <p:cond delay="0"/>
                            </p:stCondLst>
                            <p:childTnLst>
                              <p:par>
                                <p:cTn id="3181" nodeType="withEffect" fill="hold" presetClass="entr" presetID="1">
                                  <p:stCondLst>
                                    <p:cond delay="0"/>
                                  </p:stCondLst>
                                  <p:endCondLst>
                                    <p:cond delay="5000"/>
                                  </p:endCondLst>
                                  <p:childTnLst>
                                    <p:set>
                                      <p:cBhvr>
                                        <p:cTn id="3182" dur="1" fill="hold">
                                          <p:stCondLst>
                                            <p:cond delay="0"/>
                                          </p:stCondLst>
                                        </p:cTn>
                                        <p:tgtEl>
                                          <p:spTgt spid="226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0"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71" name="CustomShape 2"/>
          <p:cNvSpPr/>
          <p:nvPr/>
        </p:nvSpPr>
        <p:spPr>
          <a:xfrm>
            <a:off x="198720" y="1268280"/>
            <a:ext cx="7223760" cy="5504400"/>
          </a:xfrm>
          <a:prstGeom prst="rect">
            <a:avLst/>
          </a:prstGeom>
          <a:noFill/>
          <a:ln>
            <a:noFill/>
          </a:ln>
        </p:spPr>
        <p:style>
          <a:lnRef idx="0"/>
          <a:fillRef idx="0"/>
          <a:effectRef idx="0"/>
          <a:fontRef idx="minor"/>
        </p:style>
      </p:sp>
      <p:sp>
        <p:nvSpPr>
          <p:cNvPr id="2272" name="CustomShape 3"/>
          <p:cNvSpPr/>
          <p:nvPr/>
        </p:nvSpPr>
        <p:spPr>
          <a:xfrm>
            <a:off x="0" y="1161000"/>
            <a:ext cx="6808320" cy="5246640"/>
          </a:xfrm>
          <a:prstGeom prst="rect">
            <a:avLst/>
          </a:prstGeom>
          <a:noFill/>
          <a:ln>
            <a:noFill/>
          </a:ln>
        </p:spPr>
        <p:style>
          <a:lnRef idx="0"/>
          <a:fillRef idx="0"/>
          <a:effectRef idx="0"/>
          <a:fontRef idx="minor"/>
        </p:style>
        <p:txBody>
          <a:bodyPr lIns="90000" rIns="90000" tIns="45000" bIns="45000"/>
          <a:p>
            <a:pPr marL="365760" indent="-365400">
              <a:lnSpc>
                <a:spcPct val="120000"/>
              </a:lnSpc>
              <a:spcBef>
                <a:spcPts val="300"/>
              </a:spcBef>
              <a:spcAft>
                <a:spcPts val="300"/>
              </a:spcAft>
              <a:buClr>
                <a:srgbClr val="000000"/>
              </a:buClr>
              <a:buFont typeface="Calibri Light"/>
              <a:buAutoNum type="arabicPeriod" startAt="2"/>
            </a:pPr>
            <a:r>
              <a:rPr b="1" lang="en-IN" sz="2400" spc="-1" strike="noStrike">
                <a:solidFill>
                  <a:srgbClr val="000000"/>
                </a:solidFill>
                <a:latin typeface="Calibri"/>
              </a:rPr>
              <a:t>Planning the process</a:t>
            </a:r>
            <a:endParaRPr b="0" lang="en-IN" sz="2400" spc="-1" strike="noStrike">
              <a:latin typeface="Arial"/>
            </a:endParaRPr>
          </a:p>
          <a:p>
            <a:pPr marL="548640" indent="-182520">
              <a:lnSpc>
                <a:spcPct val="110000"/>
              </a:lnSpc>
              <a:spcBef>
                <a:spcPts val="1199"/>
              </a:spcBef>
            </a:pPr>
            <a:r>
              <a:rPr b="1" lang="en-IN" sz="2000" spc="-1" strike="noStrike">
                <a:solidFill>
                  <a:srgbClr val="0070c0"/>
                </a:solidFill>
                <a:latin typeface="Arial"/>
              </a:rPr>
              <a:t>Choice of the lifecycle can be based on </a:t>
            </a:r>
            <a:endParaRPr b="0" lang="en-IN" sz="2000" spc="-1" strike="noStrike">
              <a:latin typeface="Arial"/>
            </a:endParaRPr>
          </a:p>
          <a:p>
            <a:pPr lvl="1" marL="731520" indent="-273960" algn="just">
              <a:lnSpc>
                <a:spcPct val="120000"/>
              </a:lnSpc>
              <a:spcBef>
                <a:spcPts val="601"/>
              </a:spcBef>
              <a:spcAft>
                <a:spcPts val="300"/>
              </a:spcAft>
              <a:buClr>
                <a:srgbClr val="000000"/>
              </a:buClr>
              <a:buFont typeface="Arial"/>
              <a:buChar char="•"/>
            </a:pPr>
            <a:r>
              <a:rPr b="0" lang="en-IN" sz="2000" spc="-1" strike="noStrike">
                <a:solidFill>
                  <a:srgbClr val="000000"/>
                </a:solidFill>
                <a:latin typeface="Arial"/>
              </a:rPr>
              <a:t>Generics on project/product characteristics which can be used to help on the choice of the lifecycle in terms of the activities, goals, time boundedness, inter-related activities and constraints on scope, time and other resources</a:t>
            </a:r>
            <a:endParaRPr b="0" lang="en-IN" sz="2000" spc="-1" strike="noStrike">
              <a:latin typeface="Arial"/>
            </a:endParaRPr>
          </a:p>
          <a:p>
            <a:pPr lvl="1" marL="731520" indent="-273960" algn="just">
              <a:lnSpc>
                <a:spcPct val="120000"/>
              </a:lnSpc>
              <a:spcBef>
                <a:spcPts val="601"/>
              </a:spcBef>
              <a:spcAft>
                <a:spcPts val="300"/>
              </a:spcAft>
              <a:buClr>
                <a:srgbClr val="000000"/>
              </a:buClr>
              <a:buFont typeface="Arial"/>
              <a:buChar char="•"/>
            </a:pPr>
            <a:r>
              <a:rPr b="0" lang="en-IN" sz="2000" spc="-1" strike="noStrike">
                <a:solidFill>
                  <a:srgbClr val="000000"/>
                </a:solidFill>
                <a:latin typeface="Arial"/>
              </a:rPr>
              <a:t>We can also characterize it based on the </a:t>
            </a:r>
            <a:r>
              <a:rPr b="1" lang="en-IN" sz="2000" spc="-1" strike="noStrike">
                <a:solidFill>
                  <a:srgbClr val="c00000"/>
                </a:solidFill>
                <a:latin typeface="Arial"/>
              </a:rPr>
              <a:t>degree of certainty </a:t>
            </a:r>
            <a:r>
              <a:rPr b="0" lang="en-IN" sz="2000" spc="-1" strike="noStrike">
                <a:solidFill>
                  <a:srgbClr val="000000"/>
                </a:solidFill>
                <a:latin typeface="Arial"/>
              </a:rPr>
              <a:t>as High or Low of</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Product</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Process</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Resource</a:t>
            </a:r>
            <a:endParaRPr b="0" lang="en-IN" sz="2000" spc="-1" strike="noStrike">
              <a:latin typeface="Arial"/>
            </a:endParaRPr>
          </a:p>
        </p:txBody>
      </p:sp>
      <p:pic>
        <p:nvPicPr>
          <p:cNvPr id="2273" name="Picture 6" descr=""/>
          <p:cNvPicPr/>
          <p:nvPr/>
        </p:nvPicPr>
        <p:blipFill>
          <a:blip r:embed="rId1"/>
          <a:stretch/>
        </p:blipFill>
        <p:spPr>
          <a:xfrm>
            <a:off x="6808680" y="1985040"/>
            <a:ext cx="5383080" cy="4451040"/>
          </a:xfrm>
          <a:prstGeom prst="rect">
            <a:avLst/>
          </a:prstGeom>
          <a:ln>
            <a:noFill/>
          </a:ln>
        </p:spPr>
      </p:pic>
      <p:sp>
        <p:nvSpPr>
          <p:cNvPr id="2274" name="CustomShape 4"/>
          <p:cNvSpPr/>
          <p:nvPr/>
        </p:nvSpPr>
        <p:spPr>
          <a:xfrm>
            <a:off x="9766440" y="1819800"/>
            <a:ext cx="2140560" cy="114984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183" dur="indefinite" restart="never" nodeType="tmRoot">
          <p:childTnLst>
            <p:seq>
              <p:cTn id="3184" dur="indefinite" nodeType="mainSeq">
                <p:childTnLst>
                  <p:par>
                    <p:cTn id="3185" fill="hold">
                      <p:stCondLst>
                        <p:cond delay="0"/>
                      </p:stCondLst>
                      <p:childTnLst>
                        <p:par>
                          <p:cTn id="3186" fill="hold">
                            <p:stCondLst>
                              <p:cond delay="0"/>
                            </p:stCondLst>
                            <p:childTnLst>
                              <p:par>
                                <p:cTn id="3187" nodeType="withEffect" fill="hold" presetClass="entr" presetID="1">
                                  <p:stCondLst>
                                    <p:cond delay="0"/>
                                  </p:stCondLst>
                                  <p:endCondLst>
                                    <p:cond delay="5000"/>
                                  </p:endCondLst>
                                  <p:childTnLst>
                                    <p:set>
                                      <p:cBhvr>
                                        <p:cTn id="3188" dur="1" fill="hold">
                                          <p:stCondLst>
                                            <p:cond delay="0"/>
                                          </p:stCondLst>
                                        </p:cTn>
                                        <p:tgtEl>
                                          <p:spTgt spid="227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5"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76" name="CustomShape 2"/>
          <p:cNvSpPr/>
          <p:nvPr/>
        </p:nvSpPr>
        <p:spPr>
          <a:xfrm>
            <a:off x="198720" y="1268280"/>
            <a:ext cx="7223760" cy="5504400"/>
          </a:xfrm>
          <a:prstGeom prst="rect">
            <a:avLst/>
          </a:prstGeom>
          <a:noFill/>
          <a:ln>
            <a:noFill/>
          </a:ln>
        </p:spPr>
        <p:style>
          <a:lnRef idx="0"/>
          <a:fillRef idx="0"/>
          <a:effectRef idx="0"/>
          <a:fontRef idx="minor"/>
        </p:style>
      </p:sp>
      <p:pic>
        <p:nvPicPr>
          <p:cNvPr id="2277" name="Picture 6" descr=""/>
          <p:cNvPicPr/>
          <p:nvPr/>
        </p:nvPicPr>
        <p:blipFill>
          <a:blip r:embed="rId1"/>
          <a:stretch/>
        </p:blipFill>
        <p:spPr>
          <a:xfrm>
            <a:off x="6369120" y="1875960"/>
            <a:ext cx="5822640" cy="4500720"/>
          </a:xfrm>
          <a:prstGeom prst="rect">
            <a:avLst/>
          </a:prstGeom>
          <a:ln>
            <a:noFill/>
          </a:ln>
        </p:spPr>
      </p:pic>
      <p:sp>
        <p:nvSpPr>
          <p:cNvPr id="2278" name="CustomShape 3"/>
          <p:cNvSpPr/>
          <p:nvPr/>
        </p:nvSpPr>
        <p:spPr>
          <a:xfrm>
            <a:off x="9630720" y="1698120"/>
            <a:ext cx="2232360" cy="122292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pic>
        <p:nvPicPr>
          <p:cNvPr id="2279" name="Picture 1" descr=""/>
          <p:cNvPicPr/>
          <p:nvPr/>
        </p:nvPicPr>
        <p:blipFill>
          <a:blip r:embed="rId2"/>
          <a:stretch/>
        </p:blipFill>
        <p:spPr>
          <a:xfrm>
            <a:off x="117720" y="1500480"/>
            <a:ext cx="5978160" cy="5357160"/>
          </a:xfrm>
          <a:prstGeom prst="rect">
            <a:avLst/>
          </a:prstGeom>
          <a:ln>
            <a:noFill/>
          </a:ln>
        </p:spPr>
      </p:pic>
    </p:spTree>
  </p:cSld>
  <p:timing>
    <p:tnLst>
      <p:par>
        <p:cTn id="3189" dur="indefinite" restart="never" nodeType="tmRoot">
          <p:childTnLst>
            <p:seq>
              <p:cTn id="3190" dur="indefinite" nodeType="mainSeq">
                <p:childTnLst>
                  <p:par>
                    <p:cTn id="3191" fill="hold">
                      <p:stCondLst>
                        <p:cond delay="0"/>
                      </p:stCondLst>
                      <p:childTnLst>
                        <p:par>
                          <p:cTn id="3192" fill="hold">
                            <p:stCondLst>
                              <p:cond delay="0"/>
                            </p:stCondLst>
                            <p:childTnLst>
                              <p:par>
                                <p:cTn id="3193" nodeType="withEffect" fill="hold" presetClass="entr" presetID="1">
                                  <p:stCondLst>
                                    <p:cond delay="0"/>
                                  </p:stCondLst>
                                  <p:endCondLst>
                                    <p:cond delay="5000"/>
                                  </p:endCondLst>
                                  <p:childTnLst>
                                    <p:set>
                                      <p:cBhvr>
                                        <p:cTn id="3194" dur="1" fill="hold">
                                          <p:stCondLst>
                                            <p:cond delay="0"/>
                                          </p:stCondLst>
                                        </p:cTn>
                                        <p:tgtEl>
                                          <p:spTgt spid="227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25560" y="304200"/>
            <a:ext cx="10007280" cy="927720"/>
          </a:xfrm>
          <a:prstGeom prst="rect">
            <a:avLst/>
          </a:prstGeom>
          <a:noFill/>
          <a:ln>
            <a:noFill/>
          </a:ln>
        </p:spPr>
        <p:txBody>
          <a:bodyPr anchor="ctr">
            <a:normAutofit/>
          </a:bodyPr>
          <a:p>
            <a:pPr>
              <a:lnSpc>
                <a:spcPct val="90000"/>
              </a:lnSpc>
            </a:pPr>
            <a:r>
              <a:rPr b="1" lang="en-US" sz="3600" spc="-1" strike="noStrike">
                <a:solidFill>
                  <a:srgbClr val="000000"/>
                </a:solidFill>
                <a:latin typeface="Calibri"/>
              </a:rPr>
              <a:t> </a:t>
            </a:r>
            <a:r>
              <a:rPr b="1" lang="en-US" sz="2400" spc="-1" strike="noStrike">
                <a:solidFill>
                  <a:srgbClr val="ed7d31"/>
                </a:solidFill>
                <a:latin typeface="Calibri"/>
              </a:rPr>
              <a:t>Comparison with Cooking…</a:t>
            </a:r>
            <a:endParaRPr b="0" lang="en-US" sz="2400" spc="-1" strike="noStrike">
              <a:solidFill>
                <a:srgbClr val="000000"/>
              </a:solidFill>
              <a:latin typeface="Calibri"/>
            </a:endParaRPr>
          </a:p>
        </p:txBody>
      </p:sp>
      <p:pic>
        <p:nvPicPr>
          <p:cNvPr id="301" name="Picture 4" descr=""/>
          <p:cNvPicPr/>
          <p:nvPr/>
        </p:nvPicPr>
        <p:blipFill>
          <a:blip r:embed="rId1"/>
          <a:stretch/>
        </p:blipFill>
        <p:spPr>
          <a:xfrm>
            <a:off x="3436920" y="1794600"/>
            <a:ext cx="4337640" cy="4337640"/>
          </a:xfrm>
          <a:prstGeom prst="rect">
            <a:avLst/>
          </a:prstGeom>
          <a:ln>
            <a:noFill/>
          </a:ln>
        </p:spPr>
      </p:pic>
    </p:spTree>
  </p:cSld>
  <p:timing>
    <p:tnLst>
      <p:par>
        <p:cTn id="417" dur="indefinite" restart="never" nodeType="tmRoot">
          <p:childTnLst>
            <p:seq>
              <p:cTn id="418" dur="indefinite" nodeType="mainSeq"/>
              <p:prevCondLst>
                <p:cond delay="0" evt="onPrev">
                  <p:tgtEl>
                    <p:sldTgt/>
                  </p:tgtEl>
                </p:cond>
              </p:prevCondLst>
              <p:nextCondLst>
                <p:cond delay="0"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0"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81" name="CustomShape 2"/>
          <p:cNvSpPr/>
          <p:nvPr/>
        </p:nvSpPr>
        <p:spPr>
          <a:xfrm>
            <a:off x="198720" y="1268280"/>
            <a:ext cx="7223760" cy="5504400"/>
          </a:xfrm>
          <a:prstGeom prst="rect">
            <a:avLst/>
          </a:prstGeom>
          <a:noFill/>
          <a:ln>
            <a:noFill/>
          </a:ln>
        </p:spPr>
        <p:style>
          <a:lnRef idx="0"/>
          <a:fillRef idx="0"/>
          <a:effectRef idx="0"/>
          <a:fontRef idx="minor"/>
        </p:style>
      </p:sp>
      <p:pic>
        <p:nvPicPr>
          <p:cNvPr id="2282" name="Picture 6" descr=""/>
          <p:cNvPicPr/>
          <p:nvPr/>
        </p:nvPicPr>
        <p:blipFill>
          <a:blip r:embed="rId1"/>
          <a:stretch/>
        </p:blipFill>
        <p:spPr>
          <a:xfrm>
            <a:off x="6576840" y="1800000"/>
            <a:ext cx="5614560" cy="4972680"/>
          </a:xfrm>
          <a:prstGeom prst="rect">
            <a:avLst/>
          </a:prstGeom>
          <a:ln>
            <a:noFill/>
          </a:ln>
        </p:spPr>
      </p:pic>
      <p:sp>
        <p:nvSpPr>
          <p:cNvPr id="2283" name="CustomShape 3"/>
          <p:cNvSpPr/>
          <p:nvPr/>
        </p:nvSpPr>
        <p:spPr>
          <a:xfrm>
            <a:off x="9659520" y="1635120"/>
            <a:ext cx="2232720" cy="128448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
        <p:nvSpPr>
          <p:cNvPr id="2284" name="CustomShape 4"/>
          <p:cNvSpPr/>
          <p:nvPr/>
        </p:nvSpPr>
        <p:spPr>
          <a:xfrm>
            <a:off x="124560" y="1139400"/>
            <a:ext cx="6130440" cy="5493960"/>
          </a:xfrm>
          <a:prstGeom prst="rect">
            <a:avLst/>
          </a:prstGeom>
          <a:noFill/>
          <a:ln>
            <a:noFill/>
          </a:ln>
        </p:spPr>
        <p:style>
          <a:lnRef idx="0"/>
          <a:fillRef idx="0"/>
          <a:effectRef idx="0"/>
          <a:fontRef idx="minor"/>
        </p:style>
        <p:txBody>
          <a:bodyPr lIns="90000" rIns="90000" tIns="45000" bIns="45000"/>
          <a:p>
            <a:pPr marL="182880" indent="-182520">
              <a:lnSpc>
                <a:spcPct val="110000"/>
              </a:lnSpc>
              <a:spcBef>
                <a:spcPts val="1199"/>
              </a:spcBef>
              <a:spcAft>
                <a:spcPts val="601"/>
              </a:spcAft>
            </a:pPr>
            <a:r>
              <a:rPr b="1" lang="en-IN" sz="2000" spc="-1" strike="noStrike">
                <a:solidFill>
                  <a:srgbClr val="0070c0"/>
                </a:solidFill>
                <a:latin typeface="Arial"/>
              </a:rPr>
              <a:t>Models, Standards, guidelines, procedures</a:t>
            </a:r>
            <a:endParaRPr b="0" lang="en-IN" sz="20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What processes model and procedures are to be followed?</a:t>
            </a:r>
            <a:endParaRPr b="0" lang="en-IN" sz="2400" spc="-1" strike="noStrike">
              <a:latin typeface="Arial"/>
            </a:endParaRPr>
          </a:p>
          <a:p>
            <a:pPr lvl="1" marL="548640" indent="-342720">
              <a:lnSpc>
                <a:spcPct val="100000"/>
              </a:lnSpc>
              <a:spcBef>
                <a:spcPts val="601"/>
              </a:spcBef>
              <a:buClr>
                <a:srgbClr val="000000"/>
              </a:buClr>
              <a:buFont typeface="Arial"/>
              <a:buChar char="•"/>
            </a:pPr>
            <a:r>
              <a:rPr b="0" lang="en-IN" sz="2400" spc="-1" strike="noStrike">
                <a:solidFill>
                  <a:srgbClr val="000000"/>
                </a:solidFill>
                <a:latin typeface="Calibri"/>
              </a:rPr>
              <a:t>What standards should this conform to? </a:t>
            </a:r>
            <a:br/>
            <a:r>
              <a:rPr b="0" lang="en-IN" sz="2400" spc="-1" strike="noStrike">
                <a:solidFill>
                  <a:srgbClr val="c00000"/>
                </a:solidFill>
                <a:latin typeface="Calibri"/>
              </a:rPr>
              <a:t>Technical, Interoperability, Quality, Regulatory etc.</a:t>
            </a:r>
            <a:endParaRPr b="0" lang="en-IN" sz="24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Configuration Management, Change management, Quality Plans</a:t>
            </a:r>
            <a:endParaRPr b="0" lang="en-IN" sz="24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Identifying the tools that needs to be used through the lifecycle</a:t>
            </a:r>
            <a:endParaRPr b="0" lang="en-IN" sz="2400" spc="-1" strike="noStrike">
              <a:latin typeface="Arial"/>
            </a:endParaRPr>
          </a:p>
        </p:txBody>
      </p:sp>
    </p:spTree>
  </p:cSld>
  <p:timing>
    <p:tnLst>
      <p:par>
        <p:cTn id="3195" dur="indefinite" restart="never" nodeType="tmRoot">
          <p:childTnLst>
            <p:seq>
              <p:cTn id="3196" dur="indefinite" nodeType="mainSeq">
                <p:childTnLst>
                  <p:par>
                    <p:cTn id="3197" fill="hold">
                      <p:stCondLst>
                        <p:cond delay="0"/>
                      </p:stCondLst>
                      <p:childTnLst>
                        <p:par>
                          <p:cTn id="3198" fill="hold">
                            <p:stCondLst>
                              <p:cond delay="0"/>
                            </p:stCondLst>
                            <p:childTnLst>
                              <p:par>
                                <p:cTn id="3199" nodeType="withEffect" fill="hold" presetClass="entr" presetID="1">
                                  <p:stCondLst>
                                    <p:cond delay="0"/>
                                  </p:stCondLst>
                                  <p:endCondLst>
                                    <p:cond delay="5000"/>
                                  </p:endCondLst>
                                  <p:childTnLst>
                                    <p:set>
                                      <p:cBhvr>
                                        <p:cTn id="3200" dur="1" fill="hold">
                                          <p:stCondLst>
                                            <p:cond delay="0"/>
                                          </p:stCondLst>
                                        </p:cTn>
                                        <p:tgtEl>
                                          <p:spTgt spid="228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5"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86" name="CustomShape 2"/>
          <p:cNvSpPr/>
          <p:nvPr/>
        </p:nvSpPr>
        <p:spPr>
          <a:xfrm>
            <a:off x="198720" y="1268280"/>
            <a:ext cx="7223760" cy="5504400"/>
          </a:xfrm>
          <a:prstGeom prst="rect">
            <a:avLst/>
          </a:prstGeom>
          <a:noFill/>
          <a:ln>
            <a:noFill/>
          </a:ln>
        </p:spPr>
        <p:style>
          <a:lnRef idx="0"/>
          <a:fillRef idx="0"/>
          <a:effectRef idx="0"/>
          <a:fontRef idx="minor"/>
        </p:style>
      </p:sp>
      <p:sp>
        <p:nvSpPr>
          <p:cNvPr id="2287" name="CustomShape 3"/>
          <p:cNvSpPr/>
          <p:nvPr/>
        </p:nvSpPr>
        <p:spPr>
          <a:xfrm>
            <a:off x="62640" y="1049400"/>
            <a:ext cx="7822440" cy="6981480"/>
          </a:xfrm>
          <a:prstGeom prst="rect">
            <a:avLst/>
          </a:prstGeom>
          <a:noFill/>
          <a:ln>
            <a:noFill/>
          </a:ln>
        </p:spPr>
        <p:style>
          <a:lnRef idx="0"/>
          <a:fillRef idx="0"/>
          <a:effectRef idx="0"/>
          <a:fontRef idx="minor"/>
        </p:style>
        <p:txBody>
          <a:bodyPr lIns="90000" rIns="90000" tIns="45000" bIns="45000"/>
          <a:p>
            <a:pPr marL="274320" indent="-365400">
              <a:lnSpc>
                <a:spcPct val="120000"/>
              </a:lnSpc>
              <a:spcBef>
                <a:spcPts val="601"/>
              </a:spcBef>
              <a:buClr>
                <a:srgbClr val="000000"/>
              </a:buClr>
              <a:buFont typeface="Calibri Light"/>
              <a:buAutoNum type="arabicPeriod" startAt="3"/>
            </a:pPr>
            <a:r>
              <a:rPr b="1" lang="en-IN" sz="2400" spc="-1" strike="noStrike">
                <a:solidFill>
                  <a:srgbClr val="000000"/>
                </a:solidFill>
                <a:latin typeface="Calibri"/>
              </a:rPr>
              <a:t>Organize the project</a:t>
            </a:r>
            <a:endParaRPr b="0" lang="en-IN" sz="2400" spc="-1" strike="noStrike">
              <a:latin typeface="Arial"/>
            </a:endParaRPr>
          </a:p>
          <a:p>
            <a:pPr marL="708840" indent="-342720" algn="just">
              <a:lnSpc>
                <a:spcPct val="100000"/>
              </a:lnSpc>
              <a:spcAft>
                <a:spcPts val="300"/>
              </a:spcAft>
              <a:buClr>
                <a:srgbClr val="c00000"/>
              </a:buClr>
              <a:buFont typeface="Wingdings" charset="2"/>
              <a:buChar char=""/>
            </a:pPr>
            <a:r>
              <a:rPr b="1" lang="en-IN" sz="2400" spc="-1" strike="noStrike">
                <a:solidFill>
                  <a:srgbClr val="c00000"/>
                </a:solidFill>
                <a:latin typeface="Calibri"/>
              </a:rPr>
              <a:t>Structure:</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Organizational Structure in terms of people, team, responsibilities </a:t>
            </a:r>
            <a:br/>
            <a:r>
              <a:rPr b="0" lang="en-IN" sz="2400" spc="-1" strike="noStrike">
                <a:solidFill>
                  <a:srgbClr val="000000"/>
                </a:solidFill>
                <a:latin typeface="Calibri"/>
              </a:rPr>
              <a:t>E.g. Project Manager, Programmer,</a:t>
            </a:r>
            <a:br/>
            <a:r>
              <a:rPr b="0" lang="en-IN" sz="2400" spc="-1" strike="noStrike">
                <a:solidFill>
                  <a:srgbClr val="000000"/>
                </a:solidFill>
                <a:latin typeface="Calibri"/>
              </a:rPr>
              <a:t>        Architects, Engineers etc. </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Context of Hierarchical, Flat, Functional, </a:t>
            </a:r>
            <a:br/>
            <a:r>
              <a:rPr b="0" lang="en-IN" sz="2400" spc="-1" strike="noStrike">
                <a:solidFill>
                  <a:srgbClr val="000000"/>
                </a:solidFill>
                <a:latin typeface="Calibri"/>
              </a:rPr>
              <a:t>Matrix, Line Organizations</a:t>
            </a:r>
            <a:endParaRPr b="0" lang="en-IN" sz="2400" spc="-1" strike="noStrike">
              <a:latin typeface="Arial"/>
            </a:endParaRPr>
          </a:p>
          <a:p>
            <a:pPr marL="708840" indent="-342720" algn="just">
              <a:lnSpc>
                <a:spcPct val="120000"/>
              </a:lnSpc>
              <a:spcBef>
                <a:spcPts val="300"/>
              </a:spcBef>
              <a:spcAft>
                <a:spcPts val="300"/>
              </a:spcAft>
              <a:buClr>
                <a:srgbClr val="c00000"/>
              </a:buClr>
              <a:buFont typeface="Wingdings" charset="2"/>
              <a:buChar char=""/>
            </a:pPr>
            <a:r>
              <a:rPr b="1" lang="en-IN" sz="2400" spc="-1" strike="noStrike">
                <a:solidFill>
                  <a:srgbClr val="c00000"/>
                </a:solidFill>
                <a:latin typeface="Calibri"/>
              </a:rPr>
              <a:t>Partners :</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Identification of eco-system partners for the </a:t>
            </a:r>
            <a:br/>
            <a:r>
              <a:rPr b="0" lang="en-IN" sz="2400" spc="-1" strike="noStrike">
                <a:solidFill>
                  <a:srgbClr val="000000"/>
                </a:solidFill>
                <a:latin typeface="Calibri"/>
              </a:rPr>
              <a:t>project Build, Install, Localization, </a:t>
            </a:r>
            <a:br/>
            <a:r>
              <a:rPr b="0" lang="en-IN" sz="2400" spc="-1" strike="noStrike">
                <a:solidFill>
                  <a:srgbClr val="000000"/>
                </a:solidFill>
                <a:latin typeface="Calibri"/>
              </a:rPr>
              <a:t>Documentation, Product Management, </a:t>
            </a:r>
            <a:br/>
            <a:r>
              <a:rPr b="0" lang="en-IN" sz="2400" spc="-1" strike="noStrike">
                <a:solidFill>
                  <a:srgbClr val="000000"/>
                </a:solidFill>
                <a:latin typeface="Calibri"/>
              </a:rPr>
              <a:t>Product marketing, Sales, Pre-Sales, Support etc.</a:t>
            </a:r>
            <a:endParaRPr b="0" lang="en-IN" sz="2400" spc="-1" strike="noStrike">
              <a:latin typeface="Arial"/>
            </a:endParaRPr>
          </a:p>
          <a:p>
            <a:pPr lvl="2" marL="708840" indent="-342720" algn="just">
              <a:lnSpc>
                <a:spcPct val="120000"/>
              </a:lnSpc>
              <a:spcBef>
                <a:spcPts val="300"/>
              </a:spcBef>
              <a:spcAft>
                <a:spcPts val="300"/>
              </a:spcAft>
              <a:buClr>
                <a:srgbClr val="c00000"/>
              </a:buClr>
              <a:buFont typeface="Wingdings" charset="2"/>
              <a:buChar char=""/>
            </a:pPr>
            <a:r>
              <a:rPr b="1" lang="en-IN" sz="2400" spc="-1" strike="noStrike">
                <a:solidFill>
                  <a:srgbClr val="c00000"/>
                </a:solidFill>
                <a:latin typeface="Calibri"/>
              </a:rPr>
              <a:t>Relationship of Partners – Upstream and Downstream</a:t>
            </a:r>
            <a:endParaRPr b="0" lang="en-IN" sz="2400" spc="-1" strike="noStrike">
              <a:latin typeface="Arial"/>
            </a:endParaRPr>
          </a:p>
        </p:txBody>
      </p:sp>
      <p:pic>
        <p:nvPicPr>
          <p:cNvPr id="2288" name="Picture 6" descr=""/>
          <p:cNvPicPr/>
          <p:nvPr/>
        </p:nvPicPr>
        <p:blipFill>
          <a:blip r:embed="rId1"/>
          <a:stretch/>
        </p:blipFill>
        <p:spPr>
          <a:xfrm>
            <a:off x="6737400" y="1617120"/>
            <a:ext cx="5320440" cy="5038560"/>
          </a:xfrm>
          <a:prstGeom prst="rect">
            <a:avLst/>
          </a:prstGeom>
          <a:ln>
            <a:noFill/>
          </a:ln>
        </p:spPr>
      </p:pic>
      <p:sp>
        <p:nvSpPr>
          <p:cNvPr id="2289" name="CustomShape 4"/>
          <p:cNvSpPr/>
          <p:nvPr/>
        </p:nvSpPr>
        <p:spPr>
          <a:xfrm>
            <a:off x="9939600" y="2842200"/>
            <a:ext cx="2252160" cy="1230480"/>
          </a:xfrm>
          <a:prstGeom prst="wedgeEllipseCallout">
            <a:avLst>
              <a:gd name="adj1" fmla="val 28691"/>
              <a:gd name="adj2" fmla="val 42223"/>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201" dur="indefinite" restart="never" nodeType="tmRoot">
          <p:childTnLst>
            <p:seq>
              <p:cTn id="3202" dur="indefinite" nodeType="mainSeq">
                <p:childTnLst>
                  <p:par>
                    <p:cTn id="3203" fill="hold">
                      <p:stCondLst>
                        <p:cond delay="0"/>
                      </p:stCondLst>
                      <p:childTnLst>
                        <p:par>
                          <p:cTn id="3204" fill="hold">
                            <p:stCondLst>
                              <p:cond delay="0"/>
                            </p:stCondLst>
                            <p:childTnLst>
                              <p:par>
                                <p:cTn id="3205" nodeType="withEffect" fill="hold" presetClass="entr" presetID="1">
                                  <p:stCondLst>
                                    <p:cond delay="0"/>
                                  </p:stCondLst>
                                  <p:endCondLst>
                                    <p:cond delay="5000"/>
                                  </p:endCondLst>
                                  <p:childTnLst>
                                    <p:set>
                                      <p:cBhvr>
                                        <p:cTn id="3206" dur="1" fill="hold">
                                          <p:stCondLst>
                                            <p:cond delay="0"/>
                                          </p:stCondLst>
                                        </p:cTn>
                                        <p:tgtEl>
                                          <p:spTgt spid="228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0"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91" name="CustomShape 2"/>
          <p:cNvSpPr/>
          <p:nvPr/>
        </p:nvSpPr>
        <p:spPr>
          <a:xfrm>
            <a:off x="198720" y="1268280"/>
            <a:ext cx="7223760" cy="5504400"/>
          </a:xfrm>
          <a:prstGeom prst="rect">
            <a:avLst/>
          </a:prstGeom>
          <a:noFill/>
          <a:ln>
            <a:noFill/>
          </a:ln>
        </p:spPr>
        <p:style>
          <a:lnRef idx="0"/>
          <a:fillRef idx="0"/>
          <a:effectRef idx="0"/>
          <a:fontRef idx="minor"/>
        </p:style>
      </p:sp>
      <p:sp>
        <p:nvSpPr>
          <p:cNvPr id="2292" name="CustomShape 3"/>
          <p:cNvSpPr/>
          <p:nvPr/>
        </p:nvSpPr>
        <p:spPr>
          <a:xfrm>
            <a:off x="112680" y="1037160"/>
            <a:ext cx="8291160" cy="6716520"/>
          </a:xfrm>
          <a:prstGeom prst="rect">
            <a:avLst/>
          </a:prstGeom>
          <a:noFill/>
          <a:ln>
            <a:noFill/>
          </a:ln>
        </p:spPr>
        <p:style>
          <a:lnRef idx="0"/>
          <a:fillRef idx="0"/>
          <a:effectRef idx="0"/>
          <a:fontRef idx="minor"/>
        </p:style>
        <p:txBody>
          <a:bodyPr lIns="90000" rIns="90000" tIns="45000" bIns="45000"/>
          <a:p>
            <a:pPr marL="365760" indent="-456840">
              <a:lnSpc>
                <a:spcPct val="120000"/>
              </a:lnSpc>
              <a:spcBef>
                <a:spcPts val="300"/>
              </a:spcBef>
              <a:spcAft>
                <a:spcPts val="300"/>
              </a:spcAft>
              <a:buClr>
                <a:srgbClr val="000000"/>
              </a:buClr>
              <a:buFont typeface="Calibri Light"/>
              <a:buAutoNum type="arabicPeriod" startAt="4"/>
            </a:pPr>
            <a:r>
              <a:rPr b="1" lang="en-IN" sz="2400" spc="-1" strike="noStrike">
                <a:solidFill>
                  <a:srgbClr val="000000"/>
                </a:solidFill>
                <a:latin typeface="Calibri"/>
              </a:rPr>
              <a:t>Determining Deliverables</a:t>
            </a:r>
            <a:endParaRPr b="0" lang="en-IN" sz="2400" spc="-1" strike="noStrike">
              <a:latin typeface="Arial"/>
            </a:endParaRPr>
          </a:p>
          <a:p>
            <a:pPr marL="708840" indent="-342720" algn="just">
              <a:lnSpc>
                <a:spcPct val="100000"/>
              </a:lnSpc>
              <a:spcAft>
                <a:spcPts val="300"/>
              </a:spcAft>
              <a:buClr>
                <a:srgbClr val="c00000"/>
              </a:buClr>
              <a:buFont typeface="Wingdings" charset="2"/>
              <a:buChar char=""/>
            </a:pPr>
            <a:r>
              <a:rPr b="1" lang="en-IN" sz="2400" spc="-1" strike="noStrike">
                <a:solidFill>
                  <a:srgbClr val="c00000"/>
                </a:solidFill>
                <a:latin typeface="Calibri"/>
              </a:rPr>
              <a:t>Buy vs. Develop vs. Reuse</a:t>
            </a:r>
            <a:endParaRPr b="0" lang="en-IN" sz="2400" spc="-1" strike="noStrike">
              <a:latin typeface="Arial"/>
            </a:endParaRPr>
          </a:p>
          <a:p>
            <a:pPr indent="-456840" algn="just">
              <a:lnSpc>
                <a:spcPct val="100000"/>
              </a:lnSpc>
              <a:spcAft>
                <a:spcPts val="300"/>
              </a:spcAft>
              <a:buClr>
                <a:srgbClr val="000000"/>
              </a:buClr>
              <a:buFont typeface="Calibri Light"/>
              <a:buAutoNum type="arabicPeriod" startAt="5"/>
            </a:pPr>
            <a:r>
              <a:rPr b="1" lang="en-IN" sz="2400" spc="-1" strike="noStrike">
                <a:solidFill>
                  <a:srgbClr val="000000"/>
                </a:solidFill>
                <a:latin typeface="Calibri"/>
              </a:rPr>
              <a:t>WBS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Typically its an iterative process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Considering the requirements and in discussion</a:t>
            </a:r>
            <a:br/>
            <a:r>
              <a:rPr b="0" lang="en-IN" sz="2400" spc="-1" strike="noStrike">
                <a:solidFill>
                  <a:srgbClr val="000000"/>
                </a:solidFill>
                <a:latin typeface="Calibri"/>
              </a:rPr>
              <a:t>with a few key team members, </a:t>
            </a:r>
            <a:br/>
            <a:r>
              <a:rPr b="0" lang="en-IN" sz="2400" spc="-1" strike="noStrike">
                <a:solidFill>
                  <a:srgbClr val="000000"/>
                </a:solidFill>
                <a:latin typeface="Calibri"/>
              </a:rPr>
              <a:t>Split project into Level 1 - Tasks/Activities</a:t>
            </a:r>
            <a:br/>
            <a:r>
              <a:rPr b="0" lang="en-IN" sz="2400" spc="-1" strike="noStrike">
                <a:solidFill>
                  <a:srgbClr val="000000"/>
                </a:solidFill>
                <a:latin typeface="Calibri"/>
              </a:rPr>
              <a:t>or subprojects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Decompose these into more detailed tasks/</a:t>
            </a:r>
            <a:br/>
            <a:r>
              <a:rPr b="0" lang="en-IN" sz="2400" spc="-1" strike="noStrike">
                <a:solidFill>
                  <a:srgbClr val="000000"/>
                </a:solidFill>
                <a:latin typeface="Calibri"/>
              </a:rPr>
              <a:t>Activities (Level 2) … and do this till you believe</a:t>
            </a:r>
            <a:br/>
            <a:r>
              <a:rPr b="0" lang="en-IN" sz="2400" spc="-1" strike="noStrike">
                <a:solidFill>
                  <a:srgbClr val="000000"/>
                </a:solidFill>
                <a:latin typeface="Calibri"/>
              </a:rPr>
              <a:t>you have enough granularity in the tasks which</a:t>
            </a:r>
            <a:br/>
            <a:r>
              <a:rPr b="0" lang="en-IN" sz="2400" spc="-1" strike="noStrike">
                <a:solidFill>
                  <a:srgbClr val="000000"/>
                </a:solidFill>
                <a:latin typeface="Calibri"/>
              </a:rPr>
              <a:t>can be meaningfully tracked</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This hierarchical tree structure is called Work breakdown</a:t>
            </a:r>
            <a:br/>
            <a:r>
              <a:rPr b="0" lang="en-IN" sz="2400" spc="-1" strike="noStrike">
                <a:solidFill>
                  <a:srgbClr val="000000"/>
                </a:solidFill>
                <a:latin typeface="Calibri"/>
              </a:rPr>
              <a:t>structure or WBS</a:t>
            </a:r>
            <a:endParaRPr b="0" lang="en-IN" sz="2400" spc="-1" strike="noStrike">
              <a:latin typeface="Arial"/>
            </a:endParaRPr>
          </a:p>
        </p:txBody>
      </p:sp>
      <p:pic>
        <p:nvPicPr>
          <p:cNvPr id="2293" name="Picture 6" descr=""/>
          <p:cNvPicPr/>
          <p:nvPr/>
        </p:nvPicPr>
        <p:blipFill>
          <a:blip r:embed="rId1"/>
          <a:stretch/>
        </p:blipFill>
        <p:spPr>
          <a:xfrm>
            <a:off x="6670080" y="1656360"/>
            <a:ext cx="5548680" cy="4899240"/>
          </a:xfrm>
          <a:prstGeom prst="rect">
            <a:avLst/>
          </a:prstGeom>
          <a:ln>
            <a:noFill/>
          </a:ln>
        </p:spPr>
      </p:pic>
      <p:sp>
        <p:nvSpPr>
          <p:cNvPr id="2294" name="CustomShape 4"/>
          <p:cNvSpPr/>
          <p:nvPr/>
        </p:nvSpPr>
        <p:spPr>
          <a:xfrm>
            <a:off x="9660960" y="5460480"/>
            <a:ext cx="1434240" cy="98748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295" name="CustomShape 5"/>
          <p:cNvSpPr/>
          <p:nvPr/>
        </p:nvSpPr>
        <p:spPr>
          <a:xfrm>
            <a:off x="9936360" y="4026960"/>
            <a:ext cx="1820160" cy="117432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207" dur="indefinite" restart="never" nodeType="tmRoot">
          <p:childTnLst>
            <p:seq>
              <p:cTn id="3208" dur="indefinite" nodeType="mainSeq">
                <p:childTnLst>
                  <p:par>
                    <p:cTn id="3209" fill="hold">
                      <p:stCondLst>
                        <p:cond delay="indefinite"/>
                      </p:stCondLst>
                      <p:childTnLst>
                        <p:par>
                          <p:cTn id="3210" fill="hold">
                            <p:stCondLst>
                              <p:cond delay="0"/>
                            </p:stCondLst>
                            <p:childTnLst>
                              <p:par>
                                <p:cTn id="3211" nodeType="clickEffect" fill="hold" presetClass="entr" presetID="1">
                                  <p:stCondLst>
                                    <p:cond delay="0"/>
                                  </p:stCondLst>
                                  <p:childTnLst>
                                    <p:set>
                                      <p:cBhvr>
                                        <p:cTn id="3212" dur="1" fill="hold">
                                          <p:stCondLst>
                                            <p:cond delay="0"/>
                                          </p:stCondLst>
                                        </p:cTn>
                                        <p:tgtEl>
                                          <p:spTgt spid="2292">
                                            <p:txEl>
                                              <p:pRg st="2" end="2"/>
                                            </p:txEl>
                                          </p:spTgt>
                                        </p:tgtEl>
                                        <p:attrNameLst>
                                          <p:attrName>style.visibility</p:attrName>
                                        </p:attrNameLst>
                                      </p:cBhvr>
                                      <p:to>
                                        <p:strVal val="visible"/>
                                      </p:to>
                                    </p:set>
                                  </p:childTnLst>
                                </p:cTn>
                              </p:par>
                              <p:par>
                                <p:cTn id="3213" nodeType="withEffect" fill="hold" presetClass="exit" presetID="1">
                                  <p:stCondLst>
                                    <p:cond delay="0"/>
                                  </p:stCondLst>
                                  <p:childTnLst>
                                    <p:set>
                                      <p:cBhvr>
                                        <p:cTn id="3214" dur="1" fill="hold">
                                          <p:stCondLst>
                                            <p:cond delay="0"/>
                                          </p:stCondLst>
                                        </p:cTn>
                                        <p:tgtEl>
                                          <p:spTgt spid="2295"/>
                                        </p:tgtEl>
                                        <p:attrNameLst>
                                          <p:attrName>style.visibility</p:attrName>
                                        </p:attrNameLst>
                                      </p:cBhvr>
                                      <p:to>
                                        <p:strVal val="hidden"/>
                                      </p:to>
                                    </p:set>
                                  </p:childTnLst>
                                </p:cTn>
                              </p:par>
                              <p:par>
                                <p:cTn id="3215" nodeType="withEffect" fill="hold" presetClass="entr" presetID="1">
                                  <p:stCondLst>
                                    <p:cond delay="0"/>
                                  </p:stCondLst>
                                  <p:childTnLst>
                                    <p:set>
                                      <p:cBhvr>
                                        <p:cTn id="3216" dur="1" fill="hold">
                                          <p:stCondLst>
                                            <p:cond delay="0"/>
                                          </p:stCondLst>
                                        </p:cTn>
                                        <p:tgtEl>
                                          <p:spTgt spid="2292">
                                            <p:txEl>
                                              <p:pRg st="3" end="3"/>
                                            </p:txEl>
                                          </p:spTgt>
                                        </p:tgtEl>
                                        <p:attrNameLst>
                                          <p:attrName>style.visibility</p:attrName>
                                        </p:attrNameLst>
                                      </p:cBhvr>
                                      <p:to>
                                        <p:strVal val="visible"/>
                                      </p:to>
                                    </p:set>
                                  </p:childTnLst>
                                </p:cTn>
                              </p:par>
                              <p:par>
                                <p:cTn id="3217" nodeType="withEffect" fill="hold" presetClass="entr" presetID="1">
                                  <p:stCondLst>
                                    <p:cond delay="0"/>
                                  </p:stCondLst>
                                  <p:childTnLst>
                                    <p:set>
                                      <p:cBhvr>
                                        <p:cTn id="3218" dur="1" fill="hold">
                                          <p:stCondLst>
                                            <p:cond delay="0"/>
                                          </p:stCondLst>
                                        </p:cTn>
                                        <p:tgtEl>
                                          <p:spTgt spid="2292">
                                            <p:txEl>
                                              <p:pRg st="4" end="4"/>
                                            </p:txEl>
                                          </p:spTgt>
                                        </p:tgtEl>
                                        <p:attrNameLst>
                                          <p:attrName>style.visibility</p:attrName>
                                        </p:attrNameLst>
                                      </p:cBhvr>
                                      <p:to>
                                        <p:strVal val="visible"/>
                                      </p:to>
                                    </p:set>
                                  </p:childTnLst>
                                </p:cTn>
                              </p:par>
                              <p:par>
                                <p:cTn id="3219" nodeType="withEffect" fill="hold" presetClass="entr" presetID="1">
                                  <p:stCondLst>
                                    <p:cond delay="0"/>
                                  </p:stCondLst>
                                  <p:childTnLst>
                                    <p:set>
                                      <p:cBhvr>
                                        <p:cTn id="3220" dur="1" fill="hold">
                                          <p:stCondLst>
                                            <p:cond delay="0"/>
                                          </p:stCondLst>
                                        </p:cTn>
                                        <p:tgtEl>
                                          <p:spTgt spid="2292">
                                            <p:txEl>
                                              <p:pRg st="5" end="5"/>
                                            </p:txEl>
                                          </p:spTgt>
                                        </p:tgtEl>
                                        <p:attrNameLst>
                                          <p:attrName>style.visibility</p:attrName>
                                        </p:attrNameLst>
                                      </p:cBhvr>
                                      <p:to>
                                        <p:strVal val="visible"/>
                                      </p:to>
                                    </p:set>
                                  </p:childTnLst>
                                </p:cTn>
                              </p:par>
                              <p:par>
                                <p:cTn id="3221" nodeType="withEffect" fill="hold" presetClass="entr" presetID="1">
                                  <p:stCondLst>
                                    <p:cond delay="0"/>
                                  </p:stCondLst>
                                  <p:childTnLst>
                                    <p:set>
                                      <p:cBhvr>
                                        <p:cTn id="3222" dur="1" fill="hold">
                                          <p:stCondLst>
                                            <p:cond delay="0"/>
                                          </p:stCondLst>
                                        </p:cTn>
                                        <p:tgtEl>
                                          <p:spTgt spid="2292">
                                            <p:txEl>
                                              <p:pRg st="6" end="6"/>
                                            </p:txEl>
                                          </p:spTgt>
                                        </p:tgtEl>
                                        <p:attrNameLst>
                                          <p:attrName>style.visibility</p:attrName>
                                        </p:attrNameLst>
                                      </p:cBhvr>
                                      <p:to>
                                        <p:strVal val="visible"/>
                                      </p:to>
                                    </p:set>
                                  </p:childTnLst>
                                </p:cTn>
                              </p:par>
                              <p:par>
                                <p:cTn id="3223" nodeType="withEffect" fill="hold" presetClass="entr" presetID="1">
                                  <p:stCondLst>
                                    <p:cond delay="0"/>
                                  </p:stCondLst>
                                  <p:childTnLst>
                                    <p:set>
                                      <p:cBhvr>
                                        <p:cTn id="3224" dur="1" fill="hold">
                                          <p:stCondLst>
                                            <p:cond delay="0"/>
                                          </p:stCondLst>
                                        </p:cTn>
                                        <p:tgtEl>
                                          <p:spTgt spid="229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6"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297" name="CustomShape 2"/>
          <p:cNvSpPr/>
          <p:nvPr/>
        </p:nvSpPr>
        <p:spPr>
          <a:xfrm>
            <a:off x="198720" y="1268280"/>
            <a:ext cx="7223760" cy="5504400"/>
          </a:xfrm>
          <a:prstGeom prst="rect">
            <a:avLst/>
          </a:prstGeom>
          <a:noFill/>
          <a:ln>
            <a:noFill/>
          </a:ln>
        </p:spPr>
        <p:style>
          <a:lnRef idx="0"/>
          <a:fillRef idx="0"/>
          <a:effectRef idx="0"/>
          <a:fontRef idx="minor"/>
        </p:style>
      </p:sp>
      <p:sp>
        <p:nvSpPr>
          <p:cNvPr id="2298" name="CustomShape 3"/>
          <p:cNvSpPr/>
          <p:nvPr/>
        </p:nvSpPr>
        <p:spPr>
          <a:xfrm>
            <a:off x="0" y="1087920"/>
            <a:ext cx="8291160" cy="7927920"/>
          </a:xfrm>
          <a:prstGeom prst="rect">
            <a:avLst/>
          </a:prstGeom>
          <a:noFill/>
          <a:ln>
            <a:noFill/>
          </a:ln>
        </p:spPr>
        <p:style>
          <a:lnRef idx="0"/>
          <a:fillRef idx="0"/>
          <a:effectRef idx="0"/>
          <a:fontRef idx="minor"/>
        </p:style>
        <p:txBody>
          <a:bodyPr lIns="90000" rIns="90000" tIns="45000" bIns="45000"/>
          <a:p>
            <a:pPr indent="-456840" algn="just">
              <a:lnSpc>
                <a:spcPct val="100000"/>
              </a:lnSpc>
              <a:spcAft>
                <a:spcPts val="300"/>
              </a:spcAft>
              <a:buClr>
                <a:srgbClr val="000000"/>
              </a:buClr>
              <a:buFont typeface="Calibri Light"/>
              <a:buAutoNum type="arabicPeriod" startAt="5"/>
            </a:pPr>
            <a:r>
              <a:rPr b="1" lang="en-IN" sz="2400" spc="-1" strike="noStrike">
                <a:solidFill>
                  <a:srgbClr val="000000"/>
                </a:solidFill>
                <a:latin typeface="Calibri"/>
              </a:rPr>
              <a:t>WBS (Cont.)</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Aggregate these tasks into Phases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Identification of Milestones/Checkpoints/</a:t>
            </a:r>
            <a:br/>
            <a:r>
              <a:rPr b="0" lang="en-IN" sz="2400" spc="-1" strike="noStrike">
                <a:solidFill>
                  <a:srgbClr val="000000"/>
                </a:solidFill>
                <a:latin typeface="Calibri"/>
              </a:rPr>
              <a:t>Toll Gates for these Phases/Tasks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Entry Criteria &amp; Exit criteria for the phases/</a:t>
            </a:r>
            <a:br/>
            <a:r>
              <a:rPr b="0" lang="en-IN" sz="2400" spc="-1" strike="noStrike">
                <a:solidFill>
                  <a:srgbClr val="000000"/>
                </a:solidFill>
                <a:latin typeface="Calibri"/>
              </a:rPr>
              <a:t>milestones/ check points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Identification of Work Packages for final product</a:t>
            </a:r>
            <a:endParaRPr b="0" lang="en-IN" sz="2400" spc="-1" strike="noStrike">
              <a:latin typeface="Arial"/>
            </a:endParaRPr>
          </a:p>
          <a:p>
            <a:pPr marL="457200" algn="just">
              <a:lnSpc>
                <a:spcPct val="100000"/>
              </a:lnSpc>
              <a:spcAft>
                <a:spcPts val="300"/>
              </a:spcAft>
            </a:pPr>
            <a:r>
              <a:rPr b="1" lang="en-IN" sz="2400" spc="-1" strike="noStrike">
                <a:solidFill>
                  <a:srgbClr val="0070c0"/>
                </a:solidFill>
                <a:latin typeface="Calibri"/>
              </a:rPr>
              <a:t>Estimation of the Tasks/Activities (effort and time)</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Estimation is typically done for effort needed for</a:t>
            </a:r>
            <a:br/>
            <a:r>
              <a:rPr b="0" lang="en-IN" sz="2400" spc="-1" strike="noStrike">
                <a:solidFill>
                  <a:srgbClr val="000000"/>
                </a:solidFill>
                <a:latin typeface="Calibri"/>
              </a:rPr>
              <a:t>executing each of the tasks in the WBS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WBS itself is an estimation of all the tasks</a:t>
            </a:r>
            <a:br/>
            <a:r>
              <a:rPr b="0" lang="en-IN" sz="2400" spc="-1" strike="noStrike">
                <a:solidFill>
                  <a:srgbClr val="000000"/>
                </a:solidFill>
                <a:latin typeface="Calibri"/>
              </a:rPr>
              <a:t>involved in the project, there can be estimate for cost ..etc.</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Estimation can be done top down or bottoms up</a:t>
            </a:r>
            <a:endParaRPr b="0" lang="en-IN" sz="2400" spc="-1" strike="noStrike">
              <a:latin typeface="Arial"/>
            </a:endParaRPr>
          </a:p>
          <a:p>
            <a:pPr algn="just">
              <a:lnSpc>
                <a:spcPct val="100000"/>
              </a:lnSpc>
              <a:spcAft>
                <a:spcPts val="300"/>
              </a:spcAft>
            </a:pPr>
            <a:endParaRPr b="0" lang="en-IN" sz="2400" spc="-1" strike="noStrike">
              <a:latin typeface="Arial"/>
            </a:endParaRPr>
          </a:p>
        </p:txBody>
      </p:sp>
      <p:pic>
        <p:nvPicPr>
          <p:cNvPr id="2299" name="Picture 6" descr=""/>
          <p:cNvPicPr/>
          <p:nvPr/>
        </p:nvPicPr>
        <p:blipFill>
          <a:blip r:embed="rId1"/>
          <a:stretch/>
        </p:blipFill>
        <p:spPr>
          <a:xfrm>
            <a:off x="6983280" y="1540080"/>
            <a:ext cx="5208120" cy="4899240"/>
          </a:xfrm>
          <a:prstGeom prst="rect">
            <a:avLst/>
          </a:prstGeom>
          <a:ln>
            <a:noFill/>
          </a:ln>
        </p:spPr>
      </p:pic>
      <p:sp>
        <p:nvSpPr>
          <p:cNvPr id="2300" name="CustomShape 4"/>
          <p:cNvSpPr/>
          <p:nvPr/>
        </p:nvSpPr>
        <p:spPr>
          <a:xfrm>
            <a:off x="9820800" y="5344200"/>
            <a:ext cx="1434240" cy="98748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301" name="CustomShape 5"/>
          <p:cNvSpPr/>
          <p:nvPr/>
        </p:nvSpPr>
        <p:spPr>
          <a:xfrm>
            <a:off x="9999000" y="3911040"/>
            <a:ext cx="1820160" cy="117432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225" dur="indefinite" restart="never" nodeType="tmRoot">
          <p:childTnLst>
            <p:seq>
              <p:cTn id="3226" dur="indefinite" nodeType="mainSeq">
                <p:childTnLst>
                  <p:par>
                    <p:cTn id="3227" fill="hold">
                      <p:stCondLst>
                        <p:cond delay="indefinite"/>
                      </p:stCondLst>
                      <p:childTnLst>
                        <p:par>
                          <p:cTn id="3228" fill="hold">
                            <p:stCondLst>
                              <p:cond delay="0"/>
                            </p:stCondLst>
                            <p:childTnLst>
                              <p:par>
                                <p:cTn id="3229" nodeType="clickEffect" fill="hold" presetClass="entr" presetID="1">
                                  <p:stCondLst>
                                    <p:cond delay="0"/>
                                  </p:stCondLst>
                                  <p:childTnLst>
                                    <p:set>
                                      <p:cBhvr>
                                        <p:cTn id="3230" dur="1" fill="hold">
                                          <p:stCondLst>
                                            <p:cond delay="0"/>
                                          </p:stCondLst>
                                        </p:cTn>
                                        <p:tgtEl>
                                          <p:spTgt spid="2298">
                                            <p:txEl>
                                              <p:pRg st="0" end="0"/>
                                            </p:txEl>
                                          </p:spTgt>
                                        </p:tgtEl>
                                        <p:attrNameLst>
                                          <p:attrName>style.visibility</p:attrName>
                                        </p:attrNameLst>
                                      </p:cBhvr>
                                      <p:to>
                                        <p:strVal val="visible"/>
                                      </p:to>
                                    </p:set>
                                  </p:childTnLst>
                                </p:cTn>
                              </p:par>
                              <p:par>
                                <p:cTn id="3231" nodeType="withEffect" fill="hold" presetClass="exit" presetID="1">
                                  <p:stCondLst>
                                    <p:cond delay="0"/>
                                  </p:stCondLst>
                                  <p:childTnLst>
                                    <p:set>
                                      <p:cBhvr>
                                        <p:cTn id="3232" dur="1" fill="hold">
                                          <p:stCondLst>
                                            <p:cond delay="0"/>
                                          </p:stCondLst>
                                        </p:cTn>
                                        <p:tgtEl>
                                          <p:spTgt spid="2301"/>
                                        </p:tgtEl>
                                        <p:attrNameLst>
                                          <p:attrName>style.visibility</p:attrName>
                                        </p:attrNameLst>
                                      </p:cBhvr>
                                      <p:to>
                                        <p:strVal val="hidden"/>
                                      </p:to>
                                    </p:set>
                                  </p:childTnLst>
                                </p:cTn>
                              </p:par>
                              <p:par>
                                <p:cTn id="3233" nodeType="withEffect" fill="hold" presetClass="entr" presetID="1">
                                  <p:stCondLst>
                                    <p:cond delay="0"/>
                                  </p:stCondLst>
                                  <p:childTnLst>
                                    <p:set>
                                      <p:cBhvr>
                                        <p:cTn id="3234" dur="1" fill="hold">
                                          <p:stCondLst>
                                            <p:cond delay="0"/>
                                          </p:stCondLst>
                                        </p:cTn>
                                        <p:tgtEl>
                                          <p:spTgt spid="2298">
                                            <p:txEl>
                                              <p:pRg st="1" end="1"/>
                                            </p:txEl>
                                          </p:spTgt>
                                        </p:tgtEl>
                                        <p:attrNameLst>
                                          <p:attrName>style.visibility</p:attrName>
                                        </p:attrNameLst>
                                      </p:cBhvr>
                                      <p:to>
                                        <p:strVal val="visible"/>
                                      </p:to>
                                    </p:set>
                                  </p:childTnLst>
                                </p:cTn>
                              </p:par>
                              <p:par>
                                <p:cTn id="3235" nodeType="withEffect" fill="hold" presetClass="entr" presetID="1">
                                  <p:stCondLst>
                                    <p:cond delay="0"/>
                                  </p:stCondLst>
                                  <p:childTnLst>
                                    <p:set>
                                      <p:cBhvr>
                                        <p:cTn id="3236" dur="1" fill="hold">
                                          <p:stCondLst>
                                            <p:cond delay="0"/>
                                          </p:stCondLst>
                                        </p:cTn>
                                        <p:tgtEl>
                                          <p:spTgt spid="2298">
                                            <p:txEl>
                                              <p:pRg st="2" end="2"/>
                                            </p:txEl>
                                          </p:spTgt>
                                        </p:tgtEl>
                                        <p:attrNameLst>
                                          <p:attrName>style.visibility</p:attrName>
                                        </p:attrNameLst>
                                      </p:cBhvr>
                                      <p:to>
                                        <p:strVal val="visible"/>
                                      </p:to>
                                    </p:set>
                                  </p:childTnLst>
                                </p:cTn>
                              </p:par>
                              <p:par>
                                <p:cTn id="3237" nodeType="withEffect" fill="hold" presetClass="entr" presetID="1">
                                  <p:stCondLst>
                                    <p:cond delay="0"/>
                                  </p:stCondLst>
                                  <p:childTnLst>
                                    <p:set>
                                      <p:cBhvr>
                                        <p:cTn id="3238" dur="1" fill="hold">
                                          <p:stCondLst>
                                            <p:cond delay="0"/>
                                          </p:stCondLst>
                                        </p:cTn>
                                        <p:tgtEl>
                                          <p:spTgt spid="2298">
                                            <p:txEl>
                                              <p:pRg st="3" end="3"/>
                                            </p:txEl>
                                          </p:spTgt>
                                        </p:tgtEl>
                                        <p:attrNameLst>
                                          <p:attrName>style.visibility</p:attrName>
                                        </p:attrNameLst>
                                      </p:cBhvr>
                                      <p:to>
                                        <p:strVal val="visible"/>
                                      </p:to>
                                    </p:set>
                                  </p:childTnLst>
                                </p:cTn>
                              </p:par>
                              <p:par>
                                <p:cTn id="3239" nodeType="withEffect" fill="hold" presetClass="entr" presetID="1">
                                  <p:stCondLst>
                                    <p:cond delay="0"/>
                                  </p:stCondLst>
                                  <p:childTnLst>
                                    <p:set>
                                      <p:cBhvr>
                                        <p:cTn id="3240" dur="1" fill="hold">
                                          <p:stCondLst>
                                            <p:cond delay="0"/>
                                          </p:stCondLst>
                                        </p:cTn>
                                        <p:tgtEl>
                                          <p:spTgt spid="2298">
                                            <p:txEl>
                                              <p:pRg st="4" end="4"/>
                                            </p:txEl>
                                          </p:spTgt>
                                        </p:tgtEl>
                                        <p:attrNameLst>
                                          <p:attrName>style.visibility</p:attrName>
                                        </p:attrNameLst>
                                      </p:cBhvr>
                                      <p:to>
                                        <p:strVal val="visible"/>
                                      </p:to>
                                    </p:set>
                                  </p:childTnLst>
                                </p:cTn>
                              </p:par>
                              <p:par>
                                <p:cTn id="3241" nodeType="withEffect" fill="hold" presetClass="entr" presetID="1">
                                  <p:stCondLst>
                                    <p:cond delay="0"/>
                                  </p:stCondLst>
                                  <p:childTnLst>
                                    <p:set>
                                      <p:cBhvr>
                                        <p:cTn id="3242" dur="1" fill="hold">
                                          <p:stCondLst>
                                            <p:cond delay="0"/>
                                          </p:stCondLst>
                                        </p:cTn>
                                        <p:tgtEl>
                                          <p:spTgt spid="2298">
                                            <p:txEl>
                                              <p:pRg st="5" end="5"/>
                                            </p:txEl>
                                          </p:spTgt>
                                        </p:tgtEl>
                                        <p:attrNameLst>
                                          <p:attrName>style.visibility</p:attrName>
                                        </p:attrNameLst>
                                      </p:cBhvr>
                                      <p:to>
                                        <p:strVal val="visible"/>
                                      </p:to>
                                    </p:set>
                                  </p:childTnLst>
                                </p:cTn>
                              </p:par>
                              <p:par>
                                <p:cTn id="3243" nodeType="withEffect" fill="hold" presetClass="entr" presetID="1">
                                  <p:stCondLst>
                                    <p:cond delay="0"/>
                                  </p:stCondLst>
                                  <p:childTnLst>
                                    <p:set>
                                      <p:cBhvr>
                                        <p:cTn id="3244" dur="1" fill="hold">
                                          <p:stCondLst>
                                            <p:cond delay="0"/>
                                          </p:stCondLst>
                                        </p:cTn>
                                        <p:tgtEl>
                                          <p:spTgt spid="2298">
                                            <p:txEl>
                                              <p:pRg st="6" end="6"/>
                                            </p:txEl>
                                          </p:spTgt>
                                        </p:tgtEl>
                                        <p:attrNameLst>
                                          <p:attrName>style.visibility</p:attrName>
                                        </p:attrNameLst>
                                      </p:cBhvr>
                                      <p:to>
                                        <p:strVal val="visible"/>
                                      </p:to>
                                    </p:set>
                                  </p:childTnLst>
                                </p:cTn>
                              </p:par>
                              <p:par>
                                <p:cTn id="3245" nodeType="withEffect" fill="hold" presetClass="entr" presetID="1">
                                  <p:stCondLst>
                                    <p:cond delay="0"/>
                                  </p:stCondLst>
                                  <p:childTnLst>
                                    <p:set>
                                      <p:cBhvr>
                                        <p:cTn id="3246" dur="1" fill="hold">
                                          <p:stCondLst>
                                            <p:cond delay="0"/>
                                          </p:stCondLst>
                                        </p:cTn>
                                        <p:tgtEl>
                                          <p:spTgt spid="2298">
                                            <p:txEl>
                                              <p:pRg st="7" end="7"/>
                                            </p:txEl>
                                          </p:spTgt>
                                        </p:tgtEl>
                                        <p:attrNameLst>
                                          <p:attrName>style.visibility</p:attrName>
                                        </p:attrNameLst>
                                      </p:cBhvr>
                                      <p:to>
                                        <p:strVal val="visible"/>
                                      </p:to>
                                    </p:set>
                                  </p:childTnLst>
                                </p:cTn>
                              </p:par>
                              <p:par>
                                <p:cTn id="3247" nodeType="withEffect" fill="hold" presetClass="entr" presetID="1">
                                  <p:stCondLst>
                                    <p:cond delay="0"/>
                                  </p:stCondLst>
                                  <p:childTnLst>
                                    <p:set>
                                      <p:cBhvr>
                                        <p:cTn id="3248" dur="1" fill="hold">
                                          <p:stCondLst>
                                            <p:cond delay="0"/>
                                          </p:stCondLst>
                                        </p:cTn>
                                        <p:tgtEl>
                                          <p:spTgt spid="2298">
                                            <p:txEl>
                                              <p:pRg st="8" end="8"/>
                                            </p:txEl>
                                          </p:spTgt>
                                        </p:tgtEl>
                                        <p:attrNameLst>
                                          <p:attrName>style.visibility</p:attrName>
                                        </p:attrNameLst>
                                      </p:cBhvr>
                                      <p:to>
                                        <p:strVal val="visible"/>
                                      </p:to>
                                    </p:set>
                                  </p:childTnLst>
                                </p:cTn>
                              </p:par>
                              <p:par>
                                <p:cTn id="3249" nodeType="withEffect" fill="hold" presetClass="entr" presetID="1">
                                  <p:stCondLst>
                                    <p:cond delay="0"/>
                                  </p:stCondLst>
                                  <p:childTnLst>
                                    <p:set>
                                      <p:cBhvr>
                                        <p:cTn id="3250" dur="1" fill="hold">
                                          <p:stCondLst>
                                            <p:cond delay="0"/>
                                          </p:stCondLst>
                                        </p:cTn>
                                        <p:tgtEl>
                                          <p:spTgt spid="230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2"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Estimation approaches</a:t>
            </a:r>
            <a:endParaRPr b="0" lang="en-US" sz="2400" spc="-1" strike="noStrike">
              <a:solidFill>
                <a:srgbClr val="000000"/>
              </a:solidFill>
              <a:latin typeface="Calibri"/>
            </a:endParaRPr>
          </a:p>
        </p:txBody>
      </p:sp>
      <p:sp>
        <p:nvSpPr>
          <p:cNvPr id="2303" name="CustomShape 2"/>
          <p:cNvSpPr/>
          <p:nvPr/>
        </p:nvSpPr>
        <p:spPr>
          <a:xfrm>
            <a:off x="198720" y="1268280"/>
            <a:ext cx="7223760" cy="5504400"/>
          </a:xfrm>
          <a:prstGeom prst="rect">
            <a:avLst/>
          </a:prstGeom>
          <a:noFill/>
          <a:ln>
            <a:noFill/>
          </a:ln>
        </p:spPr>
        <p:style>
          <a:lnRef idx="0"/>
          <a:fillRef idx="0"/>
          <a:effectRef idx="0"/>
          <a:fontRef idx="minor"/>
        </p:style>
      </p:sp>
      <p:sp>
        <p:nvSpPr>
          <p:cNvPr id="2304" name="CustomShape 3"/>
          <p:cNvSpPr/>
          <p:nvPr/>
        </p:nvSpPr>
        <p:spPr>
          <a:xfrm>
            <a:off x="102240" y="1151280"/>
            <a:ext cx="8229240" cy="4991400"/>
          </a:xfrm>
          <a:prstGeom prst="rect">
            <a:avLst/>
          </a:prstGeom>
          <a:noFill/>
          <a:ln>
            <a:noFill/>
          </a:ln>
        </p:spPr>
        <p:style>
          <a:lnRef idx="0"/>
          <a:fillRef idx="0"/>
          <a:effectRef idx="0"/>
          <a:fontRef idx="minor"/>
        </p:style>
        <p:txBody>
          <a:bodyPr lIns="90000" rIns="90000" tIns="45000" bIns="45000"/>
          <a:p>
            <a:pPr>
              <a:lnSpc>
                <a:spcPct val="110000"/>
              </a:lnSpc>
              <a:spcAft>
                <a:spcPts val="300"/>
              </a:spcAft>
            </a:pPr>
            <a:r>
              <a:rPr b="0" lang="en-IN" sz="2400" spc="-1" strike="noStrike">
                <a:solidFill>
                  <a:srgbClr val="000000"/>
                </a:solidFill>
                <a:latin typeface="Calibri"/>
              </a:rPr>
              <a:t>Estimation could be</a:t>
            </a:r>
            <a:endParaRPr b="0" lang="en-IN" sz="2400" spc="-1" strike="noStrike">
              <a:latin typeface="Arial"/>
            </a:endParaRPr>
          </a:p>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Experience based like based Delphi, Modified Delphi,</a:t>
            </a:r>
            <a:br/>
            <a:r>
              <a:rPr b="0" lang="en-IN" sz="2400" spc="-1" strike="noStrike">
                <a:solidFill>
                  <a:srgbClr val="000000"/>
                </a:solidFill>
                <a:latin typeface="Calibri"/>
              </a:rPr>
              <a:t>Expert judgement, comparative studies</a:t>
            </a:r>
            <a:endParaRPr b="0" lang="en-IN" sz="2400" spc="-1" strike="noStrike">
              <a:latin typeface="Arial"/>
            </a:endParaRPr>
          </a:p>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Formal techniques based like the formula based </a:t>
            </a:r>
            <a:br/>
            <a:r>
              <a:rPr b="0" lang="en-IN" sz="2400" spc="-1" strike="noStrike">
                <a:solidFill>
                  <a:srgbClr val="000000"/>
                </a:solidFill>
                <a:latin typeface="Calibri"/>
              </a:rPr>
              <a:t>CoCoMo for project effort, where the formula is  based </a:t>
            </a:r>
            <a:br/>
            <a:r>
              <a:rPr b="0" lang="en-IN" sz="2400" spc="-1" strike="noStrike">
                <a:solidFill>
                  <a:srgbClr val="000000"/>
                </a:solidFill>
                <a:latin typeface="Calibri"/>
              </a:rPr>
              <a:t>on historical estimates of product attributes, such as </a:t>
            </a:r>
            <a:br/>
            <a:r>
              <a:rPr b="0" lang="en-IN" sz="2400" spc="-1" strike="noStrike">
                <a:solidFill>
                  <a:srgbClr val="000000"/>
                </a:solidFill>
                <a:latin typeface="Calibri"/>
              </a:rPr>
              <a:t>size, and process characteristics and experience of staff </a:t>
            </a:r>
            <a:br/>
            <a:r>
              <a:rPr b="0" lang="en-IN" sz="2400" spc="-1" strike="noStrike">
                <a:solidFill>
                  <a:srgbClr val="000000"/>
                </a:solidFill>
                <a:latin typeface="Calibri"/>
              </a:rPr>
              <a:t>involved E.g. </a:t>
            </a:r>
            <a:endParaRPr b="0" lang="en-IN" sz="2400" spc="-1" strike="noStrike">
              <a:latin typeface="Arial"/>
            </a:endParaRPr>
          </a:p>
        </p:txBody>
      </p:sp>
      <p:pic>
        <p:nvPicPr>
          <p:cNvPr id="2305" name="Picture 6" descr=""/>
          <p:cNvPicPr/>
          <p:nvPr/>
        </p:nvPicPr>
        <p:blipFill>
          <a:blip r:embed="rId1"/>
          <a:stretch/>
        </p:blipFill>
        <p:spPr>
          <a:xfrm>
            <a:off x="7286040" y="807480"/>
            <a:ext cx="3729600" cy="3257280"/>
          </a:xfrm>
          <a:prstGeom prst="rect">
            <a:avLst/>
          </a:prstGeom>
          <a:ln>
            <a:noFill/>
          </a:ln>
        </p:spPr>
      </p:pic>
      <p:sp>
        <p:nvSpPr>
          <p:cNvPr id="2306" name="CustomShape 4"/>
          <p:cNvSpPr/>
          <p:nvPr/>
        </p:nvSpPr>
        <p:spPr>
          <a:xfrm>
            <a:off x="9337320" y="3292200"/>
            <a:ext cx="1087560" cy="85896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307" name="CustomShape 5"/>
          <p:cNvSpPr/>
          <p:nvPr/>
        </p:nvSpPr>
        <p:spPr>
          <a:xfrm>
            <a:off x="102240" y="4383720"/>
            <a:ext cx="12089160" cy="2837160"/>
          </a:xfrm>
          <a:prstGeom prst="rect">
            <a:avLst/>
          </a:prstGeom>
          <a:noFill/>
          <a:ln>
            <a:noFill/>
          </a:ln>
        </p:spPr>
        <p:style>
          <a:lnRef idx="0"/>
          <a:fillRef idx="0"/>
          <a:effectRef idx="0"/>
          <a:fontRef idx="minor"/>
        </p:style>
        <p:txBody>
          <a:bodyPr lIns="90000" rIns="90000" tIns="45000" bIns="45000"/>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In </a:t>
            </a:r>
            <a:r>
              <a:rPr b="1" lang="en-IN" sz="2400" spc="-1" strike="noStrike">
                <a:solidFill>
                  <a:srgbClr val="ff0000"/>
                </a:solidFill>
                <a:latin typeface="Calibri"/>
              </a:rPr>
              <a:t>CoCoMo (Constructive Cost Model), </a:t>
            </a:r>
            <a:r>
              <a:rPr b="0" lang="en-IN" sz="2400" spc="-1" strike="noStrike">
                <a:solidFill>
                  <a:srgbClr val="000000"/>
                </a:solidFill>
                <a:latin typeface="Calibri"/>
              </a:rPr>
              <a:t>projects are categorized into organic, embedded and semi detached. </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Organic :</a:t>
            </a:r>
            <a:r>
              <a:rPr b="1" lang="en-IN" sz="2400" spc="-1" strike="noStrike">
                <a:solidFill>
                  <a:srgbClr val="000000"/>
                </a:solidFill>
                <a:latin typeface="Calibri"/>
              </a:rPr>
              <a:t> </a:t>
            </a:r>
            <a:r>
              <a:rPr b="0" lang="en-IN" sz="2400" spc="-1" strike="noStrike">
                <a:solidFill>
                  <a:srgbClr val="000000"/>
                </a:solidFill>
                <a:latin typeface="Calibri"/>
              </a:rPr>
              <a:t>Team size is small, problem is well understood, people have experience of solving it earlier.</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Embedded : </a:t>
            </a:r>
            <a:r>
              <a:rPr b="0" lang="en-IN" sz="2400" spc="-1" strike="noStrike">
                <a:solidFill>
                  <a:srgbClr val="000000"/>
                </a:solidFill>
                <a:latin typeface="Calibri"/>
              </a:rPr>
              <a:t>Large team size, complex, need people with sufficient experience</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Semi-detached : </a:t>
            </a:r>
            <a:r>
              <a:rPr b="0" lang="en-IN" sz="2400" spc="-1" strike="noStrike">
                <a:solidFill>
                  <a:srgbClr val="000000"/>
                </a:solidFill>
                <a:latin typeface="Calibri"/>
              </a:rPr>
              <a:t>In between these two</a:t>
            </a:r>
            <a:endParaRPr b="0" lang="en-IN" sz="2400" spc="-1" strike="noStrike">
              <a:latin typeface="Arial"/>
            </a:endParaRPr>
          </a:p>
        </p:txBody>
      </p:sp>
    </p:spTree>
  </p:cSld>
  <p:timing>
    <p:tnLst>
      <p:par>
        <p:cTn id="3251" dur="indefinite" restart="never" nodeType="tmRoot">
          <p:childTnLst>
            <p:seq>
              <p:cTn id="3252" dur="indefinite" nodeType="mainSeq">
                <p:childTnLst>
                  <p:par>
                    <p:cTn id="3253" fill="hold">
                      <p:stCondLst>
                        <p:cond delay="0"/>
                      </p:stCondLst>
                      <p:childTnLst>
                        <p:par>
                          <p:cTn id="3254" fill="hold">
                            <p:stCondLst>
                              <p:cond delay="0"/>
                            </p:stCondLst>
                            <p:childTnLst>
                              <p:par>
                                <p:cTn id="3255" nodeType="withEffect" fill="hold" presetClass="entr" presetID="1">
                                  <p:stCondLst>
                                    <p:cond delay="0"/>
                                  </p:stCondLst>
                                  <p:endCondLst>
                                    <p:cond delay="5000"/>
                                  </p:endCondLst>
                                  <p:childTnLst>
                                    <p:set>
                                      <p:cBhvr>
                                        <p:cTn id="3256" dur="1" fill="hold">
                                          <p:stCondLst>
                                            <p:cond delay="0"/>
                                          </p:stCondLst>
                                        </p:cTn>
                                        <p:tgtEl>
                                          <p:spTgt spid="230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8"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Estimation Approaches</a:t>
            </a:r>
            <a:endParaRPr b="0" lang="en-US" sz="2400" spc="-1" strike="noStrike">
              <a:solidFill>
                <a:srgbClr val="000000"/>
              </a:solidFill>
              <a:latin typeface="Calibri"/>
            </a:endParaRPr>
          </a:p>
        </p:txBody>
      </p:sp>
      <p:sp>
        <p:nvSpPr>
          <p:cNvPr id="2309" name="CustomShape 2"/>
          <p:cNvSpPr/>
          <p:nvPr/>
        </p:nvSpPr>
        <p:spPr>
          <a:xfrm>
            <a:off x="198720" y="1268280"/>
            <a:ext cx="7223760" cy="5504400"/>
          </a:xfrm>
          <a:prstGeom prst="rect">
            <a:avLst/>
          </a:prstGeom>
          <a:noFill/>
          <a:ln>
            <a:noFill/>
          </a:ln>
        </p:spPr>
        <p:style>
          <a:lnRef idx="0"/>
          <a:fillRef idx="0"/>
          <a:effectRef idx="0"/>
          <a:fontRef idx="minor"/>
        </p:style>
      </p:sp>
      <p:sp>
        <p:nvSpPr>
          <p:cNvPr id="2310" name="CustomShape 3"/>
          <p:cNvSpPr/>
          <p:nvPr/>
        </p:nvSpPr>
        <p:spPr>
          <a:xfrm>
            <a:off x="-160560" y="1245960"/>
            <a:ext cx="8291160" cy="6714720"/>
          </a:xfrm>
          <a:prstGeom prst="rect">
            <a:avLst/>
          </a:prstGeom>
          <a:noFill/>
          <a:ln>
            <a:noFill/>
          </a:ln>
        </p:spPr>
        <p:style>
          <a:lnRef idx="0"/>
          <a:fillRef idx="0"/>
          <a:effectRef idx="0"/>
          <a:fontRef idx="minor"/>
        </p:style>
        <p:txBody>
          <a:bodyPr lIns="90000" rIns="90000" tIns="45000" bIns="45000"/>
          <a:p>
            <a:pPr marL="365760">
              <a:lnSpc>
                <a:spcPct val="110000"/>
              </a:lnSpc>
              <a:spcAft>
                <a:spcPts val="300"/>
              </a:spcAft>
            </a:pPr>
            <a:r>
              <a:rPr b="0" lang="en-IN" sz="2400" spc="-1" strike="noStrike">
                <a:solidFill>
                  <a:srgbClr val="000000"/>
                </a:solidFill>
                <a:latin typeface="Calibri"/>
              </a:rPr>
              <a:t>and</a:t>
            </a:r>
            <a:endParaRPr b="0" lang="en-IN" sz="2400" spc="-1" strike="noStrike">
              <a:latin typeface="Arial"/>
            </a:endParaRPr>
          </a:p>
          <a:p>
            <a:pPr marL="365760">
              <a:lnSpc>
                <a:spcPct val="110000"/>
              </a:lnSpc>
              <a:spcAft>
                <a:spcPts val="300"/>
              </a:spcAft>
            </a:pPr>
            <a:r>
              <a:rPr b="0" lang="en-IN" sz="2400" spc="-1" strike="noStrike">
                <a:solidFill>
                  <a:srgbClr val="ff0000"/>
                </a:solidFill>
                <a:latin typeface="Calibri"/>
              </a:rPr>
              <a:t>Effort </a:t>
            </a:r>
            <a:r>
              <a:rPr b="0" lang="en-IN" sz="2400" spc="-1" strike="noStrike">
                <a:solidFill>
                  <a:srgbClr val="ff0000"/>
                </a:solidFill>
                <a:latin typeface="Calibri"/>
              </a:rPr>
              <a:t>E = a</a:t>
            </a:r>
            <a:r>
              <a:rPr b="0" lang="en-IN" sz="3600" spc="-1" strike="noStrike" baseline="-25000">
                <a:solidFill>
                  <a:srgbClr val="ff0000"/>
                </a:solidFill>
                <a:latin typeface="Calibri"/>
              </a:rPr>
              <a:t>b</a:t>
            </a:r>
            <a:r>
              <a:rPr b="0" lang="en-IN" sz="2400" spc="-1" strike="noStrike">
                <a:solidFill>
                  <a:srgbClr val="ff0000"/>
                </a:solidFill>
                <a:latin typeface="Calibri"/>
              </a:rPr>
              <a:t>(KLOC)</a:t>
            </a:r>
            <a:r>
              <a:rPr b="0" lang="en-IN" sz="2400" spc="-1" strike="noStrike" baseline="30000">
                <a:solidFill>
                  <a:srgbClr val="ff0000"/>
                </a:solidFill>
                <a:latin typeface="Calibri"/>
              </a:rPr>
              <a:t>b</a:t>
            </a:r>
            <a:r>
              <a:rPr b="0" lang="en-IN" sz="2400" spc="-1" strike="noStrike">
                <a:solidFill>
                  <a:srgbClr val="ff0000"/>
                </a:solidFill>
                <a:latin typeface="Calibri"/>
              </a:rPr>
              <a:t>  Person months, Where </a:t>
            </a:r>
            <a:endParaRPr b="0" lang="en-IN" sz="2400" spc="-1" strike="noStrike">
              <a:latin typeface="Arial"/>
            </a:endParaRPr>
          </a:p>
          <a:p>
            <a:pPr marL="365760">
              <a:lnSpc>
                <a:spcPct val="110000"/>
              </a:lnSpc>
              <a:spcAft>
                <a:spcPts val="300"/>
              </a:spcAft>
            </a:pPr>
            <a:r>
              <a:rPr b="0" lang="en-IN" sz="1800" spc="-1" strike="noStrike">
                <a:solidFill>
                  <a:srgbClr val="ff0000"/>
                </a:solidFill>
                <a:latin typeface="Calibri"/>
              </a:rPr>
              <a:t> </a:t>
            </a: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r>
              <a:rPr b="0" lang="en-IN" sz="2400" spc="-1" strike="noStrike">
                <a:solidFill>
                  <a:srgbClr val="000000"/>
                </a:solidFill>
                <a:latin typeface="Calibri"/>
              </a:rPr>
              <a:t>Similarly there is an formula for Schedule.</a:t>
            </a:r>
            <a:endParaRPr b="0" lang="en-IN" sz="2400" spc="-1" strike="noStrike">
              <a:latin typeface="Arial"/>
            </a:endParaRPr>
          </a:p>
          <a:p>
            <a:pPr marL="365760">
              <a:lnSpc>
                <a:spcPct val="110000"/>
              </a:lnSpc>
              <a:spcAft>
                <a:spcPts val="300"/>
              </a:spcAft>
            </a:pPr>
            <a:r>
              <a:rPr b="0" lang="en-IN" sz="2400" spc="-1" strike="noStrike">
                <a:solidFill>
                  <a:srgbClr val="000000"/>
                </a:solidFill>
                <a:latin typeface="Calibri"/>
              </a:rPr>
              <a:t>Types of CoCoMo models</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Basic – for quick rough calculations</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Intermediate takes cost drivers into consideration</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Detailed in addition factors in dependencies </a:t>
            </a:r>
            <a:endParaRPr b="0" lang="en-IN" sz="2400" spc="-1" strike="noStrike">
              <a:latin typeface="Arial"/>
            </a:endParaRPr>
          </a:p>
          <a:p>
            <a:pPr>
              <a:lnSpc>
                <a:spcPct val="110000"/>
              </a:lnSpc>
              <a:spcAft>
                <a:spcPts val="300"/>
              </a:spcAft>
            </a:pPr>
            <a:endParaRPr b="0" lang="en-IN" sz="2400" spc="-1" strike="noStrike">
              <a:latin typeface="Arial"/>
            </a:endParaRPr>
          </a:p>
          <a:p>
            <a:pPr algn="just">
              <a:lnSpc>
                <a:spcPct val="100000"/>
              </a:lnSpc>
              <a:spcAft>
                <a:spcPts val="300"/>
              </a:spcAft>
            </a:pPr>
            <a:endParaRPr b="0" lang="en-IN" sz="2400" spc="-1" strike="noStrike">
              <a:latin typeface="Arial"/>
            </a:endParaRPr>
          </a:p>
        </p:txBody>
      </p:sp>
      <p:pic>
        <p:nvPicPr>
          <p:cNvPr id="2311" name="Picture 6" descr=""/>
          <p:cNvPicPr/>
          <p:nvPr/>
        </p:nvPicPr>
        <p:blipFill>
          <a:blip r:embed="rId1"/>
          <a:stretch/>
        </p:blipFill>
        <p:spPr>
          <a:xfrm>
            <a:off x="6709320" y="2054160"/>
            <a:ext cx="5482080" cy="4135680"/>
          </a:xfrm>
          <a:prstGeom prst="rect">
            <a:avLst/>
          </a:prstGeom>
          <a:ln>
            <a:noFill/>
          </a:ln>
        </p:spPr>
      </p:pic>
      <p:sp>
        <p:nvSpPr>
          <p:cNvPr id="2312" name="CustomShape 4"/>
          <p:cNvSpPr/>
          <p:nvPr/>
        </p:nvSpPr>
        <p:spPr>
          <a:xfrm>
            <a:off x="9814680" y="5127480"/>
            <a:ext cx="1128960" cy="10908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pic>
        <p:nvPicPr>
          <p:cNvPr id="2313" name="Picture 1" descr=""/>
          <p:cNvPicPr/>
          <p:nvPr/>
        </p:nvPicPr>
        <p:blipFill>
          <a:blip r:embed="rId2"/>
          <a:stretch/>
        </p:blipFill>
        <p:spPr>
          <a:xfrm>
            <a:off x="702720" y="2293200"/>
            <a:ext cx="5212440" cy="1726920"/>
          </a:xfrm>
          <a:prstGeom prst="rect">
            <a:avLst/>
          </a:prstGeom>
          <a:ln>
            <a:noFill/>
          </a:ln>
        </p:spPr>
      </p:pic>
    </p:spTree>
  </p:cSld>
  <p:timing>
    <p:tnLst>
      <p:par>
        <p:cTn id="3257" dur="indefinite" restart="never" nodeType="tmRoot">
          <p:childTnLst>
            <p:seq>
              <p:cTn id="3258" dur="indefinite" nodeType="mainSeq">
                <p:childTnLst>
                  <p:par>
                    <p:cTn id="3259" fill="hold">
                      <p:stCondLst>
                        <p:cond delay="0"/>
                      </p:stCondLst>
                      <p:childTnLst>
                        <p:par>
                          <p:cTn id="3260" fill="hold">
                            <p:stCondLst>
                              <p:cond delay="0"/>
                            </p:stCondLst>
                            <p:childTnLst>
                              <p:par>
                                <p:cTn id="3261" nodeType="withEffect" fill="hold" presetClass="entr" presetID="1">
                                  <p:stCondLst>
                                    <p:cond delay="0"/>
                                  </p:stCondLst>
                                  <p:endCondLst>
                                    <p:cond delay="5000"/>
                                  </p:endCondLst>
                                  <p:childTnLst>
                                    <p:set>
                                      <p:cBhvr>
                                        <p:cTn id="3262" dur="1" fill="hold">
                                          <p:stCondLst>
                                            <p:cond delay="0"/>
                                          </p:stCondLst>
                                        </p:cTn>
                                        <p:tgtEl>
                                          <p:spTgt spid="230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4"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15" name="CustomShape 2"/>
          <p:cNvSpPr/>
          <p:nvPr/>
        </p:nvSpPr>
        <p:spPr>
          <a:xfrm>
            <a:off x="198720" y="1268280"/>
            <a:ext cx="7223760" cy="5504400"/>
          </a:xfrm>
          <a:prstGeom prst="rect">
            <a:avLst/>
          </a:prstGeom>
          <a:noFill/>
          <a:ln>
            <a:noFill/>
          </a:ln>
        </p:spPr>
        <p:style>
          <a:lnRef idx="0"/>
          <a:fillRef idx="0"/>
          <a:effectRef idx="0"/>
          <a:fontRef idx="minor"/>
        </p:style>
      </p:sp>
      <p:sp>
        <p:nvSpPr>
          <p:cNvPr id="2316" name="CustomShape 3"/>
          <p:cNvSpPr/>
          <p:nvPr/>
        </p:nvSpPr>
        <p:spPr>
          <a:xfrm>
            <a:off x="124560" y="1089000"/>
            <a:ext cx="6477480" cy="722988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6"/>
            </a:pPr>
            <a:r>
              <a:rPr b="1" lang="en-IN" sz="2400" spc="-1" strike="noStrike">
                <a:solidFill>
                  <a:srgbClr val="0070c0"/>
                </a:solidFill>
                <a:latin typeface="Calibri"/>
              </a:rPr>
              <a:t>Scheduling and allocating resources</a:t>
            </a:r>
            <a:endParaRPr b="0" lang="en-IN" sz="2400" spc="-1" strike="noStrike">
              <a:latin typeface="Arial"/>
            </a:endParaRPr>
          </a:p>
          <a:p>
            <a:pPr marL="457200">
              <a:lnSpc>
                <a:spcPct val="100000"/>
              </a:lnSpc>
              <a:spcAft>
                <a:spcPts val="300"/>
              </a:spcAft>
            </a:pPr>
            <a:r>
              <a:rPr b="0" lang="en-IN" sz="2400" spc="-1" strike="noStrike">
                <a:solidFill>
                  <a:srgbClr val="000000"/>
                </a:solidFill>
                <a:latin typeface="Calibri"/>
              </a:rPr>
              <a:t>Schedule is created using outcomes of WBS &amp; estimation, and is the calendarization of the work activities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Involves bringing all concerned individuals to participate in building this schedule</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Identification and allocation of the resources to the broken down project activities (WBS). </a:t>
            </a:r>
            <a:endParaRPr b="0" lang="en-IN" sz="2400" spc="-1" strike="noStrike">
              <a:latin typeface="Arial"/>
            </a:endParaRPr>
          </a:p>
          <a:p>
            <a:pPr lvl="2" marL="1097280" indent="-342720">
              <a:lnSpc>
                <a:spcPct val="100000"/>
              </a:lnSpc>
              <a:spcAft>
                <a:spcPts val="300"/>
              </a:spcAft>
              <a:buClr>
                <a:srgbClr val="c00000"/>
              </a:buClr>
              <a:buFont typeface="Wingdings" charset="2"/>
              <a:buChar char=""/>
            </a:pPr>
            <a:r>
              <a:rPr b="0" lang="en-IN" sz="2400" spc="-1" strike="noStrike">
                <a:solidFill>
                  <a:srgbClr val="000000"/>
                </a:solidFill>
                <a:latin typeface="Calibri"/>
              </a:rPr>
              <a:t>Hardware, Software, Human</a:t>
            </a:r>
            <a:endParaRPr b="0" lang="en-IN" sz="2400" spc="-1" strike="noStrike">
              <a:latin typeface="Arial"/>
            </a:endParaRPr>
          </a:p>
          <a:p>
            <a:pPr lvl="2" marL="1097280" indent="-342720">
              <a:lnSpc>
                <a:spcPct val="100000"/>
              </a:lnSpc>
              <a:buClr>
                <a:srgbClr val="c00000"/>
              </a:buClr>
              <a:buFont typeface="Wingdings" charset="2"/>
              <a:buChar char=""/>
            </a:pPr>
            <a:r>
              <a:rPr b="0" lang="en-IN" sz="2400" spc="-1" strike="noStrike">
                <a:solidFill>
                  <a:srgbClr val="000000"/>
                </a:solidFill>
                <a:latin typeface="Calibri"/>
              </a:rPr>
              <a:t>Rework on estimates and schedule based on their competencies/lack of competencies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Validation of upstream and downstream dependencies for these Tasks/Phases</a:t>
            </a:r>
            <a:endParaRPr b="0" lang="en-IN" sz="2400" spc="-1" strike="noStrike">
              <a:latin typeface="Arial"/>
            </a:endParaRPr>
          </a:p>
        </p:txBody>
      </p:sp>
      <p:pic>
        <p:nvPicPr>
          <p:cNvPr id="2317" name="Picture 6" descr=""/>
          <p:cNvPicPr/>
          <p:nvPr/>
        </p:nvPicPr>
        <p:blipFill>
          <a:blip r:embed="rId1"/>
          <a:stretch/>
        </p:blipFill>
        <p:spPr>
          <a:xfrm>
            <a:off x="6436080" y="1800000"/>
            <a:ext cx="5625720" cy="4790160"/>
          </a:xfrm>
          <a:prstGeom prst="rect">
            <a:avLst/>
          </a:prstGeom>
          <a:ln>
            <a:noFill/>
          </a:ln>
        </p:spPr>
      </p:pic>
      <p:sp>
        <p:nvSpPr>
          <p:cNvPr id="2318" name="CustomShape 4"/>
          <p:cNvSpPr/>
          <p:nvPr/>
        </p:nvSpPr>
        <p:spPr>
          <a:xfrm>
            <a:off x="7756560" y="5418000"/>
            <a:ext cx="1873800" cy="12636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263" dur="indefinite" restart="never" nodeType="tmRoot">
          <p:childTnLst>
            <p:seq>
              <p:cTn id="3264" dur="indefinite" nodeType="mainSeq">
                <p:childTnLst>
                  <p:par>
                    <p:cTn id="3265" fill="hold">
                      <p:stCondLst>
                        <p:cond delay="0"/>
                      </p:stCondLst>
                      <p:childTnLst>
                        <p:par>
                          <p:cTn id="3266" fill="hold">
                            <p:stCondLst>
                              <p:cond delay="0"/>
                            </p:stCondLst>
                            <p:childTnLst>
                              <p:par>
                                <p:cTn id="3267" nodeType="withEffect" fill="hold" presetClass="entr" presetID="1">
                                  <p:stCondLst>
                                    <p:cond delay="0"/>
                                  </p:stCondLst>
                                  <p:endCondLst>
                                    <p:cond delay="5000"/>
                                  </p:endCondLst>
                                  <p:childTnLst>
                                    <p:set>
                                      <p:cBhvr>
                                        <p:cTn id="3268" dur="1" fill="hold">
                                          <p:stCondLst>
                                            <p:cond delay="0"/>
                                          </p:stCondLst>
                                        </p:cTn>
                                        <p:tgtEl>
                                          <p:spTgt spid="231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20" name="CustomShape 2"/>
          <p:cNvSpPr/>
          <p:nvPr/>
        </p:nvSpPr>
        <p:spPr>
          <a:xfrm>
            <a:off x="198720" y="1268280"/>
            <a:ext cx="7223760" cy="5504400"/>
          </a:xfrm>
          <a:prstGeom prst="rect">
            <a:avLst/>
          </a:prstGeom>
          <a:noFill/>
          <a:ln>
            <a:noFill/>
          </a:ln>
        </p:spPr>
        <p:style>
          <a:lnRef idx="0"/>
          <a:fillRef idx="0"/>
          <a:effectRef idx="0"/>
          <a:fontRef idx="minor"/>
        </p:style>
      </p:sp>
      <p:sp>
        <p:nvSpPr>
          <p:cNvPr id="2321" name="CustomShape 3"/>
          <p:cNvSpPr/>
          <p:nvPr/>
        </p:nvSpPr>
        <p:spPr>
          <a:xfrm>
            <a:off x="0" y="1087920"/>
            <a:ext cx="11909880" cy="526464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1199"/>
              </a:spcAft>
              <a:buClr>
                <a:srgbClr val="0070c0"/>
              </a:buClr>
              <a:buFont typeface="Calibri Light"/>
              <a:buAutoNum type="arabicPeriod" startAt="6"/>
            </a:pPr>
            <a:r>
              <a:rPr b="1" lang="en-IN" sz="2400" spc="-1" strike="noStrike">
                <a:solidFill>
                  <a:srgbClr val="0070c0"/>
                </a:solidFill>
                <a:latin typeface="Calibri"/>
              </a:rPr>
              <a:t>Scheduling and allocating resources (Contd.)</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Organizing tasks concurrently to make optimal use of people working on the project and sequentially to manage dependencies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Use of graphical tools like Gantt chart to visualize these </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Identification of schedule risks and mitigation plans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Minimize task dependencies to avoid delays </a:t>
            </a:r>
            <a:br/>
            <a:r>
              <a:rPr b="0" lang="en-IN" sz="2400" spc="-1" strike="noStrike">
                <a:solidFill>
                  <a:srgbClr val="000000"/>
                </a:solidFill>
                <a:latin typeface="Calibri"/>
              </a:rPr>
              <a:t>caused by one task waiting for another to complete</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Taking care of working conditions such as holidays, </a:t>
            </a:r>
            <a:br/>
            <a:r>
              <a:rPr b="0" lang="en-IN" sz="2400" spc="-1" strike="noStrike">
                <a:solidFill>
                  <a:srgbClr val="000000"/>
                </a:solidFill>
                <a:latin typeface="Calibri"/>
              </a:rPr>
              <a:t>work shifts, resource availability and so on</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Involves multiple iterations of looking at Feature requirements- Schedule/Calendar - Resource/people and costs</a:t>
            </a:r>
            <a:endParaRPr b="0" lang="en-IN" sz="2400" spc="-1" strike="noStrike">
              <a:latin typeface="Arial"/>
            </a:endParaRPr>
          </a:p>
          <a:p>
            <a:pPr lvl="1" marL="822960" indent="-365400" algn="just">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Costing in terms of Budget, Capital and Expenses</a:t>
            </a:r>
            <a:endParaRPr b="0" lang="en-IN" sz="2400" spc="-1" strike="noStrike">
              <a:latin typeface="Arial"/>
            </a:endParaRPr>
          </a:p>
          <a:p>
            <a:pPr marL="457200" algn="just">
              <a:lnSpc>
                <a:spcPct val="100000"/>
              </a:lnSpc>
              <a:spcAft>
                <a:spcPts val="300"/>
              </a:spcAft>
            </a:pPr>
            <a:r>
              <a:rPr b="0" lang="en-IN" sz="2400" spc="-1" strike="noStrike">
                <a:solidFill>
                  <a:srgbClr val="000000"/>
                </a:solidFill>
                <a:latin typeface="Calibri"/>
              </a:rPr>
              <a:t>Tools like the </a:t>
            </a:r>
            <a:r>
              <a:rPr b="1" i="1" lang="en-IN" sz="2400" spc="-1" strike="noStrike">
                <a:solidFill>
                  <a:srgbClr val="c00000"/>
                </a:solidFill>
                <a:latin typeface="Calibri"/>
              </a:rPr>
              <a:t>Microsoft project </a:t>
            </a:r>
            <a:r>
              <a:rPr b="0" lang="en-IN" sz="2400" spc="-1" strike="noStrike">
                <a:solidFill>
                  <a:srgbClr val="000000"/>
                </a:solidFill>
                <a:latin typeface="Calibri"/>
              </a:rPr>
              <a:t>are used for scheduling</a:t>
            </a:r>
            <a:endParaRPr b="0" lang="en-IN" sz="2400" spc="-1" strike="noStrike">
              <a:latin typeface="Arial"/>
            </a:endParaRPr>
          </a:p>
        </p:txBody>
      </p:sp>
      <p:pic>
        <p:nvPicPr>
          <p:cNvPr id="2322" name="Picture 9" descr=""/>
          <p:cNvPicPr/>
          <p:nvPr/>
        </p:nvPicPr>
        <p:blipFill>
          <a:blip r:embed="rId1"/>
          <a:stretch/>
        </p:blipFill>
        <p:spPr>
          <a:xfrm>
            <a:off x="7886880" y="2010960"/>
            <a:ext cx="4251600" cy="2751120"/>
          </a:xfrm>
          <a:prstGeom prst="rect">
            <a:avLst/>
          </a:prstGeom>
          <a:ln>
            <a:noFill/>
          </a:ln>
        </p:spPr>
      </p:pic>
      <p:sp>
        <p:nvSpPr>
          <p:cNvPr id="2323" name="CustomShape 4"/>
          <p:cNvSpPr/>
          <p:nvPr/>
        </p:nvSpPr>
        <p:spPr>
          <a:xfrm>
            <a:off x="9302040" y="1987560"/>
            <a:ext cx="16898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Gantt Chart</a:t>
            </a:r>
            <a:endParaRPr b="0" lang="en-IN" sz="1800" spc="-1" strike="noStrike">
              <a:latin typeface="Arial"/>
            </a:endParaRPr>
          </a:p>
        </p:txBody>
      </p:sp>
    </p:spTree>
  </p:cSld>
  <p:timing>
    <p:tnLst>
      <p:par>
        <p:cTn id="3269" dur="indefinite" restart="never" nodeType="tmRoot">
          <p:childTnLst>
            <p:seq>
              <p:cTn id="3270" dur="indefinite" nodeType="mainSeq">
                <p:childTnLst>
                  <p:par>
                    <p:cTn id="3271" fill="hold">
                      <p:stCondLst>
                        <p:cond delay="0"/>
                      </p:stCondLst>
                      <p:childTnLst>
                        <p:par>
                          <p:cTn id="3272" fill="hold">
                            <p:stCondLst>
                              <p:cond delay="0"/>
                            </p:stCondLst>
                            <p:childTnLst>
                              <p:par>
                                <p:cTn id="3273" nodeType="withEffect" fill="hold" presetClass="entr" presetID="1">
                                  <p:stCondLst>
                                    <p:cond delay="0"/>
                                  </p:stCondLst>
                                  <p:endCondLst>
                                    <p:cond delay="5000"/>
                                  </p:endCondLst>
                                  <p:childTnLst>
                                    <p:set>
                                      <p:cBhvr>
                                        <p:cTn id="3274" dur="1" fill="hold">
                                          <p:stCondLst>
                                            <p:cond delay="0"/>
                                          </p:stCondLst>
                                        </p:cTn>
                                        <p:tgtEl>
                                          <p:spTgt spid="232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4" name="CustomShape 1"/>
          <p:cNvSpPr/>
          <p:nvPr/>
        </p:nvSpPr>
        <p:spPr>
          <a:xfrm>
            <a:off x="-1444680" y="626400"/>
            <a:ext cx="11139840" cy="8218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rPr>
              <a:t> </a:t>
            </a:r>
            <a:r>
              <a:rPr b="1" lang="en-IN" sz="2400" spc="-1" strike="noStrike">
                <a:solidFill>
                  <a:srgbClr val="c00000"/>
                </a:solidFill>
                <a:latin typeface="Calibri"/>
              </a:rPr>
              <a:t>View of what you would see with a tool like Microsoft Project :</a:t>
            </a:r>
            <a:r>
              <a:rPr b="1" lang="en-IN" sz="2400" spc="-1" strike="noStrike">
                <a:solidFill>
                  <a:srgbClr val="000000"/>
                </a:solidFill>
                <a:latin typeface="Calibri"/>
              </a:rPr>
              <a:t> </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0000"/>
                </a:solidFill>
                <a:latin typeface="Calibri"/>
              </a:rPr>
              <a:t>Gantt Chart .. WBS, Schedule, Dependencies etc</a:t>
            </a:r>
            <a:endParaRPr b="0" lang="en-IN" sz="2400" spc="-1" strike="noStrike">
              <a:latin typeface="Arial"/>
            </a:endParaRPr>
          </a:p>
        </p:txBody>
      </p:sp>
      <p:pic>
        <p:nvPicPr>
          <p:cNvPr id="2325" name="Picture 3" descr=""/>
          <p:cNvPicPr/>
          <p:nvPr/>
        </p:nvPicPr>
        <p:blipFill>
          <a:blip r:embed="rId1"/>
          <a:stretch/>
        </p:blipFill>
        <p:spPr>
          <a:xfrm>
            <a:off x="213120" y="1457280"/>
            <a:ext cx="11673720" cy="5400360"/>
          </a:xfrm>
          <a:prstGeom prst="rect">
            <a:avLst/>
          </a:prstGeom>
          <a:ln>
            <a:noFill/>
          </a:ln>
        </p:spPr>
      </p:pic>
      <p:pic>
        <p:nvPicPr>
          <p:cNvPr id="2326" name="Picture 2" descr=""/>
          <p:cNvPicPr/>
          <p:nvPr/>
        </p:nvPicPr>
        <p:blipFill>
          <a:blip r:embed="rId2"/>
          <a:stretch/>
        </p:blipFill>
        <p:spPr>
          <a:xfrm>
            <a:off x="0" y="1390680"/>
            <a:ext cx="12191760" cy="5466960"/>
          </a:xfrm>
          <a:prstGeom prst="rect">
            <a:avLst/>
          </a:prstGeom>
          <a:ln>
            <a:noFill/>
          </a:ln>
        </p:spPr>
      </p:pic>
    </p:spTree>
  </p:cSld>
  <p:timing>
    <p:tnLst>
      <p:par>
        <p:cTn id="3275" dur="indefinite" restart="never" nodeType="tmRoot">
          <p:childTnLst>
            <p:seq>
              <p:cTn id="3276" dur="indefinite" nodeType="mainSeq">
                <p:childTnLst>
                  <p:par>
                    <p:cTn id="3277" fill="hold">
                      <p:stCondLst>
                        <p:cond delay="indefinite"/>
                      </p:stCondLst>
                      <p:childTnLst>
                        <p:par>
                          <p:cTn id="3278" fill="hold">
                            <p:stCondLst>
                              <p:cond delay="0"/>
                            </p:stCondLst>
                            <p:childTnLst>
                              <p:par>
                                <p:cTn id="3279" nodeType="clickEffect" fill="hold" presetClass="entr" presetID="1">
                                  <p:stCondLst>
                                    <p:cond delay="0"/>
                                  </p:stCondLst>
                                  <p:childTnLst>
                                    <p:set>
                                      <p:cBhvr>
                                        <p:cTn id="3280" dur="1" fill="hold">
                                          <p:stCondLst>
                                            <p:cond delay="0"/>
                                          </p:stCondLst>
                                        </p:cTn>
                                        <p:tgtEl>
                                          <p:spTgt spid="232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7"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28" name="CustomShape 2"/>
          <p:cNvSpPr/>
          <p:nvPr/>
        </p:nvSpPr>
        <p:spPr>
          <a:xfrm>
            <a:off x="198720" y="1268280"/>
            <a:ext cx="7223760" cy="5504400"/>
          </a:xfrm>
          <a:prstGeom prst="rect">
            <a:avLst/>
          </a:prstGeom>
          <a:noFill/>
          <a:ln>
            <a:noFill/>
          </a:ln>
        </p:spPr>
        <p:style>
          <a:lnRef idx="0"/>
          <a:fillRef idx="0"/>
          <a:effectRef idx="0"/>
          <a:fontRef idx="minor"/>
        </p:style>
      </p:sp>
      <p:sp>
        <p:nvSpPr>
          <p:cNvPr id="2329" name="CustomShape 3"/>
          <p:cNvSpPr/>
          <p:nvPr/>
        </p:nvSpPr>
        <p:spPr>
          <a:xfrm>
            <a:off x="124560" y="1149480"/>
            <a:ext cx="6248160" cy="458856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7"/>
            </a:pPr>
            <a:r>
              <a:rPr b="1" lang="en-IN" sz="2400" spc="-1" strike="noStrike">
                <a:solidFill>
                  <a:srgbClr val="0070c0"/>
                </a:solidFill>
                <a:latin typeface="Calibri"/>
              </a:rPr>
              <a:t>Identifying and Managing risks</a:t>
            </a:r>
            <a:endParaRPr b="0" lang="en-IN" sz="2400" spc="-1" strike="noStrike">
              <a:latin typeface="Arial"/>
            </a:endParaRPr>
          </a:p>
          <a:p>
            <a:pPr lvl="1" marL="822960" indent="-342720">
              <a:lnSpc>
                <a:spcPct val="120000"/>
              </a:lnSpc>
              <a:spcBef>
                <a:spcPts val="499"/>
              </a:spcBef>
              <a:spcAft>
                <a:spcPts val="499"/>
              </a:spcAft>
              <a:buClr>
                <a:srgbClr val="000000"/>
              </a:buClr>
              <a:buFont typeface="Wingdings" charset="2"/>
              <a:buChar char=""/>
            </a:pPr>
            <a:r>
              <a:rPr b="0" lang="en-IN" sz="2400" spc="-1" strike="noStrike">
                <a:solidFill>
                  <a:srgbClr val="000000"/>
                </a:solidFill>
                <a:latin typeface="Calibri"/>
              </a:rPr>
              <a:t>Risk is any unexpected event that might affect the people, processes, technology, and resources involved. </a:t>
            </a:r>
            <a:endParaRPr b="0" lang="en-IN" sz="2400" spc="-1" strike="noStrike">
              <a:latin typeface="Arial"/>
            </a:endParaRPr>
          </a:p>
          <a:p>
            <a:pPr lvl="1" marL="822960" indent="-342720">
              <a:lnSpc>
                <a:spcPct val="120000"/>
              </a:lnSpc>
              <a:spcBef>
                <a:spcPts val="499"/>
              </a:spcBef>
              <a:spcAft>
                <a:spcPts val="499"/>
              </a:spcAft>
              <a:buClr>
                <a:srgbClr val="000000"/>
              </a:buClr>
              <a:buFont typeface="Wingdings" charset="2"/>
              <a:buChar char=""/>
            </a:pPr>
            <a:r>
              <a:rPr b="0" lang="en-IN" sz="2400" spc="-1" strike="noStrike">
                <a:solidFill>
                  <a:srgbClr val="000000"/>
                </a:solidFill>
                <a:latin typeface="Calibri"/>
              </a:rPr>
              <a:t>Risk Management can be for Products, Projects, Organizations etc.</a:t>
            </a:r>
            <a:endParaRPr b="0" lang="en-IN" sz="2400" spc="-1" strike="noStrike">
              <a:latin typeface="Arial"/>
            </a:endParaRPr>
          </a:p>
          <a:p>
            <a:pPr>
              <a:lnSpc>
                <a:spcPct val="100000"/>
              </a:lnSpc>
              <a:spcAft>
                <a:spcPts val="300"/>
              </a:spcAft>
            </a:pPr>
            <a:endParaRPr b="0" lang="en-IN" sz="2400" spc="-1" strike="noStrike">
              <a:latin typeface="Arial"/>
            </a:endParaRPr>
          </a:p>
          <a:p>
            <a:pPr>
              <a:lnSpc>
                <a:spcPct val="100000"/>
              </a:lnSpc>
              <a:spcAft>
                <a:spcPts val="300"/>
              </a:spcAft>
            </a:pPr>
            <a:endParaRPr b="0" lang="en-IN" sz="2400" spc="-1" strike="noStrike">
              <a:latin typeface="Arial"/>
            </a:endParaRPr>
          </a:p>
        </p:txBody>
      </p:sp>
      <p:pic>
        <p:nvPicPr>
          <p:cNvPr id="2330" name="Picture 6" descr=""/>
          <p:cNvPicPr/>
          <p:nvPr/>
        </p:nvPicPr>
        <p:blipFill>
          <a:blip r:embed="rId1"/>
          <a:stretch/>
        </p:blipFill>
        <p:spPr>
          <a:xfrm>
            <a:off x="6447240" y="1706760"/>
            <a:ext cx="5627880" cy="5028120"/>
          </a:xfrm>
          <a:prstGeom prst="rect">
            <a:avLst/>
          </a:prstGeom>
          <a:ln>
            <a:noFill/>
          </a:ln>
        </p:spPr>
      </p:pic>
      <p:sp>
        <p:nvSpPr>
          <p:cNvPr id="2331" name="CustomShape 4"/>
          <p:cNvSpPr/>
          <p:nvPr/>
        </p:nvSpPr>
        <p:spPr>
          <a:xfrm>
            <a:off x="6447240" y="4867920"/>
            <a:ext cx="1517040" cy="132624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281" dur="indefinite" restart="never" nodeType="tmRoot">
          <p:childTnLst>
            <p:seq>
              <p:cTn id="3282" dur="indefinite" nodeType="mainSeq">
                <p:childTnLst>
                  <p:par>
                    <p:cTn id="3283" fill="hold">
                      <p:stCondLst>
                        <p:cond delay="0"/>
                      </p:stCondLst>
                      <p:childTnLst>
                        <p:par>
                          <p:cTn id="3284" fill="hold">
                            <p:stCondLst>
                              <p:cond delay="0"/>
                            </p:stCondLst>
                            <p:childTnLst>
                              <p:par>
                                <p:cTn id="3285" nodeType="withEffect" fill="hold" presetClass="entr" presetID="1">
                                  <p:stCondLst>
                                    <p:cond delay="0"/>
                                  </p:stCondLst>
                                  <p:endCondLst>
                                    <p:cond delay="5000"/>
                                  </p:endCondLst>
                                  <p:childTnLst>
                                    <p:set>
                                      <p:cBhvr>
                                        <p:cTn id="3286" dur="1" fill="hold">
                                          <p:stCondLst>
                                            <p:cond delay="0"/>
                                          </p:stCondLst>
                                        </p:cTn>
                                        <p:tgtEl>
                                          <p:spTgt spid="232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25560" y="304200"/>
            <a:ext cx="10007280" cy="927720"/>
          </a:xfrm>
          <a:prstGeom prst="rect">
            <a:avLst/>
          </a:prstGeom>
          <a:noFill/>
          <a:ln>
            <a:noFill/>
          </a:ln>
        </p:spPr>
        <p:txBody>
          <a:bodyPr anchor="ctr">
            <a:normAutofit/>
          </a:bodyPr>
          <a:p>
            <a:pPr>
              <a:lnSpc>
                <a:spcPct val="90000"/>
              </a:lnSpc>
            </a:pPr>
            <a:r>
              <a:rPr b="1" lang="en-US" sz="3600" spc="-1" strike="noStrike">
                <a:solidFill>
                  <a:srgbClr val="000000"/>
                </a:solidFill>
                <a:latin typeface="Calibri"/>
              </a:rPr>
              <a:t> </a:t>
            </a:r>
            <a:r>
              <a:rPr b="1" lang="en-US" sz="2400" spc="-1" strike="noStrike">
                <a:solidFill>
                  <a:srgbClr val="ed7d31"/>
                </a:solidFill>
                <a:latin typeface="Calibri"/>
              </a:rPr>
              <a:t>Course Content</a:t>
            </a:r>
            <a:endParaRPr b="0" lang="en-US" sz="2400" spc="-1" strike="noStrike">
              <a:solidFill>
                <a:srgbClr val="000000"/>
              </a:solidFill>
              <a:latin typeface="Calibri"/>
            </a:endParaRPr>
          </a:p>
        </p:txBody>
      </p:sp>
      <p:sp>
        <p:nvSpPr>
          <p:cNvPr id="303" name="CustomShape 2"/>
          <p:cNvSpPr/>
          <p:nvPr/>
        </p:nvSpPr>
        <p:spPr>
          <a:xfrm>
            <a:off x="-19440" y="1906920"/>
            <a:ext cx="9354240" cy="3333600"/>
          </a:xfrm>
          <a:prstGeom prst="rect">
            <a:avLst/>
          </a:prstGeom>
          <a:noFill/>
          <a:ln>
            <a:noFill/>
          </a:ln>
        </p:spPr>
        <p:style>
          <a:lnRef idx="0"/>
          <a:fillRef idx="0"/>
          <a:effectRef idx="0"/>
          <a:fontRef idx="minor"/>
        </p:style>
        <p:txBody>
          <a:bodyPr/>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Introduction, Requirements Engineering and Project Management</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Architecture and Design (with Object Oriented Analysis and Design)</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Development and Implementation</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Software Testing, Quality and Ethics</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IT Services Management and Dev Ops</a:t>
            </a:r>
            <a:endParaRPr b="0" lang="en-IN" sz="2400" spc="-1" strike="noStrike">
              <a:latin typeface="Arial"/>
            </a:endParaRPr>
          </a:p>
        </p:txBody>
      </p:sp>
    </p:spTree>
  </p:cSld>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2"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a:t>
            </a:r>
            <a:r>
              <a:rPr b="1" lang="en-US" sz="2400" spc="-1" strike="noStrike">
                <a:solidFill>
                  <a:srgbClr val="ed7d31"/>
                </a:solidFill>
                <a:latin typeface="Calibri"/>
              </a:rPr>
              <a:t>Planning Steps</a:t>
            </a:r>
            <a:endParaRPr b="0" lang="en-US" sz="2400" spc="-1" strike="noStrike">
              <a:solidFill>
                <a:srgbClr val="000000"/>
              </a:solidFill>
              <a:latin typeface="Calibri"/>
            </a:endParaRPr>
          </a:p>
        </p:txBody>
      </p:sp>
      <p:sp>
        <p:nvSpPr>
          <p:cNvPr id="2333" name="CustomShape 2"/>
          <p:cNvSpPr/>
          <p:nvPr/>
        </p:nvSpPr>
        <p:spPr>
          <a:xfrm>
            <a:off x="198720" y="1268280"/>
            <a:ext cx="7223760" cy="5504400"/>
          </a:xfrm>
          <a:prstGeom prst="rect">
            <a:avLst/>
          </a:prstGeom>
          <a:noFill/>
          <a:ln>
            <a:noFill/>
          </a:ln>
        </p:spPr>
        <p:style>
          <a:lnRef idx="0"/>
          <a:fillRef idx="0"/>
          <a:effectRef idx="0"/>
          <a:fontRef idx="minor"/>
        </p:style>
      </p:sp>
      <p:sp>
        <p:nvSpPr>
          <p:cNvPr id="2334" name="CustomShape 3"/>
          <p:cNvSpPr/>
          <p:nvPr/>
        </p:nvSpPr>
        <p:spPr>
          <a:xfrm>
            <a:off x="114120" y="1149480"/>
            <a:ext cx="6248160" cy="7098480"/>
          </a:xfrm>
          <a:prstGeom prst="rect">
            <a:avLst/>
          </a:prstGeom>
          <a:noFill/>
          <a:ln>
            <a:noFill/>
          </a:ln>
        </p:spPr>
        <p:style>
          <a:lnRef idx="0"/>
          <a:fillRef idx="0"/>
          <a:effectRef idx="0"/>
          <a:fontRef idx="minor"/>
        </p:style>
        <p:txBody>
          <a:bodyPr lIns="90000" rIns="90000" tIns="45000" bIns="45000"/>
          <a:p>
            <a:pPr algn="just">
              <a:lnSpc>
                <a:spcPct val="100000"/>
              </a:lnSpc>
              <a:spcBef>
                <a:spcPts val="901"/>
              </a:spcBef>
              <a:spcAft>
                <a:spcPts val="300"/>
              </a:spcAft>
            </a:pPr>
            <a:r>
              <a:rPr b="1" lang="en-IN" sz="2400" spc="-1" strike="noStrike">
                <a:solidFill>
                  <a:srgbClr val="0070c0"/>
                </a:solidFill>
                <a:latin typeface="Calibri"/>
              </a:rPr>
              <a:t>Steps involved in Risk Management</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Identification of the Risk (what might go wrong)</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Assessment and analysis (assessment of probability of occurrence and impact)</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Mitigation/Fall back planning (what can we do about it? What might we have to do)</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Identification and Catching the Trigger (how will we know the risk has happened)</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Execution and monitoring of the Mitigation Plan</a:t>
            </a:r>
            <a:endParaRPr b="0" lang="en-IN" sz="2400" spc="-1" strike="noStrike">
              <a:latin typeface="Arial"/>
            </a:endParaRPr>
          </a:p>
        </p:txBody>
      </p:sp>
      <p:pic>
        <p:nvPicPr>
          <p:cNvPr id="2335" name="Picture 1" descr=""/>
          <p:cNvPicPr/>
          <p:nvPr/>
        </p:nvPicPr>
        <p:blipFill>
          <a:blip r:embed="rId1"/>
          <a:stretch/>
        </p:blipFill>
        <p:spPr>
          <a:xfrm>
            <a:off x="7058520" y="2027880"/>
            <a:ext cx="4320000" cy="3650760"/>
          </a:xfrm>
          <a:prstGeom prst="rect">
            <a:avLst/>
          </a:prstGeom>
          <a:ln>
            <a:noFill/>
          </a:ln>
        </p:spPr>
      </p:pic>
      <p:sp>
        <p:nvSpPr>
          <p:cNvPr id="2336" name="CustomShape 4"/>
          <p:cNvSpPr/>
          <p:nvPr/>
        </p:nvSpPr>
        <p:spPr>
          <a:xfrm>
            <a:off x="9053280" y="1752120"/>
            <a:ext cx="300960" cy="196920"/>
          </a:xfrm>
          <a:prstGeom prst="down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337" name="CustomShape 5"/>
          <p:cNvSpPr/>
          <p:nvPr/>
        </p:nvSpPr>
        <p:spPr>
          <a:xfrm>
            <a:off x="11268720" y="3366000"/>
            <a:ext cx="404640" cy="26568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338" name="CustomShape 6"/>
          <p:cNvSpPr/>
          <p:nvPr/>
        </p:nvSpPr>
        <p:spPr>
          <a:xfrm>
            <a:off x="10888560" y="4992120"/>
            <a:ext cx="381600" cy="23112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339" name="CustomShape 7"/>
          <p:cNvSpPr/>
          <p:nvPr/>
        </p:nvSpPr>
        <p:spPr>
          <a:xfrm>
            <a:off x="7058520" y="4992120"/>
            <a:ext cx="543600" cy="23112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340" name="CustomShape 8"/>
          <p:cNvSpPr/>
          <p:nvPr/>
        </p:nvSpPr>
        <p:spPr>
          <a:xfrm>
            <a:off x="7602120" y="2549880"/>
            <a:ext cx="300960" cy="376560"/>
          </a:xfrm>
          <a:prstGeom prst="down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341" name="CustomShape 9"/>
          <p:cNvSpPr/>
          <p:nvPr/>
        </p:nvSpPr>
        <p:spPr>
          <a:xfrm>
            <a:off x="9412560" y="4566240"/>
            <a:ext cx="1274400" cy="1083240"/>
          </a:xfrm>
          <a:prstGeom prst="ellipse">
            <a:avLst/>
          </a:prstGeom>
          <a:solidFill>
            <a:srgbClr val="ff0000"/>
          </a:solidFill>
          <a:ln/>
        </p:spPr>
        <p:style>
          <a:lnRef idx="2">
            <a:schemeClr val="accent6">
              <a:shade val="50000"/>
            </a:schemeClr>
          </a:lnRef>
          <a:fillRef idx="1">
            <a:schemeClr val="accent6"/>
          </a:fillRef>
          <a:effectRef idx="0">
            <a:schemeClr val="accent6"/>
          </a:effectRef>
          <a:fontRef idx="minor"/>
        </p:style>
        <p:txBody>
          <a:bodyPr lIns="90000" rIns="90000" tIns="45000" bIns="45000" anchor="ctr"/>
          <a:p>
            <a:pPr algn="ctr">
              <a:lnSpc>
                <a:spcPct val="100000"/>
              </a:lnSpc>
            </a:pPr>
            <a:r>
              <a:rPr b="1" lang="en-IN" sz="1300" spc="-1" strike="noStrike">
                <a:solidFill>
                  <a:srgbClr val="ffffff"/>
                </a:solidFill>
                <a:latin typeface="Calibri"/>
              </a:rPr>
              <a:t>Mitigation Planning</a:t>
            </a:r>
            <a:endParaRPr b="0" lang="en-IN" sz="1300" spc="-1" strike="noStrike">
              <a:latin typeface="Arial"/>
            </a:endParaRPr>
          </a:p>
        </p:txBody>
      </p:sp>
      <p:sp>
        <p:nvSpPr>
          <p:cNvPr id="2342" name="CustomShape 10"/>
          <p:cNvSpPr/>
          <p:nvPr/>
        </p:nvSpPr>
        <p:spPr>
          <a:xfrm>
            <a:off x="9111240" y="4808520"/>
            <a:ext cx="272160" cy="7200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3" name="CustomShape 11"/>
          <p:cNvSpPr/>
          <p:nvPr/>
        </p:nvSpPr>
        <p:spPr>
          <a:xfrm>
            <a:off x="9082080" y="4993200"/>
            <a:ext cx="296280" cy="295200"/>
          </a:xfrm>
          <a:prstGeom prst="leftArrow">
            <a:avLst>
              <a:gd name="adj1" fmla="val 50000"/>
              <a:gd name="adj2" fmla="val 50000"/>
            </a:avLst>
          </a:prstGeom>
          <a:solidFill>
            <a:srgbClr val="ff0000"/>
          </a:solidFill>
          <a:ln/>
        </p:spPr>
        <p:style>
          <a:lnRef idx="2">
            <a:schemeClr val="accent1">
              <a:shade val="50000"/>
            </a:schemeClr>
          </a:lnRef>
          <a:fillRef idx="1">
            <a:schemeClr val="accent1"/>
          </a:fillRef>
          <a:effectRef idx="0">
            <a:schemeClr val="accent1"/>
          </a:effectRef>
          <a:fontRef idx="minor"/>
        </p:style>
      </p:sp>
    </p:spTree>
  </p:cSld>
  <p:timing>
    <p:tnLst>
      <p:par>
        <p:cTn id="3287" dur="indefinite" restart="never" nodeType="tmRoot">
          <p:childTnLst>
            <p:seq>
              <p:cTn id="3288" dur="indefinite" nodeType="mainSeq">
                <p:childTnLst>
                  <p:par>
                    <p:cTn id="3289" fill="hold">
                      <p:stCondLst>
                        <p:cond delay="0"/>
                      </p:stCondLst>
                      <p:childTnLst>
                        <p:par>
                          <p:cTn id="3290" fill="hold">
                            <p:stCondLst>
                              <p:cond delay="0"/>
                            </p:stCondLst>
                            <p:childTnLst>
                              <p:par>
                                <p:cTn id="3291" nodeType="withEffect" fill="hold" presetClass="entr" presetID="1">
                                  <p:stCondLst>
                                    <p:cond delay="0"/>
                                  </p:stCondLst>
                                  <p:endCondLst>
                                    <p:cond delay="5000"/>
                                  </p:endCondLst>
                                  <p:childTnLst>
                                    <p:set>
                                      <p:cBhvr>
                                        <p:cTn id="3292" dur="1" fill="hold">
                                          <p:stCondLst>
                                            <p:cond delay="0"/>
                                          </p:stCondLst>
                                        </p:cTn>
                                        <p:tgtEl>
                                          <p:spTgt spid="2333">
                                            <p:txEl>
                                              <p:pRg st="0" end="0"/>
                                            </p:txEl>
                                          </p:spTgt>
                                        </p:tgtEl>
                                        <p:attrNameLst>
                                          <p:attrName>style.visibility</p:attrName>
                                        </p:attrNameLst>
                                      </p:cBhvr>
                                      <p:to>
                                        <p:strVal val="visible"/>
                                      </p:to>
                                    </p:set>
                                  </p:childTnLst>
                                </p:cTn>
                              </p:par>
                            </p:childTnLst>
                          </p:cTn>
                        </p:par>
                      </p:childTnLst>
                    </p:cTn>
                  </p:par>
                  <p:par>
                    <p:cTn id="3293" fill="hold">
                      <p:stCondLst>
                        <p:cond delay="indefinite"/>
                      </p:stCondLst>
                      <p:childTnLst>
                        <p:par>
                          <p:cTn id="3294" fill="hold">
                            <p:stCondLst>
                              <p:cond delay="0"/>
                            </p:stCondLst>
                            <p:childTnLst>
                              <p:par>
                                <p:cTn id="3295" nodeType="clickEffect" fill="hold" presetClass="entr" presetID="1">
                                  <p:stCondLst>
                                    <p:cond delay="0"/>
                                  </p:stCondLst>
                                  <p:childTnLst>
                                    <p:set>
                                      <p:cBhvr>
                                        <p:cTn id="3296" dur="1" fill="hold">
                                          <p:stCondLst>
                                            <p:cond delay="0"/>
                                          </p:stCondLst>
                                        </p:cTn>
                                        <p:tgtEl>
                                          <p:spTgt spid="2334">
                                            <p:txEl>
                                              <p:pRg st="1" end="1"/>
                                            </p:txEl>
                                          </p:spTgt>
                                        </p:tgtEl>
                                        <p:attrNameLst>
                                          <p:attrName>style.visibility</p:attrName>
                                        </p:attrNameLst>
                                      </p:cBhvr>
                                      <p:to>
                                        <p:strVal val="visible"/>
                                      </p:to>
                                    </p:set>
                                  </p:childTnLst>
                                </p:cTn>
                              </p:par>
                              <p:par>
                                <p:cTn id="3297" nodeType="withEffect" fill="hold" presetClass="entr" presetID="1">
                                  <p:stCondLst>
                                    <p:cond delay="0"/>
                                  </p:stCondLst>
                                  <p:childTnLst>
                                    <p:set>
                                      <p:cBhvr>
                                        <p:cTn id="3298" dur="1" fill="hold">
                                          <p:stCondLst>
                                            <p:cond delay="0"/>
                                          </p:stCondLst>
                                        </p:cTn>
                                        <p:tgtEl>
                                          <p:spTgt spid="2336"/>
                                        </p:tgtEl>
                                        <p:attrNameLst>
                                          <p:attrName>style.visibility</p:attrName>
                                        </p:attrNameLst>
                                      </p:cBhvr>
                                      <p:to>
                                        <p:strVal val="visible"/>
                                      </p:to>
                                    </p:set>
                                  </p:childTnLst>
                                </p:cTn>
                              </p:par>
                            </p:childTnLst>
                          </p:cTn>
                        </p:par>
                      </p:childTnLst>
                    </p:cTn>
                  </p:par>
                  <p:par>
                    <p:cTn id="3299" fill="hold">
                      <p:stCondLst>
                        <p:cond delay="indefinite"/>
                      </p:stCondLst>
                      <p:childTnLst>
                        <p:par>
                          <p:cTn id="3300" fill="hold">
                            <p:stCondLst>
                              <p:cond delay="0"/>
                            </p:stCondLst>
                            <p:childTnLst>
                              <p:par>
                                <p:cTn id="3301" nodeType="clickEffect" fill="hold" presetClass="exit" presetID="1">
                                  <p:stCondLst>
                                    <p:cond delay="0"/>
                                  </p:stCondLst>
                                  <p:childTnLst>
                                    <p:set>
                                      <p:cBhvr>
                                        <p:cTn id="3302" dur="1" fill="hold">
                                          <p:stCondLst>
                                            <p:cond delay="0"/>
                                          </p:stCondLst>
                                        </p:cTn>
                                        <p:tgtEl>
                                          <p:spTgt spid="2336"/>
                                        </p:tgtEl>
                                        <p:attrNameLst>
                                          <p:attrName>style.visibility</p:attrName>
                                        </p:attrNameLst>
                                      </p:cBhvr>
                                      <p:to>
                                        <p:strVal val="hidden"/>
                                      </p:to>
                                    </p:set>
                                  </p:childTnLst>
                                </p:cTn>
                              </p:par>
                              <p:par>
                                <p:cTn id="3303" nodeType="withEffect" fill="hold" presetClass="entr" presetID="1">
                                  <p:stCondLst>
                                    <p:cond delay="0"/>
                                  </p:stCondLst>
                                  <p:childTnLst>
                                    <p:set>
                                      <p:cBhvr>
                                        <p:cTn id="3304" dur="1" fill="hold">
                                          <p:stCondLst>
                                            <p:cond delay="0"/>
                                          </p:stCondLst>
                                        </p:cTn>
                                        <p:tgtEl>
                                          <p:spTgt spid="2337"/>
                                        </p:tgtEl>
                                        <p:attrNameLst>
                                          <p:attrName>style.visibility</p:attrName>
                                        </p:attrNameLst>
                                      </p:cBhvr>
                                      <p:to>
                                        <p:strVal val="visible"/>
                                      </p:to>
                                    </p:set>
                                  </p:childTnLst>
                                </p:cTn>
                              </p:par>
                              <p:par>
                                <p:cTn id="3305" nodeType="withEffect" fill="hold" presetClass="entr" presetID="1">
                                  <p:stCondLst>
                                    <p:cond delay="0"/>
                                  </p:stCondLst>
                                  <p:childTnLst>
                                    <p:set>
                                      <p:cBhvr>
                                        <p:cTn id="3306" dur="1" fill="hold">
                                          <p:stCondLst>
                                            <p:cond delay="0"/>
                                          </p:stCondLst>
                                        </p:cTn>
                                        <p:tgtEl>
                                          <p:spTgt spid="2334">
                                            <p:txEl>
                                              <p:pRg st="2" end="2"/>
                                            </p:txEl>
                                          </p:spTgt>
                                        </p:tgtEl>
                                        <p:attrNameLst>
                                          <p:attrName>style.visibility</p:attrName>
                                        </p:attrNameLst>
                                      </p:cBhvr>
                                      <p:to>
                                        <p:strVal val="visible"/>
                                      </p:to>
                                    </p:set>
                                  </p:childTnLst>
                                </p:cTn>
                              </p:par>
                            </p:childTnLst>
                          </p:cTn>
                        </p:par>
                      </p:childTnLst>
                    </p:cTn>
                  </p:par>
                  <p:par>
                    <p:cTn id="3307" fill="hold">
                      <p:stCondLst>
                        <p:cond delay="indefinite"/>
                      </p:stCondLst>
                      <p:childTnLst>
                        <p:par>
                          <p:cTn id="3308" fill="hold">
                            <p:stCondLst>
                              <p:cond delay="0"/>
                            </p:stCondLst>
                            <p:childTnLst>
                              <p:par>
                                <p:cTn id="3309" nodeType="clickEffect" fill="hold" presetClass="exit" presetID="1">
                                  <p:stCondLst>
                                    <p:cond delay="0"/>
                                  </p:stCondLst>
                                  <p:childTnLst>
                                    <p:set>
                                      <p:cBhvr>
                                        <p:cTn id="3310" dur="1" fill="hold">
                                          <p:stCondLst>
                                            <p:cond delay="0"/>
                                          </p:stCondLst>
                                        </p:cTn>
                                        <p:tgtEl>
                                          <p:spTgt spid="2337"/>
                                        </p:tgtEl>
                                        <p:attrNameLst>
                                          <p:attrName>style.visibility</p:attrName>
                                        </p:attrNameLst>
                                      </p:cBhvr>
                                      <p:to>
                                        <p:strVal val="hidden"/>
                                      </p:to>
                                    </p:set>
                                  </p:childTnLst>
                                </p:cTn>
                              </p:par>
                              <p:par>
                                <p:cTn id="3311" nodeType="withEffect" fill="hold" presetClass="entr" presetID="1">
                                  <p:stCondLst>
                                    <p:cond delay="0"/>
                                  </p:stCondLst>
                                  <p:childTnLst>
                                    <p:set>
                                      <p:cBhvr>
                                        <p:cTn id="3312" dur="1" fill="hold">
                                          <p:stCondLst>
                                            <p:cond delay="0"/>
                                          </p:stCondLst>
                                        </p:cTn>
                                        <p:tgtEl>
                                          <p:spTgt spid="2338"/>
                                        </p:tgtEl>
                                        <p:attrNameLst>
                                          <p:attrName>style.visibility</p:attrName>
                                        </p:attrNameLst>
                                      </p:cBhvr>
                                      <p:to>
                                        <p:strVal val="visible"/>
                                      </p:to>
                                    </p:set>
                                  </p:childTnLst>
                                </p:cTn>
                              </p:par>
                              <p:par>
                                <p:cTn id="3313" nodeType="withEffect" fill="hold" presetClass="entr" presetID="1">
                                  <p:stCondLst>
                                    <p:cond delay="0"/>
                                  </p:stCondLst>
                                  <p:childTnLst>
                                    <p:set>
                                      <p:cBhvr>
                                        <p:cTn id="3314" dur="1" fill="hold">
                                          <p:stCondLst>
                                            <p:cond delay="0"/>
                                          </p:stCondLst>
                                        </p:cTn>
                                        <p:tgtEl>
                                          <p:spTgt spid="2334">
                                            <p:txEl>
                                              <p:pRg st="3" end="3"/>
                                            </p:txEl>
                                          </p:spTgt>
                                        </p:tgtEl>
                                        <p:attrNameLst>
                                          <p:attrName>style.visibility</p:attrName>
                                        </p:attrNameLst>
                                      </p:cBhvr>
                                      <p:to>
                                        <p:strVal val="visible"/>
                                      </p:to>
                                    </p:set>
                                  </p:childTnLst>
                                </p:cTn>
                              </p:par>
                            </p:childTnLst>
                          </p:cTn>
                        </p:par>
                      </p:childTnLst>
                    </p:cTn>
                  </p:par>
                  <p:par>
                    <p:cTn id="3315" fill="hold">
                      <p:stCondLst>
                        <p:cond delay="indefinite"/>
                      </p:stCondLst>
                      <p:childTnLst>
                        <p:par>
                          <p:cTn id="3316" fill="hold">
                            <p:stCondLst>
                              <p:cond delay="0"/>
                            </p:stCondLst>
                            <p:childTnLst>
                              <p:par>
                                <p:cTn id="3317" nodeType="clickEffect" fill="hold" presetClass="exit" presetID="1">
                                  <p:stCondLst>
                                    <p:cond delay="0"/>
                                  </p:stCondLst>
                                  <p:childTnLst>
                                    <p:set>
                                      <p:cBhvr>
                                        <p:cTn id="3318" dur="1" fill="hold">
                                          <p:stCondLst>
                                            <p:cond delay="0"/>
                                          </p:stCondLst>
                                        </p:cTn>
                                        <p:tgtEl>
                                          <p:spTgt spid="2338"/>
                                        </p:tgtEl>
                                        <p:attrNameLst>
                                          <p:attrName>style.visibility</p:attrName>
                                        </p:attrNameLst>
                                      </p:cBhvr>
                                      <p:to>
                                        <p:strVal val="hidden"/>
                                      </p:to>
                                    </p:set>
                                  </p:childTnLst>
                                </p:cTn>
                              </p:par>
                              <p:par>
                                <p:cTn id="3319" nodeType="withEffect" fill="hold" presetClass="entr" presetID="1">
                                  <p:stCondLst>
                                    <p:cond delay="0"/>
                                  </p:stCondLst>
                                  <p:childTnLst>
                                    <p:set>
                                      <p:cBhvr>
                                        <p:cTn id="3320" dur="1" fill="hold">
                                          <p:stCondLst>
                                            <p:cond delay="0"/>
                                          </p:stCondLst>
                                        </p:cTn>
                                        <p:tgtEl>
                                          <p:spTgt spid="2339"/>
                                        </p:tgtEl>
                                        <p:attrNameLst>
                                          <p:attrName>style.visibility</p:attrName>
                                        </p:attrNameLst>
                                      </p:cBhvr>
                                      <p:to>
                                        <p:strVal val="visible"/>
                                      </p:to>
                                    </p:set>
                                  </p:childTnLst>
                                </p:cTn>
                              </p:par>
                              <p:par>
                                <p:cTn id="3321" nodeType="withEffect" fill="hold" presetClass="entr" presetID="1">
                                  <p:stCondLst>
                                    <p:cond delay="0"/>
                                  </p:stCondLst>
                                  <p:childTnLst>
                                    <p:set>
                                      <p:cBhvr>
                                        <p:cTn id="3322" dur="1" fill="hold">
                                          <p:stCondLst>
                                            <p:cond delay="0"/>
                                          </p:stCondLst>
                                        </p:cTn>
                                        <p:tgtEl>
                                          <p:spTgt spid="2334">
                                            <p:txEl>
                                              <p:pRg st="4" end="4"/>
                                            </p:txEl>
                                          </p:spTgt>
                                        </p:tgtEl>
                                        <p:attrNameLst>
                                          <p:attrName>style.visibility</p:attrName>
                                        </p:attrNameLst>
                                      </p:cBhvr>
                                      <p:to>
                                        <p:strVal val="visible"/>
                                      </p:to>
                                    </p:set>
                                  </p:childTnLst>
                                </p:cTn>
                              </p:par>
                            </p:childTnLst>
                          </p:cTn>
                        </p:par>
                      </p:childTnLst>
                    </p:cTn>
                  </p:par>
                  <p:par>
                    <p:cTn id="3323" fill="hold">
                      <p:stCondLst>
                        <p:cond delay="indefinite"/>
                      </p:stCondLst>
                      <p:childTnLst>
                        <p:par>
                          <p:cTn id="3324" fill="hold">
                            <p:stCondLst>
                              <p:cond delay="0"/>
                            </p:stCondLst>
                            <p:childTnLst>
                              <p:par>
                                <p:cTn id="3325" nodeType="clickEffect" fill="hold" presetClass="exit" presetID="1">
                                  <p:stCondLst>
                                    <p:cond delay="0"/>
                                  </p:stCondLst>
                                  <p:childTnLst>
                                    <p:set>
                                      <p:cBhvr>
                                        <p:cTn id="3326" dur="1" fill="hold">
                                          <p:stCondLst>
                                            <p:cond delay="0"/>
                                          </p:stCondLst>
                                        </p:cTn>
                                        <p:tgtEl>
                                          <p:spTgt spid="2339"/>
                                        </p:tgtEl>
                                        <p:attrNameLst>
                                          <p:attrName>style.visibility</p:attrName>
                                        </p:attrNameLst>
                                      </p:cBhvr>
                                      <p:to>
                                        <p:strVal val="hidden"/>
                                      </p:to>
                                    </p:set>
                                  </p:childTnLst>
                                </p:cTn>
                              </p:par>
                              <p:par>
                                <p:cTn id="3327" nodeType="withEffect" fill="hold" presetClass="entr" presetID="1">
                                  <p:stCondLst>
                                    <p:cond delay="0"/>
                                  </p:stCondLst>
                                  <p:childTnLst>
                                    <p:set>
                                      <p:cBhvr>
                                        <p:cTn id="3328" dur="1" fill="hold">
                                          <p:stCondLst>
                                            <p:cond delay="0"/>
                                          </p:stCondLst>
                                        </p:cTn>
                                        <p:tgtEl>
                                          <p:spTgt spid="2340"/>
                                        </p:tgtEl>
                                        <p:attrNameLst>
                                          <p:attrName>style.visibility</p:attrName>
                                        </p:attrNameLst>
                                      </p:cBhvr>
                                      <p:to>
                                        <p:strVal val="visible"/>
                                      </p:to>
                                    </p:set>
                                  </p:childTnLst>
                                </p:cTn>
                              </p:par>
                              <p:par>
                                <p:cTn id="3329" nodeType="withEffect" fill="hold" presetClass="entr" presetID="1">
                                  <p:stCondLst>
                                    <p:cond delay="0"/>
                                  </p:stCondLst>
                                  <p:childTnLst>
                                    <p:set>
                                      <p:cBhvr>
                                        <p:cTn id="3330" dur="1" fill="hold">
                                          <p:stCondLst>
                                            <p:cond delay="0"/>
                                          </p:stCondLst>
                                        </p:cTn>
                                        <p:tgtEl>
                                          <p:spTgt spid="2334">
                                            <p:txEl>
                                              <p:pRg st="5" end="5"/>
                                            </p:txEl>
                                          </p:spTgt>
                                        </p:tgtEl>
                                        <p:attrNameLst>
                                          <p:attrName>style.visibility</p:attrName>
                                        </p:attrNameLst>
                                      </p:cBhvr>
                                      <p:to>
                                        <p:strVal val="visible"/>
                                      </p:to>
                                    </p:set>
                                  </p:childTnLst>
                                </p:cTn>
                              </p:par>
                            </p:childTnLst>
                          </p:cTn>
                        </p:par>
                      </p:childTnLst>
                    </p:cTn>
                  </p:par>
                  <p:par>
                    <p:cTn id="3331" fill="hold">
                      <p:stCondLst>
                        <p:cond delay="indefinite"/>
                      </p:stCondLst>
                      <p:childTnLst>
                        <p:par>
                          <p:cTn id="3332" fill="hold">
                            <p:stCondLst>
                              <p:cond delay="0"/>
                            </p:stCondLst>
                            <p:childTnLst>
                              <p:par>
                                <p:cTn id="3333" nodeType="clickEffect" fill="hold" presetClass="exit" presetID="1">
                                  <p:stCondLst>
                                    <p:cond delay="0"/>
                                  </p:stCondLst>
                                  <p:childTnLst>
                                    <p:set>
                                      <p:cBhvr>
                                        <p:cTn id="3334" dur="1" fill="hold">
                                          <p:stCondLst>
                                            <p:cond delay="0"/>
                                          </p:stCondLst>
                                        </p:cTn>
                                        <p:tgtEl>
                                          <p:spTgt spid="234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4"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45" name="CustomShape 2"/>
          <p:cNvSpPr/>
          <p:nvPr/>
        </p:nvSpPr>
        <p:spPr>
          <a:xfrm>
            <a:off x="198720" y="1268280"/>
            <a:ext cx="7223760" cy="5504400"/>
          </a:xfrm>
          <a:prstGeom prst="rect">
            <a:avLst/>
          </a:prstGeom>
          <a:noFill/>
          <a:ln>
            <a:noFill/>
          </a:ln>
        </p:spPr>
        <p:style>
          <a:lnRef idx="0"/>
          <a:fillRef idx="0"/>
          <a:effectRef idx="0"/>
          <a:fontRef idx="minor"/>
        </p:style>
      </p:sp>
      <p:sp>
        <p:nvSpPr>
          <p:cNvPr id="2346" name="CustomShape 3"/>
          <p:cNvSpPr/>
          <p:nvPr/>
        </p:nvSpPr>
        <p:spPr>
          <a:xfrm>
            <a:off x="104400" y="1197000"/>
            <a:ext cx="6652800" cy="501984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8"/>
            </a:pPr>
            <a:r>
              <a:rPr b="1" lang="en-IN" sz="2400" spc="-1" strike="noStrike">
                <a:solidFill>
                  <a:srgbClr val="0070c0"/>
                </a:solidFill>
                <a:latin typeface="Calibri"/>
              </a:rPr>
              <a:t>Developing a quality management process</a:t>
            </a:r>
            <a:endParaRPr b="0" lang="en-IN" sz="24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Tracking of the projects/product </a:t>
            </a:r>
            <a:br/>
            <a:r>
              <a:rPr b="0" lang="en-IN" sz="2200" spc="-1" strike="noStrike">
                <a:solidFill>
                  <a:srgbClr val="000000"/>
                </a:solidFill>
                <a:latin typeface="Arial"/>
              </a:rPr>
              <a:t>progress</a:t>
            </a:r>
            <a:endParaRPr b="0" lang="en-IN" sz="22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Communication plans (Verbal/Written)</a:t>
            </a:r>
            <a:endParaRPr b="0" lang="en-IN" sz="22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Quality assurance plans (including all</a:t>
            </a:r>
            <a:br/>
            <a:r>
              <a:rPr b="0" lang="en-IN" sz="2200" spc="-1" strike="noStrike">
                <a:solidFill>
                  <a:srgbClr val="000000"/>
                </a:solidFill>
                <a:latin typeface="Arial"/>
              </a:rPr>
              <a:t>processes planned</a:t>
            </a:r>
            <a:endParaRPr b="0" lang="en-IN" sz="2200" spc="-1" strike="noStrike">
              <a:latin typeface="Arial"/>
            </a:endParaRPr>
          </a:p>
          <a:p>
            <a:pPr lvl="2" marL="822960" indent="-36540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Test Completion criteria’s</a:t>
            </a:r>
            <a:endParaRPr b="0" lang="en-IN" sz="2200" spc="-1" strike="noStrike">
              <a:latin typeface="Arial"/>
            </a:endParaRPr>
          </a:p>
          <a:p>
            <a:pPr lvl="2" marL="822960" indent="-36540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Early verification or Customer validation e.g. Beta </a:t>
            </a:r>
            <a:endParaRPr b="0" lang="en-IN" sz="2200" spc="-1" strike="noStrike">
              <a:latin typeface="Arial"/>
            </a:endParaRPr>
          </a:p>
          <a:p>
            <a:pPr marL="822960" indent="-365400">
              <a:lnSpc>
                <a:spcPct val="120000"/>
              </a:lnSpc>
              <a:spcBef>
                <a:spcPts val="601"/>
              </a:spcBef>
              <a:spcAft>
                <a:spcPts val="601"/>
              </a:spcAft>
            </a:pPr>
            <a:endParaRPr b="0" lang="en-IN" sz="2200" spc="-1" strike="noStrike">
              <a:latin typeface="Arial"/>
            </a:endParaRPr>
          </a:p>
        </p:txBody>
      </p:sp>
      <p:pic>
        <p:nvPicPr>
          <p:cNvPr id="2347" name="Picture 6" descr=""/>
          <p:cNvPicPr/>
          <p:nvPr/>
        </p:nvPicPr>
        <p:blipFill>
          <a:blip r:embed="rId1"/>
          <a:stretch/>
        </p:blipFill>
        <p:spPr>
          <a:xfrm>
            <a:off x="6777720" y="1800000"/>
            <a:ext cx="5289120" cy="4754520"/>
          </a:xfrm>
          <a:prstGeom prst="rect">
            <a:avLst/>
          </a:prstGeom>
          <a:ln>
            <a:noFill/>
          </a:ln>
        </p:spPr>
      </p:pic>
      <p:sp>
        <p:nvSpPr>
          <p:cNvPr id="2348" name="CustomShape 4"/>
          <p:cNvSpPr/>
          <p:nvPr/>
        </p:nvSpPr>
        <p:spPr>
          <a:xfrm>
            <a:off x="6663240" y="3429000"/>
            <a:ext cx="1542240" cy="14040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335" dur="indefinite" restart="never" nodeType="tmRoot">
          <p:childTnLst>
            <p:seq>
              <p:cTn id="3336" dur="indefinite" nodeType="mainSeq">
                <p:childTnLst>
                  <p:par>
                    <p:cTn id="3337" fill="hold">
                      <p:stCondLst>
                        <p:cond delay="0"/>
                      </p:stCondLst>
                      <p:childTnLst>
                        <p:par>
                          <p:cTn id="3338" fill="hold">
                            <p:stCondLst>
                              <p:cond delay="0"/>
                            </p:stCondLst>
                            <p:childTnLst>
                              <p:par>
                                <p:cTn id="3339" nodeType="withEffect" fill="hold" presetClass="entr" presetID="1">
                                  <p:stCondLst>
                                    <p:cond delay="0"/>
                                  </p:stCondLst>
                                  <p:endCondLst>
                                    <p:cond delay="5000"/>
                                  </p:endCondLst>
                                  <p:childTnLst>
                                    <p:set>
                                      <p:cBhvr>
                                        <p:cTn id="3340" dur="1" fill="hold">
                                          <p:stCondLst>
                                            <p:cond delay="0"/>
                                          </p:stCondLst>
                                        </p:cTn>
                                        <p:tgtEl>
                                          <p:spTgt spid="234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50" name="CustomShape 2"/>
          <p:cNvSpPr/>
          <p:nvPr/>
        </p:nvSpPr>
        <p:spPr>
          <a:xfrm>
            <a:off x="198720" y="1268280"/>
            <a:ext cx="7223760" cy="5504400"/>
          </a:xfrm>
          <a:prstGeom prst="rect">
            <a:avLst/>
          </a:prstGeom>
          <a:noFill/>
          <a:ln>
            <a:noFill/>
          </a:ln>
        </p:spPr>
        <p:style>
          <a:lnRef idx="0"/>
          <a:fillRef idx="0"/>
          <a:effectRef idx="0"/>
          <a:fontRef idx="minor"/>
        </p:style>
      </p:sp>
      <p:sp>
        <p:nvSpPr>
          <p:cNvPr id="2351" name="CustomShape 3"/>
          <p:cNvSpPr/>
          <p:nvPr/>
        </p:nvSpPr>
        <p:spPr>
          <a:xfrm>
            <a:off x="63360" y="1183320"/>
            <a:ext cx="6258240" cy="4355640"/>
          </a:xfrm>
          <a:prstGeom prst="rect">
            <a:avLst/>
          </a:prstGeom>
          <a:noFill/>
          <a:ln>
            <a:noFill/>
          </a:ln>
        </p:spPr>
        <p:style>
          <a:lnRef idx="0"/>
          <a:fillRef idx="0"/>
          <a:effectRef idx="0"/>
          <a:fontRef idx="minor"/>
        </p:style>
        <p:txBody>
          <a:bodyPr lIns="90000" rIns="90000" tIns="45000" bIns="45000"/>
          <a:p>
            <a:pPr lvl="1" marL="274320" indent="-273960" algn="just">
              <a:lnSpc>
                <a:spcPct val="100000"/>
              </a:lnSpc>
              <a:spcAft>
                <a:spcPts val="300"/>
              </a:spcAft>
              <a:buClr>
                <a:srgbClr val="0070c0"/>
              </a:buClr>
              <a:buFont typeface="Calibri Light"/>
              <a:buAutoNum type="arabicPeriod" startAt="9"/>
            </a:pPr>
            <a:r>
              <a:rPr b="1" lang="en-IN" sz="2400" spc="-1" strike="noStrike">
                <a:solidFill>
                  <a:srgbClr val="0070c0"/>
                </a:solidFill>
                <a:latin typeface="Calibri"/>
              </a:rPr>
              <a:t>Plans for tracking Project Plan &amp; Delivery plan</a:t>
            </a:r>
            <a:endParaRPr b="0" lang="en-IN" sz="24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Managing the Project Plan</a:t>
            </a:r>
            <a:endParaRPr b="0" lang="en-IN" sz="22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Procedures to be followed to release the </a:t>
            </a:r>
            <a:br/>
            <a:r>
              <a:rPr b="0" lang="en-IN" sz="2200" spc="-1" strike="noStrike">
                <a:solidFill>
                  <a:srgbClr val="000000"/>
                </a:solidFill>
                <a:latin typeface="Arial"/>
              </a:rPr>
              <a:t>product to customer</a:t>
            </a:r>
            <a:endParaRPr b="0" lang="en-IN" sz="2200" spc="-1" strike="noStrike">
              <a:latin typeface="Arial"/>
            </a:endParaRPr>
          </a:p>
          <a:p>
            <a:pPr marL="274320">
              <a:lnSpc>
                <a:spcPct val="100000"/>
              </a:lnSpc>
              <a:spcBef>
                <a:spcPts val="601"/>
              </a:spcBef>
              <a:spcAft>
                <a:spcPts val="601"/>
              </a:spcAft>
            </a:pPr>
            <a:r>
              <a:rPr b="1" lang="en-IN" sz="2400" spc="-1" strike="noStrike">
                <a:solidFill>
                  <a:srgbClr val="0070c0"/>
                </a:solidFill>
                <a:latin typeface="Calibri"/>
              </a:rPr>
              <a:t>Independently there would be activities towards</a:t>
            </a:r>
            <a:endParaRPr b="0" lang="en-IN" sz="24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Staffing and people engagement/ performance management activities</a:t>
            </a:r>
            <a:endParaRPr b="0" lang="en-IN" sz="2200" spc="-1" strike="noStrike">
              <a:latin typeface="Arial"/>
            </a:endParaRPr>
          </a:p>
          <a:p>
            <a:pPr lvl="2" marL="822960" indent="-45684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Compensation and Benefits management</a:t>
            </a:r>
            <a:endParaRPr b="0" lang="en-IN" sz="2200" spc="-1" strike="noStrike">
              <a:latin typeface="Arial"/>
            </a:endParaRPr>
          </a:p>
        </p:txBody>
      </p:sp>
      <p:pic>
        <p:nvPicPr>
          <p:cNvPr id="2352" name="Picture 6" descr=""/>
          <p:cNvPicPr/>
          <p:nvPr/>
        </p:nvPicPr>
        <p:blipFill>
          <a:blip r:embed="rId1"/>
          <a:stretch/>
        </p:blipFill>
        <p:spPr>
          <a:xfrm>
            <a:off x="6186960" y="1526400"/>
            <a:ext cx="6004440" cy="5331240"/>
          </a:xfrm>
          <a:prstGeom prst="rect">
            <a:avLst/>
          </a:prstGeom>
          <a:ln>
            <a:noFill/>
          </a:ln>
        </p:spPr>
      </p:pic>
      <p:sp>
        <p:nvSpPr>
          <p:cNvPr id="2353" name="CustomShape 4"/>
          <p:cNvSpPr/>
          <p:nvPr/>
        </p:nvSpPr>
        <p:spPr>
          <a:xfrm>
            <a:off x="6186960" y="2022480"/>
            <a:ext cx="1618560" cy="140616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341" dur="indefinite" restart="never" nodeType="tmRoot">
          <p:childTnLst>
            <p:seq>
              <p:cTn id="3342" dur="indefinite" nodeType="mainSeq">
                <p:childTnLst>
                  <p:par>
                    <p:cTn id="3343" fill="hold">
                      <p:stCondLst>
                        <p:cond delay="0"/>
                      </p:stCondLst>
                      <p:childTnLst>
                        <p:par>
                          <p:cTn id="3344" fill="hold">
                            <p:stCondLst>
                              <p:cond delay="0"/>
                            </p:stCondLst>
                            <p:childTnLst>
                              <p:par>
                                <p:cTn id="3345" nodeType="withEffect" fill="hold" presetClass="entr" presetID="1">
                                  <p:stCondLst>
                                    <p:cond delay="0"/>
                                  </p:stCondLst>
                                  <p:endCondLst>
                                    <p:cond delay="5000"/>
                                  </p:endCondLst>
                                  <p:childTnLst>
                                    <p:set>
                                      <p:cBhvr>
                                        <p:cTn id="3346" dur="1" fill="hold">
                                          <p:stCondLst>
                                            <p:cond delay="0"/>
                                          </p:stCondLst>
                                        </p:cTn>
                                        <p:tgtEl>
                                          <p:spTgt spid="2350">
                                            <p:txEl>
                                              <p:pRg st="0" end="0"/>
                                            </p:txEl>
                                          </p:spTgt>
                                        </p:tgtEl>
                                        <p:attrNameLst>
                                          <p:attrName>style.visibility</p:attrName>
                                        </p:attrNameLst>
                                      </p:cBhvr>
                                      <p:to>
                                        <p:strVal val="visible"/>
                                      </p:to>
                                    </p:set>
                                  </p:childTnLst>
                                </p:cTn>
                              </p:par>
                              <p:par>
                                <p:cTn id="3347" nodeType="withEffect" fill="hold" presetClass="entr" presetID="1">
                                  <p:stCondLst>
                                    <p:cond delay="0"/>
                                  </p:stCondLst>
                                  <p:childTnLst>
                                    <p:set>
                                      <p:cBhvr>
                                        <p:cTn id="3348" dur="1" fill="hold">
                                          <p:stCondLst>
                                            <p:cond delay="0"/>
                                          </p:stCondLst>
                                        </p:cTn>
                                        <p:tgtEl>
                                          <p:spTgt spid="2352"/>
                                        </p:tgtEl>
                                        <p:attrNameLst>
                                          <p:attrName>style.visibility</p:attrName>
                                        </p:attrNameLst>
                                      </p:cBhvr>
                                      <p:to>
                                        <p:strVal val="visible"/>
                                      </p:to>
                                    </p:set>
                                  </p:childTnLst>
                                </p:cTn>
                              </p:par>
                              <p:par>
                                <p:cTn id="3349" nodeType="withEffect" fill="hold" presetClass="entr" presetID="1">
                                  <p:stCondLst>
                                    <p:cond delay="0"/>
                                  </p:stCondLst>
                                  <p:childTnLst>
                                    <p:set>
                                      <p:cBhvr>
                                        <p:cTn id="3350" dur="1" fill="hold">
                                          <p:stCondLst>
                                            <p:cond delay="0"/>
                                          </p:stCondLst>
                                        </p:cTn>
                                        <p:tgtEl>
                                          <p:spTgt spid="23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Outcome &amp; Role</a:t>
            </a:r>
            <a:endParaRPr b="0" lang="en-US" sz="2400" spc="-1" strike="noStrike">
              <a:solidFill>
                <a:srgbClr val="000000"/>
              </a:solidFill>
              <a:latin typeface="Calibri"/>
            </a:endParaRPr>
          </a:p>
        </p:txBody>
      </p:sp>
      <p:sp>
        <p:nvSpPr>
          <p:cNvPr id="2355" name="CustomShape 2"/>
          <p:cNvSpPr/>
          <p:nvPr/>
        </p:nvSpPr>
        <p:spPr>
          <a:xfrm>
            <a:off x="198720" y="1268280"/>
            <a:ext cx="7223760" cy="5504400"/>
          </a:xfrm>
          <a:prstGeom prst="rect">
            <a:avLst/>
          </a:prstGeom>
          <a:noFill/>
          <a:ln>
            <a:noFill/>
          </a:ln>
        </p:spPr>
        <p:style>
          <a:lnRef idx="0"/>
          <a:fillRef idx="0"/>
          <a:effectRef idx="0"/>
          <a:fontRef idx="minor"/>
        </p:style>
      </p:sp>
      <p:sp>
        <p:nvSpPr>
          <p:cNvPr id="2356" name="CustomShape 3"/>
          <p:cNvSpPr/>
          <p:nvPr/>
        </p:nvSpPr>
        <p:spPr>
          <a:xfrm>
            <a:off x="63360" y="1183320"/>
            <a:ext cx="10813680" cy="5835960"/>
          </a:xfrm>
          <a:prstGeom prst="rect">
            <a:avLst/>
          </a:prstGeom>
          <a:noFill/>
          <a:ln>
            <a:noFill/>
          </a:ln>
        </p:spPr>
        <p:style>
          <a:lnRef idx="0"/>
          <a:fillRef idx="0"/>
          <a:effectRef idx="0"/>
          <a:fontRef idx="minor"/>
        </p:style>
        <p:txBody>
          <a:bodyPr lIns="90000" rIns="90000" tIns="45000" bIns="45000"/>
          <a:p>
            <a:pPr lvl="1" marL="343080" indent="-342720" algn="just">
              <a:lnSpc>
                <a:spcPct val="100000"/>
              </a:lnSpc>
              <a:spcAft>
                <a:spcPts val="300"/>
              </a:spcAft>
              <a:buClr>
                <a:srgbClr val="0070c0"/>
              </a:buClr>
              <a:buFont typeface="Wingdings" charset="2"/>
              <a:buChar char=""/>
            </a:pPr>
            <a:r>
              <a:rPr b="1" lang="en-IN" sz="2400" spc="-1" strike="noStrike">
                <a:solidFill>
                  <a:srgbClr val="0070c0"/>
                </a:solidFill>
                <a:latin typeface="Calibri"/>
              </a:rPr>
              <a:t>The out come of the list of activities done as part of the planning would be</a:t>
            </a:r>
            <a:endParaRPr b="0" lang="en-IN" sz="24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Project Plan</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Work Breakdown – List of Tasks in a granular form</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Schedule – Calendarized plan for implementation and delivery</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Resource Management – Allocation, Balancing of workload, orchestration for parallelism/sequencing for efficiency and dependency management, defining of roles and responsibilities</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communication, metrics, checkpoints, criteria’s for completion etc.</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Risk management Plan, Quality Plan – SQA  ..</a:t>
            </a:r>
            <a:endParaRPr b="0" lang="en-IN" sz="2200" spc="-1" strike="noStrike">
              <a:latin typeface="Arial"/>
            </a:endParaRPr>
          </a:p>
          <a:p>
            <a:pPr lvl="1" marL="343080" indent="-342720" algn="just">
              <a:lnSpc>
                <a:spcPct val="100000"/>
              </a:lnSpc>
              <a:spcBef>
                <a:spcPts val="601"/>
              </a:spcBef>
              <a:spcAft>
                <a:spcPts val="300"/>
              </a:spcAft>
              <a:buClr>
                <a:srgbClr val="002060"/>
              </a:buClr>
              <a:buFont typeface="Wingdings" charset="2"/>
              <a:buChar char=""/>
            </a:pPr>
            <a:r>
              <a:rPr b="1" lang="en-IN" sz="2400" spc="-1" strike="noStrike">
                <a:solidFill>
                  <a:srgbClr val="0070c0"/>
                </a:solidFill>
                <a:latin typeface="Calibri"/>
              </a:rPr>
              <a:t>Roles in Project Management</a:t>
            </a:r>
            <a:endParaRPr b="0" lang="en-IN" sz="2400" spc="-1" strike="noStrike">
              <a:latin typeface="Arial"/>
            </a:endParaRPr>
          </a:p>
          <a:p>
            <a:pPr lvl="3"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Project Manager .. Different levels</a:t>
            </a:r>
            <a:endParaRPr b="0" lang="en-IN" sz="2200" spc="-1" strike="noStrike">
              <a:latin typeface="Arial"/>
            </a:endParaRPr>
          </a:p>
          <a:p>
            <a:pPr lvl="3"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Program Management ..</a:t>
            </a:r>
            <a:endParaRPr b="0" lang="en-IN" sz="2200" spc="-1" strike="noStrike">
              <a:latin typeface="Arial"/>
            </a:endParaRPr>
          </a:p>
        </p:txBody>
      </p:sp>
    </p:spTree>
  </p:cSld>
  <p:timing>
    <p:tnLst>
      <p:par>
        <p:cTn id="3351" dur="indefinite" restart="never" nodeType="tmRoot">
          <p:childTnLst>
            <p:seq>
              <p:cTn id="3352" dur="indefinite" nodeType="mainSeq">
                <p:childTnLst>
                  <p:par>
                    <p:cTn id="3353" fill="hold">
                      <p:stCondLst>
                        <p:cond delay="0"/>
                      </p:stCondLst>
                      <p:childTnLst>
                        <p:par>
                          <p:cTn id="3354" fill="hold">
                            <p:stCondLst>
                              <p:cond delay="0"/>
                            </p:stCondLst>
                            <p:childTnLst>
                              <p:par>
                                <p:cTn id="3355" nodeType="withEffect" fill="hold" presetClass="entr" presetID="1">
                                  <p:stCondLst>
                                    <p:cond delay="0"/>
                                  </p:stCondLst>
                                  <p:endCondLst>
                                    <p:cond delay="5000"/>
                                  </p:endCondLst>
                                  <p:childTnLst>
                                    <p:set>
                                      <p:cBhvr>
                                        <p:cTn id="3356" dur="1" fill="hold">
                                          <p:stCondLst>
                                            <p:cond delay="0"/>
                                          </p:stCondLst>
                                        </p:cTn>
                                        <p:tgtEl>
                                          <p:spTgt spid="235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57" name="Group 1"/>
          <p:cNvGrpSpPr/>
          <p:nvPr/>
        </p:nvGrpSpPr>
        <p:grpSpPr>
          <a:xfrm>
            <a:off x="313920" y="349560"/>
            <a:ext cx="11518200" cy="6217920"/>
            <a:chOff x="313920" y="349560"/>
            <a:chExt cx="11518200" cy="6217920"/>
          </a:xfrm>
        </p:grpSpPr>
        <p:sp>
          <p:nvSpPr>
            <p:cNvPr id="2358"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359"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360"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361"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2" name="CustomShape 1"/>
          <p:cNvSpPr/>
          <p:nvPr/>
        </p:nvSpPr>
        <p:spPr>
          <a:xfrm>
            <a:off x="288720" y="2306160"/>
            <a:ext cx="749700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SOFTWARE PROJECT MANAGEMENT</a:t>
            </a:r>
            <a:endParaRPr b="0" lang="en-IN" sz="3600" spc="-1" strike="noStrike">
              <a:latin typeface="Arial"/>
            </a:endParaRPr>
          </a:p>
        </p:txBody>
      </p:sp>
    </p:spTree>
  </p:cSld>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3" name="CustomShape 1"/>
          <p:cNvSpPr/>
          <p:nvPr/>
        </p:nvSpPr>
        <p:spPr>
          <a:xfrm>
            <a:off x="165960" y="1463400"/>
            <a:ext cx="89154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Software Project Planning</a:t>
            </a:r>
            <a:endParaRPr b="0" lang="en-IN" sz="3600" spc="-1" strike="noStrike">
              <a:latin typeface="Arial"/>
            </a:endParaRPr>
          </a:p>
        </p:txBody>
      </p:sp>
      <p:pic>
        <p:nvPicPr>
          <p:cNvPr id="2364" name="Picture 1" descr=""/>
          <p:cNvPicPr/>
          <p:nvPr/>
        </p:nvPicPr>
        <p:blipFill>
          <a:blip r:embed="rId1"/>
          <a:stretch/>
        </p:blipFill>
        <p:spPr>
          <a:xfrm>
            <a:off x="730440" y="2437560"/>
            <a:ext cx="4060080" cy="2730960"/>
          </a:xfrm>
          <a:prstGeom prst="rect">
            <a:avLst/>
          </a:prstGeom>
          <a:ln>
            <a:noFill/>
          </a:ln>
        </p:spPr>
      </p:pic>
      <p:pic>
        <p:nvPicPr>
          <p:cNvPr id="2365" name="Picture 3" descr=""/>
          <p:cNvPicPr/>
          <p:nvPr/>
        </p:nvPicPr>
        <p:blipFill>
          <a:blip r:embed="rId2"/>
          <a:stretch/>
        </p:blipFill>
        <p:spPr>
          <a:xfrm>
            <a:off x="4978800" y="2959920"/>
            <a:ext cx="7049880" cy="1611720"/>
          </a:xfrm>
          <a:prstGeom prst="rect">
            <a:avLst/>
          </a:prstGeom>
          <a:ln>
            <a:noFill/>
          </a:ln>
        </p:spPr>
      </p:pic>
    </p:spTree>
  </p:cSld>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6"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(Recap)</a:t>
            </a:r>
            <a:endParaRPr b="0" lang="en-US" sz="2400" spc="-1" strike="noStrike">
              <a:solidFill>
                <a:srgbClr val="000000"/>
              </a:solidFill>
              <a:latin typeface="Calibri"/>
            </a:endParaRPr>
          </a:p>
        </p:txBody>
      </p:sp>
      <p:sp>
        <p:nvSpPr>
          <p:cNvPr id="2367" name="CustomShape 2"/>
          <p:cNvSpPr/>
          <p:nvPr/>
        </p:nvSpPr>
        <p:spPr>
          <a:xfrm>
            <a:off x="198720" y="1268280"/>
            <a:ext cx="7223760" cy="5504400"/>
          </a:xfrm>
          <a:prstGeom prst="rect">
            <a:avLst/>
          </a:prstGeom>
          <a:noFill/>
          <a:ln>
            <a:noFill/>
          </a:ln>
        </p:spPr>
        <p:style>
          <a:lnRef idx="0"/>
          <a:fillRef idx="0"/>
          <a:effectRef idx="0"/>
          <a:fontRef idx="minor"/>
        </p:style>
      </p:sp>
      <p:sp>
        <p:nvSpPr>
          <p:cNvPr id="2368" name="CustomShape 3"/>
          <p:cNvSpPr/>
          <p:nvPr/>
        </p:nvSpPr>
        <p:spPr>
          <a:xfrm>
            <a:off x="72360" y="1327680"/>
            <a:ext cx="10681560" cy="6577200"/>
          </a:xfrm>
          <a:prstGeom prst="rect">
            <a:avLst/>
          </a:prstGeom>
          <a:noFill/>
          <a:ln>
            <a:noFill/>
          </a:ln>
        </p:spPr>
        <p:style>
          <a:lnRef idx="0"/>
          <a:fillRef idx="0"/>
          <a:effectRef idx="0"/>
          <a:fontRef idx="minor"/>
        </p:style>
        <p:txBody>
          <a:bodyPr lIns="90000" rIns="90000" tIns="45000" bIns="45000"/>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Initiation and approval of the project typically happens at the end of the Feasibility study</a:t>
            </a:r>
            <a:endParaRPr b="0" lang="en-IN" sz="2400" spc="-1" strike="noStrike">
              <a:latin typeface="Arial"/>
            </a:endParaRPr>
          </a:p>
          <a:p>
            <a:pPr marL="343080" indent="-342720" algn="just">
              <a:lnSpc>
                <a:spcPct val="120000"/>
              </a:lnSpc>
              <a:spcBef>
                <a:spcPts val="300"/>
              </a:spcBef>
              <a:spcAft>
                <a:spcPts val="300"/>
              </a:spcAft>
              <a:buClr>
                <a:srgbClr val="0070c0"/>
              </a:buClr>
              <a:buFont typeface="Wingdings" charset="2"/>
              <a:buChar char=""/>
            </a:pPr>
            <a:r>
              <a:rPr b="1" lang="en-IN" sz="2400" spc="-1" strike="noStrike">
                <a:solidFill>
                  <a:srgbClr val="0070c0"/>
                </a:solidFill>
                <a:latin typeface="Calibri"/>
              </a:rPr>
              <a:t>Planning</a:t>
            </a:r>
            <a:r>
              <a:rPr b="0" lang="en-IN" sz="2400" spc="-1" strike="noStrike">
                <a:solidFill>
                  <a:srgbClr val="000000"/>
                </a:solidFill>
                <a:latin typeface="Calibri"/>
              </a:rPr>
              <a:t> is one of the first tasks in the project where the Project Manager focusses on what needs to be achieved and how. </a:t>
            </a:r>
            <a:endParaRPr b="0" lang="en-IN" sz="2400" spc="-1" strike="noStrike">
              <a:latin typeface="Arial"/>
            </a:endParaRPr>
          </a:p>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Planning involves looking ahead and making provisions for the required resources so that the project will be executed smoothly without surprises</a:t>
            </a:r>
            <a:endParaRPr b="0" lang="en-IN" sz="2400" spc="-1" strike="noStrike">
              <a:latin typeface="Arial"/>
            </a:endParaRPr>
          </a:p>
          <a:p>
            <a:pPr marL="343080" indent="-342720" algn="just">
              <a:lnSpc>
                <a:spcPct val="120000"/>
              </a:lnSpc>
              <a:spcBef>
                <a:spcPts val="300"/>
              </a:spcBef>
              <a:spcAft>
                <a:spcPts val="300"/>
              </a:spcAft>
              <a:buClr>
                <a:srgbClr val="000000"/>
              </a:buClr>
              <a:buFont typeface="Wingdings" charset="2"/>
              <a:buChar char=""/>
            </a:pPr>
            <a:r>
              <a:rPr b="0" lang="en-IN" sz="2400" spc="-1" strike="noStrike">
                <a:solidFill>
                  <a:srgbClr val="000000"/>
                </a:solidFill>
                <a:latin typeface="Calibri"/>
              </a:rPr>
              <a:t>The outcome of the planning phase would typically be a Project Plan</a:t>
            </a:r>
            <a:endParaRPr b="0" lang="en-IN" sz="2400" spc="-1" strike="noStrike">
              <a:latin typeface="Arial"/>
            </a:endParaRPr>
          </a:p>
          <a:p>
            <a:pPr lvl="1" marL="800280" indent="-342720">
              <a:lnSpc>
                <a:spcPct val="100000"/>
              </a:lnSpc>
              <a:buClr>
                <a:srgbClr val="000000"/>
              </a:buClr>
              <a:buFont typeface="Wingdings" charset="2"/>
              <a:buChar char=""/>
            </a:pPr>
            <a:r>
              <a:rPr b="0" lang="en-IN" sz="2400" spc="-1" strike="noStrike">
                <a:solidFill>
                  <a:srgbClr val="000000"/>
                </a:solidFill>
                <a:latin typeface="Calibri"/>
              </a:rPr>
              <a:t>The level of this project plan would depend on the nature of the project whether it is a exploratory, research or development etc.</a:t>
            </a:r>
            <a:endParaRPr b="0" lang="en-IN" sz="2400" spc="-1" strike="noStrike">
              <a:latin typeface="Arial"/>
            </a:endParaRPr>
          </a:p>
          <a:p>
            <a:pPr lvl="1" marL="800280" indent="-342720">
              <a:lnSpc>
                <a:spcPct val="100000"/>
              </a:lnSpc>
              <a:spcBef>
                <a:spcPts val="601"/>
              </a:spcBef>
              <a:buClr>
                <a:srgbClr val="000000"/>
              </a:buClr>
              <a:buFont typeface="Wingdings" charset="2"/>
              <a:buChar char=""/>
            </a:pPr>
            <a:r>
              <a:rPr b="0" lang="en-IN" sz="2400" spc="-1" strike="noStrike">
                <a:solidFill>
                  <a:srgbClr val="000000"/>
                </a:solidFill>
                <a:latin typeface="Calibri"/>
              </a:rPr>
              <a:t>The project plan can evolves over the lifecycle of the project based on the progress achieved, changes in context, risks encountered or any unforeseen changes.</a:t>
            </a:r>
            <a:endParaRPr b="0" lang="en-IN" sz="2400" spc="-1" strike="noStrike">
              <a:latin typeface="Arial"/>
            </a:endParaRPr>
          </a:p>
        </p:txBody>
      </p:sp>
      <p:pic>
        <p:nvPicPr>
          <p:cNvPr id="2369" name="Picture 1" descr=""/>
          <p:cNvPicPr/>
          <p:nvPr/>
        </p:nvPicPr>
        <p:blipFill>
          <a:blip r:embed="rId1"/>
          <a:stretch/>
        </p:blipFill>
        <p:spPr>
          <a:xfrm>
            <a:off x="6154560" y="43560"/>
            <a:ext cx="4566960" cy="1044000"/>
          </a:xfrm>
          <a:prstGeom prst="rect">
            <a:avLst/>
          </a:prstGeom>
          <a:ln>
            <a:noFill/>
          </a:ln>
        </p:spPr>
      </p:pic>
      <p:sp>
        <p:nvSpPr>
          <p:cNvPr id="2370" name="CustomShape 4"/>
          <p:cNvSpPr/>
          <p:nvPr/>
        </p:nvSpPr>
        <p:spPr>
          <a:xfrm>
            <a:off x="7346520" y="528840"/>
            <a:ext cx="1049040" cy="4579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371" name="CustomShape 5"/>
          <p:cNvSpPr/>
          <p:nvPr/>
        </p:nvSpPr>
        <p:spPr>
          <a:xfrm>
            <a:off x="8479080" y="441360"/>
            <a:ext cx="1433520" cy="639720"/>
          </a:xfrm>
          <a:prstGeom prst="rect">
            <a:avLst/>
          </a:prstGeom>
          <a:solidFill>
            <a:schemeClr val="accent2">
              <a:lumMod val="60000"/>
              <a:lumOff val="40000"/>
            </a:schemeClr>
          </a:solidFill>
          <a:ln>
            <a:noFill/>
          </a:ln>
        </p:spPr>
        <p:style>
          <a:lnRef idx="0"/>
          <a:fillRef idx="0"/>
          <a:effectRef idx="0"/>
          <a:fontRef idx="minor"/>
        </p:style>
        <p:txBody>
          <a:bodyPr lIns="90000" rIns="90000" tIns="0" bIns="0"/>
          <a:p>
            <a:pPr algn="ctr">
              <a:lnSpc>
                <a:spcPct val="100000"/>
              </a:lnSpc>
            </a:pPr>
            <a:r>
              <a:rPr b="1" lang="en-IN" sz="1400" spc="-1" strike="noStrike">
                <a:solidFill>
                  <a:srgbClr val="000000"/>
                </a:solidFill>
                <a:latin typeface="Calibri"/>
              </a:rPr>
              <a:t>Monitoring </a:t>
            </a:r>
            <a:br/>
            <a:r>
              <a:rPr b="1" lang="en-IN" sz="1400" spc="-1" strike="noStrike">
                <a:solidFill>
                  <a:srgbClr val="000000"/>
                </a:solidFill>
                <a:latin typeface="Calibri"/>
              </a:rPr>
              <a:t>Execution &amp;</a:t>
            </a:r>
            <a:br/>
            <a:r>
              <a:rPr b="1" lang="en-IN" sz="1400" spc="-1" strike="noStrike">
                <a:solidFill>
                  <a:srgbClr val="000000"/>
                </a:solidFill>
                <a:latin typeface="Calibri"/>
              </a:rPr>
              <a:t>Control</a:t>
            </a:r>
            <a:endParaRPr b="0" lang="en-IN" sz="1400" spc="-1" strike="noStrike">
              <a:latin typeface="Arial"/>
            </a:endParaRPr>
          </a:p>
        </p:txBody>
      </p:sp>
    </p:spTree>
  </p:cSld>
  <p:timing>
    <p:tnLst>
      <p:par>
        <p:cTn id="3357" dur="indefinite" restart="never" nodeType="tmRoot">
          <p:childTnLst>
            <p:seq>
              <p:cTn id="3358" dur="indefinite" nodeType="mainSeq">
                <p:childTnLst>
                  <p:par>
                    <p:cTn id="3359" fill="hold">
                      <p:stCondLst>
                        <p:cond delay="0"/>
                      </p:stCondLst>
                      <p:childTnLst>
                        <p:par>
                          <p:cTn id="3360" fill="hold">
                            <p:stCondLst>
                              <p:cond delay="0"/>
                            </p:stCondLst>
                            <p:childTnLst>
                              <p:par>
                                <p:cTn id="3361" nodeType="withEffect" fill="hold" presetClass="entr" presetID="1">
                                  <p:stCondLst>
                                    <p:cond delay="0"/>
                                  </p:stCondLst>
                                  <p:endCondLst>
                                    <p:cond delay="5000"/>
                                  </p:endCondLst>
                                  <p:childTnLst>
                                    <p:set>
                                      <p:cBhvr>
                                        <p:cTn id="3362" dur="1" fill="hold">
                                          <p:stCondLst>
                                            <p:cond delay="0"/>
                                          </p:stCondLst>
                                        </p:cTn>
                                        <p:tgtEl>
                                          <p:spTgt spid="236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2"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A Project plan needs to answer questions from</a:t>
            </a:r>
            <a:endParaRPr b="0" lang="en-US" sz="2400" spc="-1" strike="noStrike">
              <a:solidFill>
                <a:srgbClr val="000000"/>
              </a:solidFill>
              <a:latin typeface="Calibri"/>
            </a:endParaRPr>
          </a:p>
        </p:txBody>
      </p:sp>
      <p:sp>
        <p:nvSpPr>
          <p:cNvPr id="2373" name="CustomShape 2"/>
          <p:cNvSpPr/>
          <p:nvPr/>
        </p:nvSpPr>
        <p:spPr>
          <a:xfrm>
            <a:off x="124560" y="1174680"/>
            <a:ext cx="7751520" cy="5504400"/>
          </a:xfrm>
          <a:prstGeom prst="rect">
            <a:avLst/>
          </a:prstGeom>
          <a:noFill/>
          <a:ln>
            <a:noFill/>
          </a:ln>
        </p:spPr>
        <p:style>
          <a:lnRef idx="0"/>
          <a:fillRef idx="0"/>
          <a:effectRef idx="0"/>
          <a:fontRef idx="minor"/>
        </p:style>
      </p:sp>
      <p:sp>
        <p:nvSpPr>
          <p:cNvPr id="2374" name="CustomShape 3"/>
          <p:cNvSpPr/>
          <p:nvPr/>
        </p:nvSpPr>
        <p:spPr>
          <a:xfrm>
            <a:off x="124560" y="1087920"/>
            <a:ext cx="11942640" cy="6482520"/>
          </a:xfrm>
          <a:prstGeom prst="rect">
            <a:avLst/>
          </a:prstGeom>
          <a:noFill/>
          <a:ln>
            <a:noFill/>
          </a:ln>
        </p:spPr>
        <p:style>
          <a:lnRef idx="0"/>
          <a:fillRef idx="0"/>
          <a:effectRef idx="0"/>
          <a:fontRef idx="minor"/>
        </p:style>
        <p:txBody>
          <a:bodyPr lIns="90000" rIns="90000" tIns="45000" bIns="45000"/>
          <a:p>
            <a:pPr algn="just">
              <a:lnSpc>
                <a:spcPct val="110000"/>
              </a:lnSpc>
              <a:spcBef>
                <a:spcPts val="300"/>
              </a:spcBef>
              <a:spcAft>
                <a:spcPts val="300"/>
              </a:spcAft>
            </a:pPr>
            <a:r>
              <a:rPr b="1" lang="en-IN" sz="2400" spc="-1" strike="noStrike">
                <a:solidFill>
                  <a:srgbClr val="0070c0"/>
                </a:solidFill>
                <a:latin typeface="Calibri"/>
              </a:rPr>
              <a:t>Sponsors Perspective like</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Where does this product/project fit strategically to the vision/roadmap of the organization</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is the investment (Budget) / Revenue expected (Predicted)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long will this take to build and what are the risks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Who is responsible and how is the progress tracked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resources are required and what are the deliverables</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will we say that the project is Complete/successful/has met exit criteria.</a:t>
            </a:r>
            <a:endParaRPr b="0" lang="en-IN" sz="2400" spc="-1" strike="noStrike">
              <a:latin typeface="Arial"/>
            </a:endParaRPr>
          </a:p>
          <a:p>
            <a:pPr algn="just">
              <a:lnSpc>
                <a:spcPct val="110000"/>
              </a:lnSpc>
              <a:spcBef>
                <a:spcPts val="300"/>
              </a:spcBef>
              <a:spcAft>
                <a:spcPts val="300"/>
              </a:spcAft>
            </a:pPr>
            <a:r>
              <a:rPr b="1" lang="en-IN" sz="2400" spc="-1" strike="noStrike">
                <a:solidFill>
                  <a:srgbClr val="0070c0"/>
                </a:solidFill>
                <a:latin typeface="Calibri"/>
              </a:rPr>
              <a:t>Customer perspective</a:t>
            </a:r>
            <a:endParaRPr b="0" lang="en-IN" sz="2400" spc="-1" strike="noStrike">
              <a:latin typeface="Arial"/>
            </a:endParaRPr>
          </a:p>
          <a:p>
            <a:pPr lvl="1" marL="36576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Does the team working on the product/project understand the problem</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How long will it take, how much will it cost</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Criteria for accepting the product/project to be complete and meeting expectations</a:t>
            </a:r>
            <a:endParaRPr b="0" lang="en-IN" sz="2400" spc="-1" strike="noStrike">
              <a:latin typeface="Arial"/>
            </a:endParaRPr>
          </a:p>
        </p:txBody>
      </p:sp>
    </p:spTree>
  </p:cSld>
  <p:timing>
    <p:tnLst>
      <p:par>
        <p:cTn id="3363" dur="indefinite" restart="never" nodeType="tmRoot">
          <p:childTnLst>
            <p:seq>
              <p:cTn id="3364" dur="indefinite" nodeType="mainSeq">
                <p:childTnLst>
                  <p:par>
                    <p:cTn id="3365" fill="hold">
                      <p:stCondLst>
                        <p:cond delay="0"/>
                      </p:stCondLst>
                      <p:childTnLst>
                        <p:par>
                          <p:cTn id="3366" fill="hold">
                            <p:stCondLst>
                              <p:cond delay="0"/>
                            </p:stCondLst>
                            <p:childTnLst>
                              <p:par>
                                <p:cTn id="3367" nodeType="withEffect" fill="hold" presetClass="entr" presetID="1">
                                  <p:stCondLst>
                                    <p:cond delay="0"/>
                                  </p:stCondLst>
                                  <p:endCondLst>
                                    <p:cond delay="5000"/>
                                  </p:endCondLst>
                                  <p:childTnLst>
                                    <p:set>
                                      <p:cBhvr>
                                        <p:cTn id="3368" dur="1" fill="hold">
                                          <p:stCondLst>
                                            <p:cond delay="0"/>
                                          </p:stCondLst>
                                        </p:cTn>
                                        <p:tgtEl>
                                          <p:spTgt spid="237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5" name="TextShape 1"/>
          <p:cNvSpPr txBox="1"/>
          <p:nvPr/>
        </p:nvSpPr>
        <p:spPr>
          <a:xfrm>
            <a:off x="124560" y="528840"/>
            <a:ext cx="105152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plan needs to answer questions from -</a:t>
            </a:r>
            <a:endParaRPr b="0" lang="en-US" sz="2400" spc="-1" strike="noStrike">
              <a:solidFill>
                <a:srgbClr val="000000"/>
              </a:solidFill>
              <a:latin typeface="Calibri"/>
            </a:endParaRPr>
          </a:p>
        </p:txBody>
      </p:sp>
      <p:sp>
        <p:nvSpPr>
          <p:cNvPr id="2376" name="CustomShape 2"/>
          <p:cNvSpPr/>
          <p:nvPr/>
        </p:nvSpPr>
        <p:spPr>
          <a:xfrm>
            <a:off x="124560" y="1174680"/>
            <a:ext cx="7751520" cy="5504400"/>
          </a:xfrm>
          <a:prstGeom prst="rect">
            <a:avLst/>
          </a:prstGeom>
          <a:noFill/>
          <a:ln>
            <a:noFill/>
          </a:ln>
        </p:spPr>
        <p:style>
          <a:lnRef idx="0"/>
          <a:fillRef idx="0"/>
          <a:effectRef idx="0"/>
          <a:fontRef idx="minor"/>
        </p:style>
      </p:sp>
      <p:sp>
        <p:nvSpPr>
          <p:cNvPr id="2377" name="CustomShape 3"/>
          <p:cNvSpPr/>
          <p:nvPr/>
        </p:nvSpPr>
        <p:spPr>
          <a:xfrm>
            <a:off x="124560" y="1087920"/>
            <a:ext cx="11679120" cy="5199840"/>
          </a:xfrm>
          <a:prstGeom prst="rect">
            <a:avLst/>
          </a:prstGeom>
          <a:noFill/>
          <a:ln>
            <a:noFill/>
          </a:ln>
        </p:spPr>
        <p:style>
          <a:lnRef idx="0"/>
          <a:fillRef idx="0"/>
          <a:effectRef idx="0"/>
          <a:fontRef idx="minor"/>
        </p:style>
        <p:txBody>
          <a:bodyPr lIns="90000" rIns="90000" tIns="45000" bIns="45000"/>
          <a:p>
            <a:pPr algn="just">
              <a:lnSpc>
                <a:spcPct val="110000"/>
              </a:lnSpc>
              <a:spcBef>
                <a:spcPts val="300"/>
              </a:spcBef>
              <a:spcAft>
                <a:spcPts val="300"/>
              </a:spcAft>
            </a:pPr>
            <a:r>
              <a:rPr b="1" lang="en-IN" sz="2400" spc="-1" strike="noStrike">
                <a:solidFill>
                  <a:srgbClr val="0070c0"/>
                </a:solidFill>
                <a:latin typeface="Calibri"/>
              </a:rPr>
              <a:t>Execution Stakeholders perspective</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What Lifecycle are we going to follow</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Criteria for prioritizing of requirements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Project Organization: </a:t>
            </a:r>
            <a:endParaRPr b="0" lang="en-IN" sz="2400" spc="-1" strike="noStrike">
              <a:latin typeface="Arial"/>
            </a:endParaRPr>
          </a:p>
          <a:p>
            <a:pPr lvl="2" marL="640080" indent="-36540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Relationships to other parts of the organization (Upstream/Downstream)</a:t>
            </a:r>
            <a:endParaRPr b="0" lang="en-IN" sz="2400" spc="-1" strike="noStrike">
              <a:latin typeface="Arial"/>
            </a:endParaRPr>
          </a:p>
          <a:p>
            <a:pPr lvl="2" marL="640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Roles of people</a:t>
            </a:r>
            <a:endParaRPr b="0" lang="en-IN" sz="2400" spc="-1" strike="noStrike">
              <a:latin typeface="Arial"/>
            </a:endParaRPr>
          </a:p>
          <a:p>
            <a:pPr lvl="2" marL="6400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User involvement</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Standards-Guidelines-Procedures to be followed</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Communication Mechanisms</a:t>
            </a:r>
            <a:endParaRPr b="0" lang="en-IN" sz="2400" spc="-1" strike="noStrike">
              <a:latin typeface="Arial"/>
            </a:endParaRPr>
          </a:p>
          <a:p>
            <a:pPr lvl="1" marL="182880" indent="-342720" algn="just">
              <a:lnSpc>
                <a:spcPct val="110000"/>
              </a:lnSpc>
              <a:spcBef>
                <a:spcPts val="300"/>
              </a:spcBef>
              <a:spcAft>
                <a:spcPts val="300"/>
              </a:spcAft>
              <a:buClr>
                <a:srgbClr val="000000"/>
              </a:buClr>
              <a:buFont typeface="Wingdings" charset="2"/>
              <a:buChar char=""/>
            </a:pPr>
            <a:r>
              <a:rPr b="0" lang="en-IN" sz="2400" spc="-1" strike="noStrike">
                <a:solidFill>
                  <a:srgbClr val="000000"/>
                </a:solidFill>
                <a:latin typeface="Calibri"/>
              </a:rPr>
              <a:t>Schedule with Detailed Work Breakdown and Ownership</a:t>
            </a:r>
            <a:endParaRPr b="0" lang="en-IN" sz="2400" spc="-1" strike="noStrike">
              <a:latin typeface="Arial"/>
            </a:endParaRPr>
          </a:p>
        </p:txBody>
      </p:sp>
    </p:spTree>
  </p:cSld>
  <p:timing>
    <p:tnLst>
      <p:par>
        <p:cTn id="3369" dur="indefinite" restart="never" nodeType="tmRoot">
          <p:childTnLst>
            <p:seq>
              <p:cTn id="3370" dur="indefinite" nodeType="mainSeq">
                <p:childTnLst>
                  <p:par>
                    <p:cTn id="3371" fill="hold">
                      <p:stCondLst>
                        <p:cond delay="0"/>
                      </p:stCondLst>
                      <p:childTnLst>
                        <p:par>
                          <p:cTn id="3372" fill="hold">
                            <p:stCondLst>
                              <p:cond delay="0"/>
                            </p:stCondLst>
                            <p:childTnLst>
                              <p:par>
                                <p:cTn id="3373" nodeType="withEffect" fill="hold" presetClass="entr" presetID="1">
                                  <p:stCondLst>
                                    <p:cond delay="0"/>
                                  </p:stCondLst>
                                  <p:endCondLst>
                                    <p:cond delay="5000"/>
                                  </p:endCondLst>
                                  <p:childTnLst>
                                    <p:set>
                                      <p:cBhvr>
                                        <p:cTn id="3374" dur="1" fill="hold">
                                          <p:stCondLst>
                                            <p:cond delay="0"/>
                                          </p:stCondLst>
                                        </p:cTn>
                                        <p:tgtEl>
                                          <p:spTgt spid="237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25560" y="304200"/>
            <a:ext cx="10007280" cy="92772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  </a:t>
            </a:r>
            <a:r>
              <a:rPr b="1" lang="en-US" sz="2400" spc="-1" strike="noStrike">
                <a:solidFill>
                  <a:srgbClr val="ed7d31"/>
                </a:solidFill>
                <a:latin typeface="Calibri"/>
              </a:rPr>
              <a:t>Evaluation Policy</a:t>
            </a:r>
            <a:endParaRPr b="0" lang="en-US" sz="2400" spc="-1" strike="noStrike">
              <a:solidFill>
                <a:srgbClr val="000000"/>
              </a:solidFill>
              <a:latin typeface="Calibri"/>
            </a:endParaRPr>
          </a:p>
        </p:txBody>
      </p:sp>
      <p:sp>
        <p:nvSpPr>
          <p:cNvPr id="305" name="CustomShape 2"/>
          <p:cNvSpPr/>
          <p:nvPr/>
        </p:nvSpPr>
        <p:spPr>
          <a:xfrm>
            <a:off x="-19440" y="1906920"/>
            <a:ext cx="9856800" cy="3592800"/>
          </a:xfrm>
          <a:prstGeom prst="rect">
            <a:avLst/>
          </a:prstGeom>
          <a:noFill/>
          <a:ln>
            <a:noFill/>
          </a:ln>
        </p:spPr>
        <p:style>
          <a:lnRef idx="0"/>
          <a:fillRef idx="0"/>
          <a:effectRef idx="0"/>
          <a:fontRef idx="minor"/>
        </p:style>
        <p:txBody>
          <a:bodyPr/>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ISA 1 ( 60 marks reduced to 25 marks )</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ISA 2 ( 40 marks reduced to 15 marks )</a:t>
            </a: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Quiz ( 10 marks )</a:t>
            </a:r>
            <a:endParaRPr b="0" lang="en-IN" sz="2400" spc="-1" strike="noStrike">
              <a:latin typeface="Arial"/>
            </a:endParaRPr>
          </a:p>
          <a:p>
            <a:pPr>
              <a:lnSpc>
                <a:spcPct val="120000"/>
              </a:lnSpc>
              <a:spcBef>
                <a:spcPts val="601"/>
              </a:spcBef>
              <a:spcAft>
                <a:spcPts val="601"/>
              </a:spcAft>
            </a:pPr>
            <a:endParaRPr b="0" lang="en-IN" sz="2400" spc="-1" strike="noStrike">
              <a:latin typeface="Arial"/>
            </a:endParaRPr>
          </a:p>
          <a:p>
            <a:pPr lvl="1" marL="548640" indent="-456840">
              <a:lnSpc>
                <a:spcPct val="120000"/>
              </a:lnSpc>
              <a:spcBef>
                <a:spcPts val="601"/>
              </a:spcBef>
              <a:spcAft>
                <a:spcPts val="601"/>
              </a:spcAft>
              <a:buClr>
                <a:srgbClr val="4472c4"/>
              </a:buClr>
              <a:buFont typeface="Calibri Light"/>
              <a:buAutoNum type="arabicPeriod"/>
            </a:pPr>
            <a:r>
              <a:rPr b="1" lang="en-IN" sz="2400" spc="-1" strike="noStrike">
                <a:solidFill>
                  <a:srgbClr val="c00000"/>
                </a:solidFill>
                <a:latin typeface="Calibri"/>
              </a:rPr>
              <a:t>ESA ( 100 marks reduced to 50 marks )</a:t>
            </a:r>
            <a:endParaRPr b="0" lang="en-IN" sz="2400" spc="-1" strike="noStrike">
              <a:latin typeface="Arial"/>
            </a:endParaRPr>
          </a:p>
          <a:p>
            <a:pPr marL="548640" indent="-456840">
              <a:lnSpc>
                <a:spcPct val="120000"/>
              </a:lnSpc>
              <a:spcBef>
                <a:spcPts val="601"/>
              </a:spcBef>
              <a:spcAft>
                <a:spcPts val="601"/>
              </a:spcAft>
            </a:pPr>
            <a:endParaRPr b="0" lang="en-IN" sz="2400" spc="-1" strike="noStrike">
              <a:latin typeface="Arial"/>
            </a:endParaRPr>
          </a:p>
          <a:p>
            <a:pPr marL="548640" indent="-456840">
              <a:lnSpc>
                <a:spcPct val="120000"/>
              </a:lnSpc>
              <a:spcBef>
                <a:spcPts val="601"/>
              </a:spcBef>
              <a:spcAft>
                <a:spcPts val="601"/>
              </a:spcAft>
            </a:pPr>
            <a:r>
              <a:rPr b="1" lang="en-IN" sz="2400" spc="-1" strike="noStrike">
                <a:solidFill>
                  <a:srgbClr val="c00000"/>
                </a:solidFill>
                <a:latin typeface="Calibri"/>
              </a:rPr>
              <a:t>All assessments (except Quiz) will be conducted in Pen and Paper mode.</a:t>
            </a:r>
            <a:endParaRPr b="0" lang="en-IN" sz="2400" spc="-1" strike="noStrike">
              <a:latin typeface="Arial"/>
            </a:endParaRPr>
          </a:p>
        </p:txBody>
      </p:sp>
    </p:spTree>
  </p:cSld>
  <p:timing>
    <p:tnLst>
      <p:par>
        <p:cTn id="441" dur="indefinite" restart="never" nodeType="tmRoot">
          <p:childTnLst>
            <p:seq>
              <p:cTn id="442" dur="indefinite" nodeType="mainSeq">
                <p:childTnLst>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
                                  <p:stCondLst>
                                    <p:cond delay="0"/>
                                  </p:stCondLst>
                                  <p:childTnLst>
                                    <p:set>
                                      <p:cBhvr>
                                        <p:cTn id="450"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nodeType="clickEffect" fill="hold" presetClass="entr" presetID="1">
                                  <p:stCondLst>
                                    <p:cond delay="0"/>
                                  </p:stCondLst>
                                  <p:childTnLst>
                                    <p:set>
                                      <p:cBhvr>
                                        <p:cTn id="462" dur="1" fill="hold">
                                          <p:stCondLst>
                                            <p:cond delay="0"/>
                                          </p:stCondLst>
                                        </p:cTn>
                                        <p:tgtEl>
                                          <p:spTgt spid="305">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8" name="TextShape 1"/>
          <p:cNvSpPr txBox="1"/>
          <p:nvPr/>
        </p:nvSpPr>
        <p:spPr>
          <a:xfrm>
            <a:off x="124560" y="528840"/>
            <a:ext cx="568368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Project planning process (Recap)</a:t>
            </a:r>
            <a:endParaRPr b="0" lang="en-US" sz="2400" spc="-1" strike="noStrike">
              <a:solidFill>
                <a:srgbClr val="000000"/>
              </a:solidFill>
              <a:latin typeface="Calibri"/>
            </a:endParaRPr>
          </a:p>
        </p:txBody>
      </p:sp>
      <p:sp>
        <p:nvSpPr>
          <p:cNvPr id="2379" name="CustomShape 2"/>
          <p:cNvSpPr/>
          <p:nvPr/>
        </p:nvSpPr>
        <p:spPr>
          <a:xfrm>
            <a:off x="124560" y="1174680"/>
            <a:ext cx="7751520" cy="5504400"/>
          </a:xfrm>
          <a:prstGeom prst="rect">
            <a:avLst/>
          </a:prstGeom>
          <a:noFill/>
          <a:ln>
            <a:noFill/>
          </a:ln>
        </p:spPr>
        <p:style>
          <a:lnRef idx="0"/>
          <a:fillRef idx="0"/>
          <a:effectRef idx="0"/>
          <a:fontRef idx="minor"/>
        </p:style>
      </p:sp>
      <p:pic>
        <p:nvPicPr>
          <p:cNvPr id="2380" name="Picture 28" descr=""/>
          <p:cNvPicPr/>
          <p:nvPr/>
        </p:nvPicPr>
        <p:blipFill>
          <a:blip r:embed="rId1"/>
          <a:stretch/>
        </p:blipFill>
        <p:spPr>
          <a:xfrm>
            <a:off x="433440" y="1333080"/>
            <a:ext cx="10396800" cy="5418720"/>
          </a:xfrm>
          <a:prstGeom prst="rect">
            <a:avLst/>
          </a:prstGeom>
          <a:ln>
            <a:noFill/>
          </a:ln>
        </p:spPr>
      </p:pic>
      <p:pic>
        <p:nvPicPr>
          <p:cNvPr id="2381" name="Picture 5" descr=""/>
          <p:cNvPicPr/>
          <p:nvPr/>
        </p:nvPicPr>
        <p:blipFill>
          <a:blip r:embed="rId2"/>
          <a:stretch/>
        </p:blipFill>
        <p:spPr>
          <a:xfrm>
            <a:off x="6154560" y="43560"/>
            <a:ext cx="4566960" cy="1044000"/>
          </a:xfrm>
          <a:prstGeom prst="rect">
            <a:avLst/>
          </a:prstGeom>
          <a:ln>
            <a:noFill/>
          </a:ln>
        </p:spPr>
      </p:pic>
    </p:spTree>
  </p:cSld>
  <p:timing>
    <p:tnLst>
      <p:par>
        <p:cTn id="3375" dur="indefinite" restart="never" nodeType="tmRoot">
          <p:childTnLst>
            <p:seq>
              <p:cTn id="3376" dur="indefinite" nodeType="mainSeq">
                <p:childTnLst>
                  <p:par>
                    <p:cTn id="3377" fill="hold">
                      <p:stCondLst>
                        <p:cond delay="0"/>
                      </p:stCondLst>
                      <p:childTnLst>
                        <p:par>
                          <p:cTn id="3378" fill="hold">
                            <p:stCondLst>
                              <p:cond delay="0"/>
                            </p:stCondLst>
                            <p:childTnLst>
                              <p:par>
                                <p:cTn id="3379" nodeType="withEffect" fill="hold" presetClass="entr" presetID="1">
                                  <p:stCondLst>
                                    <p:cond delay="0"/>
                                  </p:stCondLst>
                                  <p:endCondLst>
                                    <p:cond delay="5000"/>
                                  </p:endCondLst>
                                  <p:childTnLst>
                                    <p:set>
                                      <p:cBhvr>
                                        <p:cTn id="3380" dur="1" fill="hold">
                                          <p:stCondLst>
                                            <p:cond delay="0"/>
                                          </p:stCondLst>
                                        </p:cTn>
                                        <p:tgtEl>
                                          <p:spTgt spid="237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2"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83" name="CustomShape 2"/>
          <p:cNvSpPr/>
          <p:nvPr/>
        </p:nvSpPr>
        <p:spPr>
          <a:xfrm>
            <a:off x="198720" y="1268280"/>
            <a:ext cx="7223760" cy="5504400"/>
          </a:xfrm>
          <a:prstGeom prst="rect">
            <a:avLst/>
          </a:prstGeom>
          <a:noFill/>
          <a:ln>
            <a:noFill/>
          </a:ln>
        </p:spPr>
        <p:style>
          <a:lnRef idx="0"/>
          <a:fillRef idx="0"/>
          <a:effectRef idx="0"/>
          <a:fontRef idx="minor"/>
        </p:style>
      </p:sp>
      <p:sp>
        <p:nvSpPr>
          <p:cNvPr id="2384" name="CustomShape 3"/>
          <p:cNvSpPr/>
          <p:nvPr/>
        </p:nvSpPr>
        <p:spPr>
          <a:xfrm>
            <a:off x="124560" y="1171440"/>
            <a:ext cx="7297920" cy="4974120"/>
          </a:xfrm>
          <a:prstGeom prst="rect">
            <a:avLst/>
          </a:prstGeom>
          <a:noFill/>
          <a:ln>
            <a:noFill/>
          </a:ln>
        </p:spPr>
        <p:style>
          <a:lnRef idx="0"/>
          <a:fillRef idx="0"/>
          <a:effectRef idx="0"/>
          <a:fontRef idx="minor"/>
        </p:style>
        <p:txBody>
          <a:bodyPr lIns="90000" rIns="90000" tIns="45000" bIns="45000"/>
          <a:p>
            <a:pPr marL="274320" indent="-273960">
              <a:lnSpc>
                <a:spcPct val="120000"/>
              </a:lnSpc>
              <a:spcBef>
                <a:spcPts val="300"/>
              </a:spcBef>
              <a:spcAft>
                <a:spcPts val="300"/>
              </a:spcAft>
              <a:buClr>
                <a:srgbClr val="000000"/>
              </a:buClr>
              <a:buFont typeface="Calibri Light"/>
              <a:buAutoNum type="arabicPeriod"/>
            </a:pPr>
            <a:r>
              <a:rPr b="1" lang="en-IN" sz="2400" spc="-1" strike="noStrike">
                <a:solidFill>
                  <a:srgbClr val="000000"/>
                </a:solidFill>
                <a:latin typeface="Calibri"/>
              </a:rPr>
              <a:t>Understanding the expected deliverables of the project</a:t>
            </a:r>
            <a:endParaRPr b="0" lang="en-IN" sz="24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Expectations of customers, stakeholders in terms of the deliverables</a:t>
            </a:r>
            <a:endParaRPr b="0" lang="en-IN" sz="18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The market forces driving the project (technology/</a:t>
            </a:r>
            <a:br/>
            <a:r>
              <a:rPr b="0" lang="en-IN" sz="1800" spc="-1" strike="noStrike">
                <a:solidFill>
                  <a:srgbClr val="000000"/>
                </a:solidFill>
                <a:latin typeface="Arial"/>
              </a:rPr>
              <a:t>competition etc.)</a:t>
            </a:r>
            <a:endParaRPr b="0" lang="en-IN" sz="1800" spc="-1" strike="noStrike">
              <a:latin typeface="Arial"/>
            </a:endParaRPr>
          </a:p>
          <a:p>
            <a:pPr lvl="2" marL="731520" indent="-273960">
              <a:lnSpc>
                <a:spcPct val="150000"/>
              </a:lnSpc>
              <a:spcBef>
                <a:spcPts val="601"/>
              </a:spcBef>
              <a:spcAft>
                <a:spcPts val="601"/>
              </a:spcAft>
              <a:buClr>
                <a:srgbClr val="000000"/>
              </a:buClr>
              <a:buFont typeface="Arial"/>
              <a:buChar char="•"/>
            </a:pPr>
            <a:r>
              <a:rPr b="0" lang="en-IN" sz="1800" spc="-1" strike="noStrike">
                <a:solidFill>
                  <a:srgbClr val="000000"/>
                </a:solidFill>
                <a:latin typeface="Arial"/>
              </a:rPr>
              <a:t>Looking at the high level decisions of Make-Buy-Reuse</a:t>
            </a:r>
            <a:endParaRPr b="0" lang="en-IN" sz="1800" spc="-1" strike="noStrike">
              <a:latin typeface="Arial"/>
            </a:endParaRPr>
          </a:p>
          <a:p>
            <a:pPr marL="182880">
              <a:lnSpc>
                <a:spcPct val="150000"/>
              </a:lnSpc>
              <a:spcBef>
                <a:spcPts val="601"/>
              </a:spcBef>
              <a:spcAft>
                <a:spcPts val="601"/>
              </a:spcAft>
            </a:pPr>
            <a:r>
              <a:rPr b="0" lang="en-IN" sz="1800" spc="-1" strike="noStrike">
                <a:solidFill>
                  <a:srgbClr val="000000"/>
                </a:solidFill>
                <a:latin typeface="Arial"/>
              </a:rPr>
              <a:t>This is typically supported by the results of the feasibility study and the requirements elicited.</a:t>
            </a:r>
            <a:endParaRPr b="0" lang="en-IN" sz="1800" spc="-1" strike="noStrike">
              <a:latin typeface="Arial"/>
            </a:endParaRPr>
          </a:p>
          <a:p>
            <a:pPr algn="just">
              <a:lnSpc>
                <a:spcPct val="120000"/>
              </a:lnSpc>
              <a:spcBef>
                <a:spcPts val="300"/>
              </a:spcBef>
              <a:spcAft>
                <a:spcPts val="300"/>
              </a:spcAft>
            </a:pPr>
            <a:endParaRPr b="0" lang="en-IN" sz="1800" spc="-1" strike="noStrike">
              <a:latin typeface="Arial"/>
            </a:endParaRPr>
          </a:p>
        </p:txBody>
      </p:sp>
      <p:pic>
        <p:nvPicPr>
          <p:cNvPr id="2385" name="Picture 6" descr=""/>
          <p:cNvPicPr/>
          <p:nvPr/>
        </p:nvPicPr>
        <p:blipFill>
          <a:blip r:embed="rId1"/>
          <a:stretch/>
        </p:blipFill>
        <p:spPr>
          <a:xfrm>
            <a:off x="7242840" y="2332080"/>
            <a:ext cx="4824360" cy="3257280"/>
          </a:xfrm>
          <a:prstGeom prst="rect">
            <a:avLst/>
          </a:prstGeom>
          <a:ln>
            <a:noFill/>
          </a:ln>
        </p:spPr>
      </p:pic>
      <p:sp>
        <p:nvSpPr>
          <p:cNvPr id="2386" name="CustomShape 4"/>
          <p:cNvSpPr/>
          <p:nvPr/>
        </p:nvSpPr>
        <p:spPr>
          <a:xfrm>
            <a:off x="8569440" y="2332080"/>
            <a:ext cx="1378080" cy="109944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381" dur="indefinite" restart="never" nodeType="tmRoot">
          <p:childTnLst>
            <p:seq>
              <p:cTn id="3382" dur="indefinite" nodeType="mainSeq">
                <p:childTnLst>
                  <p:par>
                    <p:cTn id="3383" fill="hold">
                      <p:stCondLst>
                        <p:cond delay="0"/>
                      </p:stCondLst>
                      <p:childTnLst>
                        <p:par>
                          <p:cTn id="3384" fill="hold">
                            <p:stCondLst>
                              <p:cond delay="0"/>
                            </p:stCondLst>
                            <p:childTnLst>
                              <p:par>
                                <p:cTn id="3385" nodeType="withEffect" fill="hold" presetClass="entr" presetID="1">
                                  <p:stCondLst>
                                    <p:cond delay="0"/>
                                  </p:stCondLst>
                                  <p:endCondLst>
                                    <p:cond delay="5000"/>
                                  </p:endCondLst>
                                  <p:childTnLst>
                                    <p:set>
                                      <p:cBhvr>
                                        <p:cTn id="3386" dur="1" fill="hold">
                                          <p:stCondLst>
                                            <p:cond delay="0"/>
                                          </p:stCondLst>
                                        </p:cTn>
                                        <p:tgtEl>
                                          <p:spTgt spid="238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7"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88" name="CustomShape 2"/>
          <p:cNvSpPr/>
          <p:nvPr/>
        </p:nvSpPr>
        <p:spPr>
          <a:xfrm>
            <a:off x="198720" y="1268280"/>
            <a:ext cx="7223760" cy="5504400"/>
          </a:xfrm>
          <a:prstGeom prst="rect">
            <a:avLst/>
          </a:prstGeom>
          <a:noFill/>
          <a:ln>
            <a:noFill/>
          </a:ln>
        </p:spPr>
        <p:style>
          <a:lnRef idx="0"/>
          <a:fillRef idx="0"/>
          <a:effectRef idx="0"/>
          <a:fontRef idx="minor"/>
        </p:style>
      </p:sp>
      <p:sp>
        <p:nvSpPr>
          <p:cNvPr id="2389" name="CustomShape 3"/>
          <p:cNvSpPr/>
          <p:nvPr/>
        </p:nvSpPr>
        <p:spPr>
          <a:xfrm>
            <a:off x="0" y="1161000"/>
            <a:ext cx="6808320" cy="5246640"/>
          </a:xfrm>
          <a:prstGeom prst="rect">
            <a:avLst/>
          </a:prstGeom>
          <a:noFill/>
          <a:ln>
            <a:noFill/>
          </a:ln>
        </p:spPr>
        <p:style>
          <a:lnRef idx="0"/>
          <a:fillRef idx="0"/>
          <a:effectRef idx="0"/>
          <a:fontRef idx="minor"/>
        </p:style>
        <p:txBody>
          <a:bodyPr lIns="90000" rIns="90000" tIns="45000" bIns="45000"/>
          <a:p>
            <a:pPr marL="365760" indent="-365400">
              <a:lnSpc>
                <a:spcPct val="120000"/>
              </a:lnSpc>
              <a:spcBef>
                <a:spcPts val="300"/>
              </a:spcBef>
              <a:spcAft>
                <a:spcPts val="300"/>
              </a:spcAft>
              <a:buClr>
                <a:srgbClr val="000000"/>
              </a:buClr>
              <a:buFont typeface="Calibri Light"/>
              <a:buAutoNum type="arabicPeriod" startAt="2"/>
            </a:pPr>
            <a:r>
              <a:rPr b="1" lang="en-IN" sz="2400" spc="-1" strike="noStrike">
                <a:solidFill>
                  <a:srgbClr val="000000"/>
                </a:solidFill>
                <a:latin typeface="Calibri"/>
              </a:rPr>
              <a:t>Planning the process</a:t>
            </a:r>
            <a:endParaRPr b="0" lang="en-IN" sz="2400" spc="-1" strike="noStrike">
              <a:latin typeface="Arial"/>
            </a:endParaRPr>
          </a:p>
          <a:p>
            <a:pPr marL="548640" indent="-182520">
              <a:lnSpc>
                <a:spcPct val="110000"/>
              </a:lnSpc>
              <a:spcBef>
                <a:spcPts val="1199"/>
              </a:spcBef>
            </a:pPr>
            <a:r>
              <a:rPr b="1" lang="en-IN" sz="2000" spc="-1" strike="noStrike">
                <a:solidFill>
                  <a:srgbClr val="0070c0"/>
                </a:solidFill>
                <a:latin typeface="Arial"/>
              </a:rPr>
              <a:t>Choice of the lifecycle can be based on </a:t>
            </a:r>
            <a:endParaRPr b="0" lang="en-IN" sz="2000" spc="-1" strike="noStrike">
              <a:latin typeface="Arial"/>
            </a:endParaRPr>
          </a:p>
          <a:p>
            <a:pPr lvl="1" marL="731520" indent="-273960" algn="just">
              <a:lnSpc>
                <a:spcPct val="120000"/>
              </a:lnSpc>
              <a:spcBef>
                <a:spcPts val="601"/>
              </a:spcBef>
              <a:spcAft>
                <a:spcPts val="300"/>
              </a:spcAft>
              <a:buClr>
                <a:srgbClr val="000000"/>
              </a:buClr>
              <a:buFont typeface="Arial"/>
              <a:buChar char="•"/>
            </a:pPr>
            <a:r>
              <a:rPr b="0" lang="en-IN" sz="2000" spc="-1" strike="noStrike">
                <a:solidFill>
                  <a:srgbClr val="000000"/>
                </a:solidFill>
                <a:latin typeface="Arial"/>
              </a:rPr>
              <a:t>Generics on project/product characteristics which can be used to help on the choice of the lifecycle in terms of the activities, goals, time boundedness, inter-related activities and constraints on scope, time and other resources</a:t>
            </a:r>
            <a:endParaRPr b="0" lang="en-IN" sz="2000" spc="-1" strike="noStrike">
              <a:latin typeface="Arial"/>
            </a:endParaRPr>
          </a:p>
          <a:p>
            <a:pPr lvl="1" marL="731520" indent="-273960" algn="just">
              <a:lnSpc>
                <a:spcPct val="120000"/>
              </a:lnSpc>
              <a:spcBef>
                <a:spcPts val="601"/>
              </a:spcBef>
              <a:spcAft>
                <a:spcPts val="300"/>
              </a:spcAft>
              <a:buClr>
                <a:srgbClr val="000000"/>
              </a:buClr>
              <a:buFont typeface="Arial"/>
              <a:buChar char="•"/>
            </a:pPr>
            <a:r>
              <a:rPr b="0" lang="en-IN" sz="2000" spc="-1" strike="noStrike">
                <a:solidFill>
                  <a:srgbClr val="000000"/>
                </a:solidFill>
                <a:latin typeface="Arial"/>
              </a:rPr>
              <a:t>We can also characterize it based on the </a:t>
            </a:r>
            <a:r>
              <a:rPr b="1" lang="en-IN" sz="2000" spc="-1" strike="noStrike">
                <a:solidFill>
                  <a:srgbClr val="c00000"/>
                </a:solidFill>
                <a:latin typeface="Arial"/>
              </a:rPr>
              <a:t>degree of certainty </a:t>
            </a:r>
            <a:r>
              <a:rPr b="0" lang="en-IN" sz="2000" spc="-1" strike="noStrike">
                <a:solidFill>
                  <a:srgbClr val="000000"/>
                </a:solidFill>
                <a:latin typeface="Arial"/>
              </a:rPr>
              <a:t>as High or Low of</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Product</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Process</a:t>
            </a:r>
            <a:endParaRPr b="0" lang="en-IN" sz="2000" spc="-1" strike="noStrike">
              <a:latin typeface="Arial"/>
            </a:endParaRPr>
          </a:p>
          <a:p>
            <a:pPr lvl="2" marL="1188720" indent="-273960" algn="just">
              <a:lnSpc>
                <a:spcPct val="120000"/>
              </a:lnSpc>
              <a:spcBef>
                <a:spcPts val="601"/>
              </a:spcBef>
              <a:spcAft>
                <a:spcPts val="300"/>
              </a:spcAft>
              <a:buClr>
                <a:srgbClr val="0070c0"/>
              </a:buClr>
              <a:buFont typeface="Arial"/>
              <a:buChar char="•"/>
            </a:pPr>
            <a:r>
              <a:rPr b="1" lang="en-IN" sz="2000" spc="-1" strike="noStrike">
                <a:solidFill>
                  <a:srgbClr val="0070c0"/>
                </a:solidFill>
                <a:latin typeface="Arial"/>
              </a:rPr>
              <a:t>Resource</a:t>
            </a:r>
            <a:endParaRPr b="0" lang="en-IN" sz="2000" spc="-1" strike="noStrike">
              <a:latin typeface="Arial"/>
            </a:endParaRPr>
          </a:p>
        </p:txBody>
      </p:sp>
      <p:pic>
        <p:nvPicPr>
          <p:cNvPr id="2390" name="Picture 6" descr=""/>
          <p:cNvPicPr/>
          <p:nvPr/>
        </p:nvPicPr>
        <p:blipFill>
          <a:blip r:embed="rId1"/>
          <a:stretch/>
        </p:blipFill>
        <p:spPr>
          <a:xfrm>
            <a:off x="6808680" y="1985040"/>
            <a:ext cx="5383080" cy="4451040"/>
          </a:xfrm>
          <a:prstGeom prst="rect">
            <a:avLst/>
          </a:prstGeom>
          <a:ln>
            <a:noFill/>
          </a:ln>
        </p:spPr>
      </p:pic>
      <p:sp>
        <p:nvSpPr>
          <p:cNvPr id="2391" name="CustomShape 4"/>
          <p:cNvSpPr/>
          <p:nvPr/>
        </p:nvSpPr>
        <p:spPr>
          <a:xfrm>
            <a:off x="9766440" y="1819800"/>
            <a:ext cx="2140560" cy="114984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387" dur="indefinite" restart="never" nodeType="tmRoot">
          <p:childTnLst>
            <p:seq>
              <p:cTn id="3388" dur="indefinite" nodeType="mainSeq">
                <p:childTnLst>
                  <p:par>
                    <p:cTn id="3389" fill="hold">
                      <p:stCondLst>
                        <p:cond delay="0"/>
                      </p:stCondLst>
                      <p:childTnLst>
                        <p:par>
                          <p:cTn id="3390" fill="hold">
                            <p:stCondLst>
                              <p:cond delay="0"/>
                            </p:stCondLst>
                            <p:childTnLst>
                              <p:par>
                                <p:cTn id="3391" nodeType="withEffect" fill="hold" presetClass="entr" presetID="1">
                                  <p:stCondLst>
                                    <p:cond delay="0"/>
                                  </p:stCondLst>
                                  <p:endCondLst>
                                    <p:cond delay="5000"/>
                                  </p:endCondLst>
                                  <p:childTnLst>
                                    <p:set>
                                      <p:cBhvr>
                                        <p:cTn id="3392" dur="1" fill="hold">
                                          <p:stCondLst>
                                            <p:cond delay="0"/>
                                          </p:stCondLst>
                                        </p:cTn>
                                        <p:tgtEl>
                                          <p:spTgt spid="238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93" name="CustomShape 2"/>
          <p:cNvSpPr/>
          <p:nvPr/>
        </p:nvSpPr>
        <p:spPr>
          <a:xfrm>
            <a:off x="198720" y="1268280"/>
            <a:ext cx="7223760" cy="5504400"/>
          </a:xfrm>
          <a:prstGeom prst="rect">
            <a:avLst/>
          </a:prstGeom>
          <a:noFill/>
          <a:ln>
            <a:noFill/>
          </a:ln>
        </p:spPr>
        <p:style>
          <a:lnRef idx="0"/>
          <a:fillRef idx="0"/>
          <a:effectRef idx="0"/>
          <a:fontRef idx="minor"/>
        </p:style>
      </p:sp>
      <p:pic>
        <p:nvPicPr>
          <p:cNvPr id="2394" name="Picture 6" descr=""/>
          <p:cNvPicPr/>
          <p:nvPr/>
        </p:nvPicPr>
        <p:blipFill>
          <a:blip r:embed="rId1"/>
          <a:stretch/>
        </p:blipFill>
        <p:spPr>
          <a:xfrm>
            <a:off x="6369120" y="1875960"/>
            <a:ext cx="5822640" cy="4500720"/>
          </a:xfrm>
          <a:prstGeom prst="rect">
            <a:avLst/>
          </a:prstGeom>
          <a:ln>
            <a:noFill/>
          </a:ln>
        </p:spPr>
      </p:pic>
      <p:sp>
        <p:nvSpPr>
          <p:cNvPr id="2395" name="CustomShape 3"/>
          <p:cNvSpPr/>
          <p:nvPr/>
        </p:nvSpPr>
        <p:spPr>
          <a:xfrm>
            <a:off x="9630720" y="1698120"/>
            <a:ext cx="2232360" cy="122292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pic>
        <p:nvPicPr>
          <p:cNvPr id="2396" name="Picture 1" descr=""/>
          <p:cNvPicPr/>
          <p:nvPr/>
        </p:nvPicPr>
        <p:blipFill>
          <a:blip r:embed="rId2"/>
          <a:stretch/>
        </p:blipFill>
        <p:spPr>
          <a:xfrm>
            <a:off x="117720" y="1500480"/>
            <a:ext cx="5978160" cy="5357160"/>
          </a:xfrm>
          <a:prstGeom prst="rect">
            <a:avLst/>
          </a:prstGeom>
          <a:ln>
            <a:noFill/>
          </a:ln>
        </p:spPr>
      </p:pic>
    </p:spTree>
  </p:cSld>
  <p:timing>
    <p:tnLst>
      <p:par>
        <p:cTn id="3393" dur="indefinite" restart="never" nodeType="tmRoot">
          <p:childTnLst>
            <p:seq>
              <p:cTn id="3394" dur="indefinite" nodeType="mainSeq">
                <p:childTnLst>
                  <p:par>
                    <p:cTn id="3395" fill="hold">
                      <p:stCondLst>
                        <p:cond delay="0"/>
                      </p:stCondLst>
                      <p:childTnLst>
                        <p:par>
                          <p:cTn id="3396" fill="hold">
                            <p:stCondLst>
                              <p:cond delay="0"/>
                            </p:stCondLst>
                            <p:childTnLst>
                              <p:par>
                                <p:cTn id="3397" nodeType="withEffect" fill="hold" presetClass="entr" presetID="1">
                                  <p:stCondLst>
                                    <p:cond delay="0"/>
                                  </p:stCondLst>
                                  <p:endCondLst>
                                    <p:cond delay="5000"/>
                                  </p:endCondLst>
                                  <p:childTnLst>
                                    <p:set>
                                      <p:cBhvr>
                                        <p:cTn id="3398" dur="1" fill="hold">
                                          <p:stCondLst>
                                            <p:cond delay="0"/>
                                          </p:stCondLst>
                                        </p:cTn>
                                        <p:tgtEl>
                                          <p:spTgt spid="239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398" name="CustomShape 2"/>
          <p:cNvSpPr/>
          <p:nvPr/>
        </p:nvSpPr>
        <p:spPr>
          <a:xfrm>
            <a:off x="198720" y="1268280"/>
            <a:ext cx="7223760" cy="5504400"/>
          </a:xfrm>
          <a:prstGeom prst="rect">
            <a:avLst/>
          </a:prstGeom>
          <a:noFill/>
          <a:ln>
            <a:noFill/>
          </a:ln>
        </p:spPr>
        <p:style>
          <a:lnRef idx="0"/>
          <a:fillRef idx="0"/>
          <a:effectRef idx="0"/>
          <a:fontRef idx="minor"/>
        </p:style>
      </p:sp>
      <p:pic>
        <p:nvPicPr>
          <p:cNvPr id="2399" name="Picture 6" descr=""/>
          <p:cNvPicPr/>
          <p:nvPr/>
        </p:nvPicPr>
        <p:blipFill>
          <a:blip r:embed="rId1"/>
          <a:stretch/>
        </p:blipFill>
        <p:spPr>
          <a:xfrm>
            <a:off x="6576840" y="1800000"/>
            <a:ext cx="5614560" cy="4972680"/>
          </a:xfrm>
          <a:prstGeom prst="rect">
            <a:avLst/>
          </a:prstGeom>
          <a:ln>
            <a:noFill/>
          </a:ln>
        </p:spPr>
      </p:pic>
      <p:sp>
        <p:nvSpPr>
          <p:cNvPr id="2400" name="CustomShape 3"/>
          <p:cNvSpPr/>
          <p:nvPr/>
        </p:nvSpPr>
        <p:spPr>
          <a:xfrm>
            <a:off x="9659520" y="1635120"/>
            <a:ext cx="2232720" cy="1284480"/>
          </a:xfrm>
          <a:prstGeom prst="wedgeEllipseCallout">
            <a:avLst>
              <a:gd name="adj1" fmla="val 28164"/>
              <a:gd name="adj2" fmla="val 41376"/>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
        <p:nvSpPr>
          <p:cNvPr id="2401" name="CustomShape 4"/>
          <p:cNvSpPr/>
          <p:nvPr/>
        </p:nvSpPr>
        <p:spPr>
          <a:xfrm>
            <a:off x="124560" y="1139400"/>
            <a:ext cx="6130440" cy="5493960"/>
          </a:xfrm>
          <a:prstGeom prst="rect">
            <a:avLst/>
          </a:prstGeom>
          <a:noFill/>
          <a:ln>
            <a:noFill/>
          </a:ln>
        </p:spPr>
        <p:style>
          <a:lnRef idx="0"/>
          <a:fillRef idx="0"/>
          <a:effectRef idx="0"/>
          <a:fontRef idx="minor"/>
        </p:style>
        <p:txBody>
          <a:bodyPr lIns="90000" rIns="90000" tIns="45000" bIns="45000"/>
          <a:p>
            <a:pPr marL="182880" indent="-182520">
              <a:lnSpc>
                <a:spcPct val="110000"/>
              </a:lnSpc>
              <a:spcBef>
                <a:spcPts val="1199"/>
              </a:spcBef>
              <a:spcAft>
                <a:spcPts val="601"/>
              </a:spcAft>
            </a:pPr>
            <a:r>
              <a:rPr b="1" lang="en-IN" sz="2000" spc="-1" strike="noStrike">
                <a:solidFill>
                  <a:srgbClr val="0070c0"/>
                </a:solidFill>
                <a:latin typeface="Arial"/>
              </a:rPr>
              <a:t>Models, Standards, guidelines, procedures</a:t>
            </a:r>
            <a:endParaRPr b="0" lang="en-IN" sz="20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What processes model and procedures are to be followed?</a:t>
            </a:r>
            <a:endParaRPr b="0" lang="en-IN" sz="2400" spc="-1" strike="noStrike">
              <a:latin typeface="Arial"/>
            </a:endParaRPr>
          </a:p>
          <a:p>
            <a:pPr lvl="1" marL="548640" indent="-342720">
              <a:lnSpc>
                <a:spcPct val="100000"/>
              </a:lnSpc>
              <a:spcBef>
                <a:spcPts val="601"/>
              </a:spcBef>
              <a:buClr>
                <a:srgbClr val="000000"/>
              </a:buClr>
              <a:buFont typeface="Arial"/>
              <a:buChar char="•"/>
            </a:pPr>
            <a:r>
              <a:rPr b="0" lang="en-IN" sz="2400" spc="-1" strike="noStrike">
                <a:solidFill>
                  <a:srgbClr val="000000"/>
                </a:solidFill>
                <a:latin typeface="Calibri"/>
              </a:rPr>
              <a:t>What standards should this conform to? </a:t>
            </a:r>
            <a:br/>
            <a:r>
              <a:rPr b="0" lang="en-IN" sz="2400" spc="-1" strike="noStrike">
                <a:solidFill>
                  <a:srgbClr val="c00000"/>
                </a:solidFill>
                <a:latin typeface="Calibri"/>
              </a:rPr>
              <a:t>Technical, Interoperability, Quality, Regulatory etc.</a:t>
            </a:r>
            <a:endParaRPr b="0" lang="en-IN" sz="24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Configuration Management, Change management, Quality Plans</a:t>
            </a:r>
            <a:endParaRPr b="0" lang="en-IN" sz="2400" spc="-1" strike="noStrike">
              <a:latin typeface="Arial"/>
            </a:endParaRPr>
          </a:p>
          <a:p>
            <a:pPr lvl="1" marL="548640" indent="-342720">
              <a:lnSpc>
                <a:spcPct val="120000"/>
              </a:lnSpc>
              <a:spcBef>
                <a:spcPts val="601"/>
              </a:spcBef>
              <a:spcAft>
                <a:spcPts val="601"/>
              </a:spcAft>
              <a:buClr>
                <a:srgbClr val="000000"/>
              </a:buClr>
              <a:buFont typeface="Arial"/>
              <a:buChar char="•"/>
            </a:pPr>
            <a:r>
              <a:rPr b="0" lang="en-IN" sz="2400" spc="-1" strike="noStrike">
                <a:solidFill>
                  <a:srgbClr val="000000"/>
                </a:solidFill>
                <a:latin typeface="Calibri"/>
              </a:rPr>
              <a:t>Identifying the tools that needs to be used through the lifecycle</a:t>
            </a:r>
            <a:endParaRPr b="0" lang="en-IN" sz="2400" spc="-1" strike="noStrike">
              <a:latin typeface="Arial"/>
            </a:endParaRPr>
          </a:p>
        </p:txBody>
      </p:sp>
    </p:spTree>
  </p:cSld>
  <p:timing>
    <p:tnLst>
      <p:par>
        <p:cTn id="3399" dur="indefinite" restart="never" nodeType="tmRoot">
          <p:childTnLst>
            <p:seq>
              <p:cTn id="3400" dur="indefinite" nodeType="mainSeq">
                <p:childTnLst>
                  <p:par>
                    <p:cTn id="3401" fill="hold">
                      <p:stCondLst>
                        <p:cond delay="0"/>
                      </p:stCondLst>
                      <p:childTnLst>
                        <p:par>
                          <p:cTn id="3402" fill="hold">
                            <p:stCondLst>
                              <p:cond delay="0"/>
                            </p:stCondLst>
                            <p:childTnLst>
                              <p:par>
                                <p:cTn id="3403" nodeType="withEffect" fill="hold" presetClass="entr" presetID="1">
                                  <p:stCondLst>
                                    <p:cond delay="0"/>
                                  </p:stCondLst>
                                  <p:endCondLst>
                                    <p:cond delay="5000"/>
                                  </p:endCondLst>
                                  <p:childTnLst>
                                    <p:set>
                                      <p:cBhvr>
                                        <p:cTn id="3404" dur="1" fill="hold">
                                          <p:stCondLst>
                                            <p:cond delay="0"/>
                                          </p:stCondLst>
                                        </p:cTn>
                                        <p:tgtEl>
                                          <p:spTgt spid="239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2"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03" name="CustomShape 2"/>
          <p:cNvSpPr/>
          <p:nvPr/>
        </p:nvSpPr>
        <p:spPr>
          <a:xfrm>
            <a:off x="198720" y="1268280"/>
            <a:ext cx="7223760" cy="5504400"/>
          </a:xfrm>
          <a:prstGeom prst="rect">
            <a:avLst/>
          </a:prstGeom>
          <a:noFill/>
          <a:ln>
            <a:noFill/>
          </a:ln>
        </p:spPr>
        <p:style>
          <a:lnRef idx="0"/>
          <a:fillRef idx="0"/>
          <a:effectRef idx="0"/>
          <a:fontRef idx="minor"/>
        </p:style>
      </p:sp>
      <p:sp>
        <p:nvSpPr>
          <p:cNvPr id="2404" name="CustomShape 3"/>
          <p:cNvSpPr/>
          <p:nvPr/>
        </p:nvSpPr>
        <p:spPr>
          <a:xfrm>
            <a:off x="62640" y="1049400"/>
            <a:ext cx="7822440" cy="6981480"/>
          </a:xfrm>
          <a:prstGeom prst="rect">
            <a:avLst/>
          </a:prstGeom>
          <a:noFill/>
          <a:ln>
            <a:noFill/>
          </a:ln>
        </p:spPr>
        <p:style>
          <a:lnRef idx="0"/>
          <a:fillRef idx="0"/>
          <a:effectRef idx="0"/>
          <a:fontRef idx="minor"/>
        </p:style>
        <p:txBody>
          <a:bodyPr lIns="90000" rIns="90000" tIns="45000" bIns="45000"/>
          <a:p>
            <a:pPr marL="274320" indent="-365400">
              <a:lnSpc>
                <a:spcPct val="120000"/>
              </a:lnSpc>
              <a:spcBef>
                <a:spcPts val="601"/>
              </a:spcBef>
              <a:buClr>
                <a:srgbClr val="000000"/>
              </a:buClr>
              <a:buFont typeface="Calibri Light"/>
              <a:buAutoNum type="arabicPeriod" startAt="3"/>
            </a:pPr>
            <a:r>
              <a:rPr b="1" lang="en-IN" sz="2400" spc="-1" strike="noStrike">
                <a:solidFill>
                  <a:srgbClr val="000000"/>
                </a:solidFill>
                <a:latin typeface="Calibri"/>
              </a:rPr>
              <a:t>Organize the project</a:t>
            </a:r>
            <a:endParaRPr b="0" lang="en-IN" sz="2400" spc="-1" strike="noStrike">
              <a:latin typeface="Arial"/>
            </a:endParaRPr>
          </a:p>
          <a:p>
            <a:pPr marL="708840" indent="-342720" algn="just">
              <a:lnSpc>
                <a:spcPct val="100000"/>
              </a:lnSpc>
              <a:spcAft>
                <a:spcPts val="300"/>
              </a:spcAft>
              <a:buClr>
                <a:srgbClr val="c00000"/>
              </a:buClr>
              <a:buFont typeface="Wingdings" charset="2"/>
              <a:buChar char=""/>
            </a:pPr>
            <a:r>
              <a:rPr b="1" lang="en-IN" sz="2400" spc="-1" strike="noStrike">
                <a:solidFill>
                  <a:srgbClr val="c00000"/>
                </a:solidFill>
                <a:latin typeface="Calibri"/>
              </a:rPr>
              <a:t>Structure:</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Organizational Structure in terms of people, team, responsibilities </a:t>
            </a:r>
            <a:br/>
            <a:r>
              <a:rPr b="0" lang="en-IN" sz="2400" spc="-1" strike="noStrike">
                <a:solidFill>
                  <a:srgbClr val="000000"/>
                </a:solidFill>
                <a:latin typeface="Calibri"/>
              </a:rPr>
              <a:t>E.g. Project Manager, Programmer,</a:t>
            </a:r>
            <a:br/>
            <a:r>
              <a:rPr b="0" lang="en-IN" sz="2400" spc="-1" strike="noStrike">
                <a:solidFill>
                  <a:srgbClr val="000000"/>
                </a:solidFill>
                <a:latin typeface="Calibri"/>
              </a:rPr>
              <a:t>        Architects, Engineers etc. </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Context of Hierarchical, Flat, Functional, </a:t>
            </a:r>
            <a:br/>
            <a:r>
              <a:rPr b="0" lang="en-IN" sz="2400" spc="-1" strike="noStrike">
                <a:solidFill>
                  <a:srgbClr val="000000"/>
                </a:solidFill>
                <a:latin typeface="Calibri"/>
              </a:rPr>
              <a:t>Matrix, Line Organizations</a:t>
            </a:r>
            <a:endParaRPr b="0" lang="en-IN" sz="2400" spc="-1" strike="noStrike">
              <a:latin typeface="Arial"/>
            </a:endParaRPr>
          </a:p>
          <a:p>
            <a:pPr marL="708840" indent="-342720" algn="just">
              <a:lnSpc>
                <a:spcPct val="120000"/>
              </a:lnSpc>
              <a:spcBef>
                <a:spcPts val="300"/>
              </a:spcBef>
              <a:spcAft>
                <a:spcPts val="300"/>
              </a:spcAft>
              <a:buClr>
                <a:srgbClr val="c00000"/>
              </a:buClr>
              <a:buFont typeface="Wingdings" charset="2"/>
              <a:buChar char=""/>
            </a:pPr>
            <a:r>
              <a:rPr b="1" lang="en-IN" sz="2400" spc="-1" strike="noStrike">
                <a:solidFill>
                  <a:srgbClr val="c00000"/>
                </a:solidFill>
                <a:latin typeface="Calibri"/>
              </a:rPr>
              <a:t>Partners :</a:t>
            </a:r>
            <a:endParaRPr b="0" lang="en-IN" sz="2400" spc="-1" strike="noStrike">
              <a:latin typeface="Arial"/>
            </a:endParaRPr>
          </a:p>
          <a:p>
            <a:pPr lvl="2" marL="1005840" indent="-273960">
              <a:lnSpc>
                <a:spcPct val="100000"/>
              </a:lnSpc>
              <a:spcBef>
                <a:spcPts val="300"/>
              </a:spcBef>
              <a:spcAft>
                <a:spcPts val="300"/>
              </a:spcAft>
              <a:buClr>
                <a:srgbClr val="000000"/>
              </a:buClr>
              <a:buFont typeface="Arial"/>
              <a:buChar char="•"/>
            </a:pPr>
            <a:r>
              <a:rPr b="0" lang="en-IN" sz="2400" spc="-1" strike="noStrike">
                <a:solidFill>
                  <a:srgbClr val="000000"/>
                </a:solidFill>
                <a:latin typeface="Calibri"/>
              </a:rPr>
              <a:t>Identification of eco-system partners for the </a:t>
            </a:r>
            <a:br/>
            <a:r>
              <a:rPr b="0" lang="en-IN" sz="2400" spc="-1" strike="noStrike">
                <a:solidFill>
                  <a:srgbClr val="000000"/>
                </a:solidFill>
                <a:latin typeface="Calibri"/>
              </a:rPr>
              <a:t>project Build, Install, Localization, </a:t>
            </a:r>
            <a:br/>
            <a:r>
              <a:rPr b="0" lang="en-IN" sz="2400" spc="-1" strike="noStrike">
                <a:solidFill>
                  <a:srgbClr val="000000"/>
                </a:solidFill>
                <a:latin typeface="Calibri"/>
              </a:rPr>
              <a:t>Documentation, Product Management, </a:t>
            </a:r>
            <a:br/>
            <a:r>
              <a:rPr b="0" lang="en-IN" sz="2400" spc="-1" strike="noStrike">
                <a:solidFill>
                  <a:srgbClr val="000000"/>
                </a:solidFill>
                <a:latin typeface="Calibri"/>
              </a:rPr>
              <a:t>Product marketing, Sales, Pre-Sales, Support etc.</a:t>
            </a:r>
            <a:endParaRPr b="0" lang="en-IN" sz="2400" spc="-1" strike="noStrike">
              <a:latin typeface="Arial"/>
            </a:endParaRPr>
          </a:p>
          <a:p>
            <a:pPr lvl="2" marL="708840" indent="-342720" algn="just">
              <a:lnSpc>
                <a:spcPct val="120000"/>
              </a:lnSpc>
              <a:spcBef>
                <a:spcPts val="300"/>
              </a:spcBef>
              <a:spcAft>
                <a:spcPts val="300"/>
              </a:spcAft>
              <a:buClr>
                <a:srgbClr val="c00000"/>
              </a:buClr>
              <a:buFont typeface="Wingdings" charset="2"/>
              <a:buChar char=""/>
            </a:pPr>
            <a:r>
              <a:rPr b="1" lang="en-IN" sz="2400" spc="-1" strike="noStrike">
                <a:solidFill>
                  <a:srgbClr val="c00000"/>
                </a:solidFill>
                <a:latin typeface="Calibri"/>
              </a:rPr>
              <a:t>Relationship of Partners – Upstream and Downstream</a:t>
            </a:r>
            <a:endParaRPr b="0" lang="en-IN" sz="2400" spc="-1" strike="noStrike">
              <a:latin typeface="Arial"/>
            </a:endParaRPr>
          </a:p>
        </p:txBody>
      </p:sp>
      <p:pic>
        <p:nvPicPr>
          <p:cNvPr id="2405" name="Picture 6" descr=""/>
          <p:cNvPicPr/>
          <p:nvPr/>
        </p:nvPicPr>
        <p:blipFill>
          <a:blip r:embed="rId1"/>
          <a:stretch/>
        </p:blipFill>
        <p:spPr>
          <a:xfrm>
            <a:off x="6737400" y="1617120"/>
            <a:ext cx="5320440" cy="5038560"/>
          </a:xfrm>
          <a:prstGeom prst="rect">
            <a:avLst/>
          </a:prstGeom>
          <a:ln>
            <a:noFill/>
          </a:ln>
        </p:spPr>
      </p:pic>
      <p:sp>
        <p:nvSpPr>
          <p:cNvPr id="2406" name="CustomShape 4"/>
          <p:cNvSpPr/>
          <p:nvPr/>
        </p:nvSpPr>
        <p:spPr>
          <a:xfrm>
            <a:off x="9939600" y="2842200"/>
            <a:ext cx="2252160" cy="1230480"/>
          </a:xfrm>
          <a:prstGeom prst="wedgeEllipseCallout">
            <a:avLst>
              <a:gd name="adj1" fmla="val 28691"/>
              <a:gd name="adj2" fmla="val 42223"/>
            </a:avLst>
          </a:prstGeom>
          <a:noFill/>
          <a:ln w="38160">
            <a:solidFill>
              <a:srgbClr val="0070c0"/>
            </a:solidFill>
          </a:ln>
        </p:spPr>
        <p:style>
          <a:lnRef idx="2">
            <a:schemeClr val="accent1">
              <a:shade val="50000"/>
            </a:schemeClr>
          </a:lnRef>
          <a:fillRef idx="1">
            <a:schemeClr val="accent1"/>
          </a:fillRef>
          <a:effectRef idx="0">
            <a:schemeClr val="accent1"/>
          </a:effectRef>
          <a:fontRef idx="minor"/>
        </p:style>
      </p:sp>
    </p:spTree>
  </p:cSld>
  <p:timing>
    <p:tnLst>
      <p:par>
        <p:cTn id="3405" dur="indefinite" restart="never" nodeType="tmRoot">
          <p:childTnLst>
            <p:seq>
              <p:cTn id="3406" dur="indefinite" nodeType="mainSeq">
                <p:childTnLst>
                  <p:par>
                    <p:cTn id="3407" fill="hold">
                      <p:stCondLst>
                        <p:cond delay="0"/>
                      </p:stCondLst>
                      <p:childTnLst>
                        <p:par>
                          <p:cTn id="3408" fill="hold">
                            <p:stCondLst>
                              <p:cond delay="0"/>
                            </p:stCondLst>
                            <p:childTnLst>
                              <p:par>
                                <p:cTn id="3409" nodeType="withEffect" fill="hold" presetClass="entr" presetID="1">
                                  <p:stCondLst>
                                    <p:cond delay="0"/>
                                  </p:stCondLst>
                                  <p:endCondLst>
                                    <p:cond delay="5000"/>
                                  </p:endCondLst>
                                  <p:childTnLst>
                                    <p:set>
                                      <p:cBhvr>
                                        <p:cTn id="3410" dur="1" fill="hold">
                                          <p:stCondLst>
                                            <p:cond delay="0"/>
                                          </p:stCondLst>
                                        </p:cTn>
                                        <p:tgtEl>
                                          <p:spTgt spid="240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7"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08" name="CustomShape 2"/>
          <p:cNvSpPr/>
          <p:nvPr/>
        </p:nvSpPr>
        <p:spPr>
          <a:xfrm>
            <a:off x="198720" y="1268280"/>
            <a:ext cx="7223760" cy="5504400"/>
          </a:xfrm>
          <a:prstGeom prst="rect">
            <a:avLst/>
          </a:prstGeom>
          <a:noFill/>
          <a:ln>
            <a:noFill/>
          </a:ln>
        </p:spPr>
        <p:style>
          <a:lnRef idx="0"/>
          <a:fillRef idx="0"/>
          <a:effectRef idx="0"/>
          <a:fontRef idx="minor"/>
        </p:style>
      </p:sp>
      <p:sp>
        <p:nvSpPr>
          <p:cNvPr id="2409" name="CustomShape 3"/>
          <p:cNvSpPr/>
          <p:nvPr/>
        </p:nvSpPr>
        <p:spPr>
          <a:xfrm>
            <a:off x="112680" y="1037160"/>
            <a:ext cx="8291160" cy="6716520"/>
          </a:xfrm>
          <a:prstGeom prst="rect">
            <a:avLst/>
          </a:prstGeom>
          <a:noFill/>
          <a:ln>
            <a:noFill/>
          </a:ln>
        </p:spPr>
        <p:style>
          <a:lnRef idx="0"/>
          <a:fillRef idx="0"/>
          <a:effectRef idx="0"/>
          <a:fontRef idx="minor"/>
        </p:style>
        <p:txBody>
          <a:bodyPr lIns="90000" rIns="90000" tIns="45000" bIns="45000"/>
          <a:p>
            <a:pPr marL="365760" indent="-456840">
              <a:lnSpc>
                <a:spcPct val="120000"/>
              </a:lnSpc>
              <a:spcBef>
                <a:spcPts val="300"/>
              </a:spcBef>
              <a:spcAft>
                <a:spcPts val="300"/>
              </a:spcAft>
              <a:buClr>
                <a:srgbClr val="000000"/>
              </a:buClr>
              <a:buFont typeface="Calibri Light"/>
              <a:buAutoNum type="arabicPeriod" startAt="4"/>
            </a:pPr>
            <a:r>
              <a:rPr b="1" lang="en-IN" sz="2400" spc="-1" strike="noStrike">
                <a:solidFill>
                  <a:srgbClr val="000000"/>
                </a:solidFill>
                <a:latin typeface="Calibri"/>
              </a:rPr>
              <a:t>Determining Deliverables</a:t>
            </a:r>
            <a:endParaRPr b="0" lang="en-IN" sz="2400" spc="-1" strike="noStrike">
              <a:latin typeface="Arial"/>
            </a:endParaRPr>
          </a:p>
          <a:p>
            <a:pPr marL="708840" indent="-342720" algn="just">
              <a:lnSpc>
                <a:spcPct val="100000"/>
              </a:lnSpc>
              <a:spcAft>
                <a:spcPts val="300"/>
              </a:spcAft>
              <a:buClr>
                <a:srgbClr val="c00000"/>
              </a:buClr>
              <a:buFont typeface="Wingdings" charset="2"/>
              <a:buChar char=""/>
            </a:pPr>
            <a:r>
              <a:rPr b="1" lang="en-IN" sz="2400" spc="-1" strike="noStrike">
                <a:solidFill>
                  <a:srgbClr val="c00000"/>
                </a:solidFill>
                <a:latin typeface="Calibri"/>
              </a:rPr>
              <a:t>Buy vs. Develop vs. Reuse</a:t>
            </a:r>
            <a:endParaRPr b="0" lang="en-IN" sz="2400" spc="-1" strike="noStrike">
              <a:latin typeface="Arial"/>
            </a:endParaRPr>
          </a:p>
          <a:p>
            <a:pPr indent="-456840" algn="just">
              <a:lnSpc>
                <a:spcPct val="100000"/>
              </a:lnSpc>
              <a:spcAft>
                <a:spcPts val="300"/>
              </a:spcAft>
              <a:buClr>
                <a:srgbClr val="000000"/>
              </a:buClr>
              <a:buFont typeface="Calibri Light"/>
              <a:buAutoNum type="arabicPeriod" startAt="5"/>
            </a:pPr>
            <a:r>
              <a:rPr b="1" lang="en-IN" sz="2400" spc="-1" strike="noStrike">
                <a:solidFill>
                  <a:srgbClr val="000000"/>
                </a:solidFill>
                <a:latin typeface="Calibri"/>
              </a:rPr>
              <a:t>WBS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Typically its an iterative process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Considering the requirements and in discussion</a:t>
            </a:r>
            <a:br/>
            <a:r>
              <a:rPr b="0" lang="en-IN" sz="2400" spc="-1" strike="noStrike">
                <a:solidFill>
                  <a:srgbClr val="000000"/>
                </a:solidFill>
                <a:latin typeface="Calibri"/>
              </a:rPr>
              <a:t>with a few key team members, </a:t>
            </a:r>
            <a:br/>
            <a:r>
              <a:rPr b="0" lang="en-IN" sz="2400" spc="-1" strike="noStrike">
                <a:solidFill>
                  <a:srgbClr val="000000"/>
                </a:solidFill>
                <a:latin typeface="Calibri"/>
              </a:rPr>
              <a:t>Split project into Level 1 - Tasks/Activities</a:t>
            </a:r>
            <a:br/>
            <a:r>
              <a:rPr b="0" lang="en-IN" sz="2400" spc="-1" strike="noStrike">
                <a:solidFill>
                  <a:srgbClr val="000000"/>
                </a:solidFill>
                <a:latin typeface="Calibri"/>
              </a:rPr>
              <a:t>or subprojects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Decompose these into more detailed tasks/</a:t>
            </a:r>
            <a:br/>
            <a:r>
              <a:rPr b="0" lang="en-IN" sz="2400" spc="-1" strike="noStrike">
                <a:solidFill>
                  <a:srgbClr val="000000"/>
                </a:solidFill>
                <a:latin typeface="Calibri"/>
              </a:rPr>
              <a:t>Activities (Level 2) … and do this till you believe</a:t>
            </a:r>
            <a:br/>
            <a:r>
              <a:rPr b="0" lang="en-IN" sz="2400" spc="-1" strike="noStrike">
                <a:solidFill>
                  <a:srgbClr val="000000"/>
                </a:solidFill>
                <a:latin typeface="Calibri"/>
              </a:rPr>
              <a:t>you have enough granularity in the tasks which</a:t>
            </a:r>
            <a:br/>
            <a:r>
              <a:rPr b="0" lang="en-IN" sz="2400" spc="-1" strike="noStrike">
                <a:solidFill>
                  <a:srgbClr val="000000"/>
                </a:solidFill>
                <a:latin typeface="Calibri"/>
              </a:rPr>
              <a:t>can be meaningfully tracked</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This hierarchical tree structure is called Work breakdown</a:t>
            </a:r>
            <a:br/>
            <a:r>
              <a:rPr b="0" lang="en-IN" sz="2400" spc="-1" strike="noStrike">
                <a:solidFill>
                  <a:srgbClr val="000000"/>
                </a:solidFill>
                <a:latin typeface="Calibri"/>
              </a:rPr>
              <a:t>structure or WBS</a:t>
            </a:r>
            <a:endParaRPr b="0" lang="en-IN" sz="2400" spc="-1" strike="noStrike">
              <a:latin typeface="Arial"/>
            </a:endParaRPr>
          </a:p>
        </p:txBody>
      </p:sp>
      <p:pic>
        <p:nvPicPr>
          <p:cNvPr id="2410" name="Picture 6" descr=""/>
          <p:cNvPicPr/>
          <p:nvPr/>
        </p:nvPicPr>
        <p:blipFill>
          <a:blip r:embed="rId1"/>
          <a:stretch/>
        </p:blipFill>
        <p:spPr>
          <a:xfrm>
            <a:off x="6670080" y="1656360"/>
            <a:ext cx="5548680" cy="4899240"/>
          </a:xfrm>
          <a:prstGeom prst="rect">
            <a:avLst/>
          </a:prstGeom>
          <a:ln>
            <a:noFill/>
          </a:ln>
        </p:spPr>
      </p:pic>
      <p:sp>
        <p:nvSpPr>
          <p:cNvPr id="2411" name="CustomShape 4"/>
          <p:cNvSpPr/>
          <p:nvPr/>
        </p:nvSpPr>
        <p:spPr>
          <a:xfrm>
            <a:off x="9660960" y="5460480"/>
            <a:ext cx="1434240" cy="98748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412" name="CustomShape 5"/>
          <p:cNvSpPr/>
          <p:nvPr/>
        </p:nvSpPr>
        <p:spPr>
          <a:xfrm>
            <a:off x="9936360" y="4026960"/>
            <a:ext cx="1820160" cy="117432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411" dur="indefinite" restart="never" nodeType="tmRoot">
          <p:childTnLst>
            <p:seq>
              <p:cTn id="3412" dur="indefinite" nodeType="mainSeq">
                <p:childTnLst>
                  <p:par>
                    <p:cTn id="3413" fill="hold">
                      <p:stCondLst>
                        <p:cond delay="indefinite"/>
                      </p:stCondLst>
                      <p:childTnLst>
                        <p:par>
                          <p:cTn id="3414" fill="hold">
                            <p:stCondLst>
                              <p:cond delay="0"/>
                            </p:stCondLst>
                            <p:childTnLst>
                              <p:par>
                                <p:cTn id="3415" nodeType="clickEffect" fill="hold" presetClass="entr" presetID="1">
                                  <p:stCondLst>
                                    <p:cond delay="0"/>
                                  </p:stCondLst>
                                  <p:childTnLst>
                                    <p:set>
                                      <p:cBhvr>
                                        <p:cTn id="3416" dur="1" fill="hold">
                                          <p:stCondLst>
                                            <p:cond delay="0"/>
                                          </p:stCondLst>
                                        </p:cTn>
                                        <p:tgtEl>
                                          <p:spTgt spid="2409">
                                            <p:txEl>
                                              <p:pRg st="2" end="2"/>
                                            </p:txEl>
                                          </p:spTgt>
                                        </p:tgtEl>
                                        <p:attrNameLst>
                                          <p:attrName>style.visibility</p:attrName>
                                        </p:attrNameLst>
                                      </p:cBhvr>
                                      <p:to>
                                        <p:strVal val="visible"/>
                                      </p:to>
                                    </p:set>
                                  </p:childTnLst>
                                </p:cTn>
                              </p:par>
                              <p:par>
                                <p:cTn id="3417" nodeType="withEffect" fill="hold" presetClass="exit" presetID="1">
                                  <p:stCondLst>
                                    <p:cond delay="0"/>
                                  </p:stCondLst>
                                  <p:childTnLst>
                                    <p:set>
                                      <p:cBhvr>
                                        <p:cTn id="3418" dur="1" fill="hold">
                                          <p:stCondLst>
                                            <p:cond delay="0"/>
                                          </p:stCondLst>
                                        </p:cTn>
                                        <p:tgtEl>
                                          <p:spTgt spid="2412"/>
                                        </p:tgtEl>
                                        <p:attrNameLst>
                                          <p:attrName>style.visibility</p:attrName>
                                        </p:attrNameLst>
                                      </p:cBhvr>
                                      <p:to>
                                        <p:strVal val="hidden"/>
                                      </p:to>
                                    </p:set>
                                  </p:childTnLst>
                                </p:cTn>
                              </p:par>
                              <p:par>
                                <p:cTn id="3419" nodeType="withEffect" fill="hold" presetClass="entr" presetID="1">
                                  <p:stCondLst>
                                    <p:cond delay="0"/>
                                  </p:stCondLst>
                                  <p:childTnLst>
                                    <p:set>
                                      <p:cBhvr>
                                        <p:cTn id="3420" dur="1" fill="hold">
                                          <p:stCondLst>
                                            <p:cond delay="0"/>
                                          </p:stCondLst>
                                        </p:cTn>
                                        <p:tgtEl>
                                          <p:spTgt spid="2409">
                                            <p:txEl>
                                              <p:pRg st="3" end="3"/>
                                            </p:txEl>
                                          </p:spTgt>
                                        </p:tgtEl>
                                        <p:attrNameLst>
                                          <p:attrName>style.visibility</p:attrName>
                                        </p:attrNameLst>
                                      </p:cBhvr>
                                      <p:to>
                                        <p:strVal val="visible"/>
                                      </p:to>
                                    </p:set>
                                  </p:childTnLst>
                                </p:cTn>
                              </p:par>
                              <p:par>
                                <p:cTn id="3421" nodeType="withEffect" fill="hold" presetClass="entr" presetID="1">
                                  <p:stCondLst>
                                    <p:cond delay="0"/>
                                  </p:stCondLst>
                                  <p:childTnLst>
                                    <p:set>
                                      <p:cBhvr>
                                        <p:cTn id="3422" dur="1" fill="hold">
                                          <p:stCondLst>
                                            <p:cond delay="0"/>
                                          </p:stCondLst>
                                        </p:cTn>
                                        <p:tgtEl>
                                          <p:spTgt spid="2409">
                                            <p:txEl>
                                              <p:pRg st="4" end="4"/>
                                            </p:txEl>
                                          </p:spTgt>
                                        </p:tgtEl>
                                        <p:attrNameLst>
                                          <p:attrName>style.visibility</p:attrName>
                                        </p:attrNameLst>
                                      </p:cBhvr>
                                      <p:to>
                                        <p:strVal val="visible"/>
                                      </p:to>
                                    </p:set>
                                  </p:childTnLst>
                                </p:cTn>
                              </p:par>
                              <p:par>
                                <p:cTn id="3423" nodeType="withEffect" fill="hold" presetClass="entr" presetID="1">
                                  <p:stCondLst>
                                    <p:cond delay="0"/>
                                  </p:stCondLst>
                                  <p:childTnLst>
                                    <p:set>
                                      <p:cBhvr>
                                        <p:cTn id="3424" dur="1" fill="hold">
                                          <p:stCondLst>
                                            <p:cond delay="0"/>
                                          </p:stCondLst>
                                        </p:cTn>
                                        <p:tgtEl>
                                          <p:spTgt spid="2409">
                                            <p:txEl>
                                              <p:pRg st="5" end="5"/>
                                            </p:txEl>
                                          </p:spTgt>
                                        </p:tgtEl>
                                        <p:attrNameLst>
                                          <p:attrName>style.visibility</p:attrName>
                                        </p:attrNameLst>
                                      </p:cBhvr>
                                      <p:to>
                                        <p:strVal val="visible"/>
                                      </p:to>
                                    </p:set>
                                  </p:childTnLst>
                                </p:cTn>
                              </p:par>
                              <p:par>
                                <p:cTn id="3425" nodeType="withEffect" fill="hold" presetClass="entr" presetID="1">
                                  <p:stCondLst>
                                    <p:cond delay="0"/>
                                  </p:stCondLst>
                                  <p:childTnLst>
                                    <p:set>
                                      <p:cBhvr>
                                        <p:cTn id="3426" dur="1" fill="hold">
                                          <p:stCondLst>
                                            <p:cond delay="0"/>
                                          </p:stCondLst>
                                        </p:cTn>
                                        <p:tgtEl>
                                          <p:spTgt spid="2409">
                                            <p:txEl>
                                              <p:pRg st="6" end="6"/>
                                            </p:txEl>
                                          </p:spTgt>
                                        </p:tgtEl>
                                        <p:attrNameLst>
                                          <p:attrName>style.visibility</p:attrName>
                                        </p:attrNameLst>
                                      </p:cBhvr>
                                      <p:to>
                                        <p:strVal val="visible"/>
                                      </p:to>
                                    </p:set>
                                  </p:childTnLst>
                                </p:cTn>
                              </p:par>
                              <p:par>
                                <p:cTn id="3427" nodeType="withEffect" fill="hold" presetClass="entr" presetID="1">
                                  <p:stCondLst>
                                    <p:cond delay="0"/>
                                  </p:stCondLst>
                                  <p:childTnLst>
                                    <p:set>
                                      <p:cBhvr>
                                        <p:cTn id="3428" dur="1" fill="hold">
                                          <p:stCondLst>
                                            <p:cond delay="0"/>
                                          </p:stCondLst>
                                        </p:cTn>
                                        <p:tgtEl>
                                          <p:spTgt spid="24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3"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14" name="CustomShape 2"/>
          <p:cNvSpPr/>
          <p:nvPr/>
        </p:nvSpPr>
        <p:spPr>
          <a:xfrm>
            <a:off x="198720" y="1268280"/>
            <a:ext cx="7223760" cy="5504400"/>
          </a:xfrm>
          <a:prstGeom prst="rect">
            <a:avLst/>
          </a:prstGeom>
          <a:noFill/>
          <a:ln>
            <a:noFill/>
          </a:ln>
        </p:spPr>
        <p:style>
          <a:lnRef idx="0"/>
          <a:fillRef idx="0"/>
          <a:effectRef idx="0"/>
          <a:fontRef idx="minor"/>
        </p:style>
      </p:sp>
      <p:sp>
        <p:nvSpPr>
          <p:cNvPr id="2415" name="CustomShape 3"/>
          <p:cNvSpPr/>
          <p:nvPr/>
        </p:nvSpPr>
        <p:spPr>
          <a:xfrm>
            <a:off x="0" y="1087920"/>
            <a:ext cx="8291160" cy="7927920"/>
          </a:xfrm>
          <a:prstGeom prst="rect">
            <a:avLst/>
          </a:prstGeom>
          <a:noFill/>
          <a:ln>
            <a:noFill/>
          </a:ln>
        </p:spPr>
        <p:style>
          <a:lnRef idx="0"/>
          <a:fillRef idx="0"/>
          <a:effectRef idx="0"/>
          <a:fontRef idx="minor"/>
        </p:style>
        <p:txBody>
          <a:bodyPr lIns="90000" rIns="90000" tIns="45000" bIns="45000"/>
          <a:p>
            <a:pPr indent="-456840" algn="just">
              <a:lnSpc>
                <a:spcPct val="100000"/>
              </a:lnSpc>
              <a:spcAft>
                <a:spcPts val="300"/>
              </a:spcAft>
              <a:buClr>
                <a:srgbClr val="000000"/>
              </a:buClr>
              <a:buFont typeface="Calibri Light"/>
              <a:buAutoNum type="arabicPeriod" startAt="5"/>
            </a:pPr>
            <a:r>
              <a:rPr b="1" lang="en-IN" sz="2400" spc="-1" strike="noStrike">
                <a:solidFill>
                  <a:srgbClr val="000000"/>
                </a:solidFill>
                <a:latin typeface="Calibri"/>
              </a:rPr>
              <a:t>WBS (Cont.)</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Aggregate these tasks into Phases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Identification of Milestones/Checkpoints/</a:t>
            </a:r>
            <a:br/>
            <a:r>
              <a:rPr b="0" lang="en-IN" sz="2400" spc="-1" strike="noStrike">
                <a:solidFill>
                  <a:srgbClr val="000000"/>
                </a:solidFill>
                <a:latin typeface="Calibri"/>
              </a:rPr>
              <a:t>Toll Gates for these Phases/Tasks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Entry Criteria &amp; Exit criteria for the phases/</a:t>
            </a:r>
            <a:br/>
            <a:r>
              <a:rPr b="0" lang="en-IN" sz="2400" spc="-1" strike="noStrike">
                <a:solidFill>
                  <a:srgbClr val="000000"/>
                </a:solidFill>
                <a:latin typeface="Calibri"/>
              </a:rPr>
              <a:t>milestones/ check points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Identification of Work Packages for final product</a:t>
            </a:r>
            <a:endParaRPr b="0" lang="en-IN" sz="2400" spc="-1" strike="noStrike">
              <a:latin typeface="Arial"/>
            </a:endParaRPr>
          </a:p>
          <a:p>
            <a:pPr marL="457200" algn="just">
              <a:lnSpc>
                <a:spcPct val="100000"/>
              </a:lnSpc>
              <a:spcAft>
                <a:spcPts val="300"/>
              </a:spcAft>
            </a:pPr>
            <a:r>
              <a:rPr b="1" lang="en-IN" sz="2400" spc="-1" strike="noStrike">
                <a:solidFill>
                  <a:srgbClr val="0070c0"/>
                </a:solidFill>
                <a:latin typeface="Calibri"/>
              </a:rPr>
              <a:t>Estimation of the Tasks/Activities (effort and time)</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Estimation is typically done for effort needed for</a:t>
            </a:r>
            <a:br/>
            <a:r>
              <a:rPr b="0" lang="en-IN" sz="2400" spc="-1" strike="noStrike">
                <a:solidFill>
                  <a:srgbClr val="000000"/>
                </a:solidFill>
                <a:latin typeface="Calibri"/>
              </a:rPr>
              <a:t>executing each of the tasks in the WBS</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WBS itself is an estimation of all the tasks</a:t>
            </a:r>
            <a:br/>
            <a:r>
              <a:rPr b="0" lang="en-IN" sz="2400" spc="-1" strike="noStrike">
                <a:solidFill>
                  <a:srgbClr val="000000"/>
                </a:solidFill>
                <a:latin typeface="Calibri"/>
              </a:rPr>
              <a:t>involved in the project, there can be estimate for cost ..etc.</a:t>
            </a:r>
            <a:endParaRPr b="0" lang="en-IN" sz="2400" spc="-1" strike="noStrike">
              <a:latin typeface="Arial"/>
            </a:endParaRPr>
          </a:p>
          <a:p>
            <a:pPr lvl="1" marL="8002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Estimation can be done top down or bottoms up</a:t>
            </a:r>
            <a:endParaRPr b="0" lang="en-IN" sz="2400" spc="-1" strike="noStrike">
              <a:latin typeface="Arial"/>
            </a:endParaRPr>
          </a:p>
          <a:p>
            <a:pPr algn="just">
              <a:lnSpc>
                <a:spcPct val="100000"/>
              </a:lnSpc>
              <a:spcAft>
                <a:spcPts val="300"/>
              </a:spcAft>
            </a:pPr>
            <a:endParaRPr b="0" lang="en-IN" sz="2400" spc="-1" strike="noStrike">
              <a:latin typeface="Arial"/>
            </a:endParaRPr>
          </a:p>
        </p:txBody>
      </p:sp>
      <p:pic>
        <p:nvPicPr>
          <p:cNvPr id="2416" name="Picture 6" descr=""/>
          <p:cNvPicPr/>
          <p:nvPr/>
        </p:nvPicPr>
        <p:blipFill>
          <a:blip r:embed="rId1"/>
          <a:stretch/>
        </p:blipFill>
        <p:spPr>
          <a:xfrm>
            <a:off x="6983280" y="1540080"/>
            <a:ext cx="5208120" cy="4899240"/>
          </a:xfrm>
          <a:prstGeom prst="rect">
            <a:avLst/>
          </a:prstGeom>
          <a:ln>
            <a:noFill/>
          </a:ln>
        </p:spPr>
      </p:pic>
      <p:sp>
        <p:nvSpPr>
          <p:cNvPr id="2417" name="CustomShape 4"/>
          <p:cNvSpPr/>
          <p:nvPr/>
        </p:nvSpPr>
        <p:spPr>
          <a:xfrm>
            <a:off x="9820800" y="5344200"/>
            <a:ext cx="1434240" cy="98748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418" name="CustomShape 5"/>
          <p:cNvSpPr/>
          <p:nvPr/>
        </p:nvSpPr>
        <p:spPr>
          <a:xfrm>
            <a:off x="9999000" y="3911040"/>
            <a:ext cx="1820160" cy="117432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429" dur="indefinite" restart="never" nodeType="tmRoot">
          <p:childTnLst>
            <p:seq>
              <p:cTn id="3430" dur="indefinite" nodeType="mainSeq">
                <p:childTnLst>
                  <p:par>
                    <p:cTn id="3431" fill="hold">
                      <p:stCondLst>
                        <p:cond delay="indefinite"/>
                      </p:stCondLst>
                      <p:childTnLst>
                        <p:par>
                          <p:cTn id="3432" fill="hold">
                            <p:stCondLst>
                              <p:cond delay="0"/>
                            </p:stCondLst>
                            <p:childTnLst>
                              <p:par>
                                <p:cTn id="3433" nodeType="clickEffect" fill="hold" presetClass="entr" presetID="1">
                                  <p:stCondLst>
                                    <p:cond delay="0"/>
                                  </p:stCondLst>
                                  <p:childTnLst>
                                    <p:set>
                                      <p:cBhvr>
                                        <p:cTn id="3434" dur="1" fill="hold">
                                          <p:stCondLst>
                                            <p:cond delay="0"/>
                                          </p:stCondLst>
                                        </p:cTn>
                                        <p:tgtEl>
                                          <p:spTgt spid="2415">
                                            <p:txEl>
                                              <p:pRg st="0" end="0"/>
                                            </p:txEl>
                                          </p:spTgt>
                                        </p:tgtEl>
                                        <p:attrNameLst>
                                          <p:attrName>style.visibility</p:attrName>
                                        </p:attrNameLst>
                                      </p:cBhvr>
                                      <p:to>
                                        <p:strVal val="visible"/>
                                      </p:to>
                                    </p:set>
                                  </p:childTnLst>
                                </p:cTn>
                              </p:par>
                              <p:par>
                                <p:cTn id="3435" nodeType="withEffect" fill="hold" presetClass="exit" presetID="1">
                                  <p:stCondLst>
                                    <p:cond delay="0"/>
                                  </p:stCondLst>
                                  <p:childTnLst>
                                    <p:set>
                                      <p:cBhvr>
                                        <p:cTn id="3436" dur="1" fill="hold">
                                          <p:stCondLst>
                                            <p:cond delay="0"/>
                                          </p:stCondLst>
                                        </p:cTn>
                                        <p:tgtEl>
                                          <p:spTgt spid="2418"/>
                                        </p:tgtEl>
                                        <p:attrNameLst>
                                          <p:attrName>style.visibility</p:attrName>
                                        </p:attrNameLst>
                                      </p:cBhvr>
                                      <p:to>
                                        <p:strVal val="hidden"/>
                                      </p:to>
                                    </p:set>
                                  </p:childTnLst>
                                </p:cTn>
                              </p:par>
                              <p:par>
                                <p:cTn id="3437" nodeType="withEffect" fill="hold" presetClass="entr" presetID="1">
                                  <p:stCondLst>
                                    <p:cond delay="0"/>
                                  </p:stCondLst>
                                  <p:childTnLst>
                                    <p:set>
                                      <p:cBhvr>
                                        <p:cTn id="3438" dur="1" fill="hold">
                                          <p:stCondLst>
                                            <p:cond delay="0"/>
                                          </p:stCondLst>
                                        </p:cTn>
                                        <p:tgtEl>
                                          <p:spTgt spid="2415">
                                            <p:txEl>
                                              <p:pRg st="1" end="1"/>
                                            </p:txEl>
                                          </p:spTgt>
                                        </p:tgtEl>
                                        <p:attrNameLst>
                                          <p:attrName>style.visibility</p:attrName>
                                        </p:attrNameLst>
                                      </p:cBhvr>
                                      <p:to>
                                        <p:strVal val="visible"/>
                                      </p:to>
                                    </p:set>
                                  </p:childTnLst>
                                </p:cTn>
                              </p:par>
                              <p:par>
                                <p:cTn id="3439" nodeType="withEffect" fill="hold" presetClass="entr" presetID="1">
                                  <p:stCondLst>
                                    <p:cond delay="0"/>
                                  </p:stCondLst>
                                  <p:childTnLst>
                                    <p:set>
                                      <p:cBhvr>
                                        <p:cTn id="3440" dur="1" fill="hold">
                                          <p:stCondLst>
                                            <p:cond delay="0"/>
                                          </p:stCondLst>
                                        </p:cTn>
                                        <p:tgtEl>
                                          <p:spTgt spid="2415">
                                            <p:txEl>
                                              <p:pRg st="2" end="2"/>
                                            </p:txEl>
                                          </p:spTgt>
                                        </p:tgtEl>
                                        <p:attrNameLst>
                                          <p:attrName>style.visibility</p:attrName>
                                        </p:attrNameLst>
                                      </p:cBhvr>
                                      <p:to>
                                        <p:strVal val="visible"/>
                                      </p:to>
                                    </p:set>
                                  </p:childTnLst>
                                </p:cTn>
                              </p:par>
                              <p:par>
                                <p:cTn id="3441" nodeType="withEffect" fill="hold" presetClass="entr" presetID="1">
                                  <p:stCondLst>
                                    <p:cond delay="0"/>
                                  </p:stCondLst>
                                  <p:childTnLst>
                                    <p:set>
                                      <p:cBhvr>
                                        <p:cTn id="3442" dur="1" fill="hold">
                                          <p:stCondLst>
                                            <p:cond delay="0"/>
                                          </p:stCondLst>
                                        </p:cTn>
                                        <p:tgtEl>
                                          <p:spTgt spid="2415">
                                            <p:txEl>
                                              <p:pRg st="3" end="3"/>
                                            </p:txEl>
                                          </p:spTgt>
                                        </p:tgtEl>
                                        <p:attrNameLst>
                                          <p:attrName>style.visibility</p:attrName>
                                        </p:attrNameLst>
                                      </p:cBhvr>
                                      <p:to>
                                        <p:strVal val="visible"/>
                                      </p:to>
                                    </p:set>
                                  </p:childTnLst>
                                </p:cTn>
                              </p:par>
                              <p:par>
                                <p:cTn id="3443" nodeType="withEffect" fill="hold" presetClass="entr" presetID="1">
                                  <p:stCondLst>
                                    <p:cond delay="0"/>
                                  </p:stCondLst>
                                  <p:childTnLst>
                                    <p:set>
                                      <p:cBhvr>
                                        <p:cTn id="3444" dur="1" fill="hold">
                                          <p:stCondLst>
                                            <p:cond delay="0"/>
                                          </p:stCondLst>
                                        </p:cTn>
                                        <p:tgtEl>
                                          <p:spTgt spid="2415">
                                            <p:txEl>
                                              <p:pRg st="4" end="4"/>
                                            </p:txEl>
                                          </p:spTgt>
                                        </p:tgtEl>
                                        <p:attrNameLst>
                                          <p:attrName>style.visibility</p:attrName>
                                        </p:attrNameLst>
                                      </p:cBhvr>
                                      <p:to>
                                        <p:strVal val="visible"/>
                                      </p:to>
                                    </p:set>
                                  </p:childTnLst>
                                </p:cTn>
                              </p:par>
                              <p:par>
                                <p:cTn id="3445" nodeType="withEffect" fill="hold" presetClass="entr" presetID="1">
                                  <p:stCondLst>
                                    <p:cond delay="0"/>
                                  </p:stCondLst>
                                  <p:childTnLst>
                                    <p:set>
                                      <p:cBhvr>
                                        <p:cTn id="3446" dur="1" fill="hold">
                                          <p:stCondLst>
                                            <p:cond delay="0"/>
                                          </p:stCondLst>
                                        </p:cTn>
                                        <p:tgtEl>
                                          <p:spTgt spid="2415">
                                            <p:txEl>
                                              <p:pRg st="5" end="5"/>
                                            </p:txEl>
                                          </p:spTgt>
                                        </p:tgtEl>
                                        <p:attrNameLst>
                                          <p:attrName>style.visibility</p:attrName>
                                        </p:attrNameLst>
                                      </p:cBhvr>
                                      <p:to>
                                        <p:strVal val="visible"/>
                                      </p:to>
                                    </p:set>
                                  </p:childTnLst>
                                </p:cTn>
                              </p:par>
                              <p:par>
                                <p:cTn id="3447" nodeType="withEffect" fill="hold" presetClass="entr" presetID="1">
                                  <p:stCondLst>
                                    <p:cond delay="0"/>
                                  </p:stCondLst>
                                  <p:childTnLst>
                                    <p:set>
                                      <p:cBhvr>
                                        <p:cTn id="3448" dur="1" fill="hold">
                                          <p:stCondLst>
                                            <p:cond delay="0"/>
                                          </p:stCondLst>
                                        </p:cTn>
                                        <p:tgtEl>
                                          <p:spTgt spid="2415">
                                            <p:txEl>
                                              <p:pRg st="6" end="6"/>
                                            </p:txEl>
                                          </p:spTgt>
                                        </p:tgtEl>
                                        <p:attrNameLst>
                                          <p:attrName>style.visibility</p:attrName>
                                        </p:attrNameLst>
                                      </p:cBhvr>
                                      <p:to>
                                        <p:strVal val="visible"/>
                                      </p:to>
                                    </p:set>
                                  </p:childTnLst>
                                </p:cTn>
                              </p:par>
                              <p:par>
                                <p:cTn id="3449" nodeType="withEffect" fill="hold" presetClass="entr" presetID="1">
                                  <p:stCondLst>
                                    <p:cond delay="0"/>
                                  </p:stCondLst>
                                  <p:childTnLst>
                                    <p:set>
                                      <p:cBhvr>
                                        <p:cTn id="3450" dur="1" fill="hold">
                                          <p:stCondLst>
                                            <p:cond delay="0"/>
                                          </p:stCondLst>
                                        </p:cTn>
                                        <p:tgtEl>
                                          <p:spTgt spid="2415">
                                            <p:txEl>
                                              <p:pRg st="7" end="7"/>
                                            </p:txEl>
                                          </p:spTgt>
                                        </p:tgtEl>
                                        <p:attrNameLst>
                                          <p:attrName>style.visibility</p:attrName>
                                        </p:attrNameLst>
                                      </p:cBhvr>
                                      <p:to>
                                        <p:strVal val="visible"/>
                                      </p:to>
                                    </p:set>
                                  </p:childTnLst>
                                </p:cTn>
                              </p:par>
                              <p:par>
                                <p:cTn id="3451" nodeType="withEffect" fill="hold" presetClass="entr" presetID="1">
                                  <p:stCondLst>
                                    <p:cond delay="0"/>
                                  </p:stCondLst>
                                  <p:childTnLst>
                                    <p:set>
                                      <p:cBhvr>
                                        <p:cTn id="3452" dur="1" fill="hold">
                                          <p:stCondLst>
                                            <p:cond delay="0"/>
                                          </p:stCondLst>
                                        </p:cTn>
                                        <p:tgtEl>
                                          <p:spTgt spid="2415">
                                            <p:txEl>
                                              <p:pRg st="8" end="8"/>
                                            </p:txEl>
                                          </p:spTgt>
                                        </p:tgtEl>
                                        <p:attrNameLst>
                                          <p:attrName>style.visibility</p:attrName>
                                        </p:attrNameLst>
                                      </p:cBhvr>
                                      <p:to>
                                        <p:strVal val="visible"/>
                                      </p:to>
                                    </p:set>
                                  </p:childTnLst>
                                </p:cTn>
                              </p:par>
                              <p:par>
                                <p:cTn id="3453" nodeType="withEffect" fill="hold" presetClass="entr" presetID="1">
                                  <p:stCondLst>
                                    <p:cond delay="0"/>
                                  </p:stCondLst>
                                  <p:childTnLst>
                                    <p:set>
                                      <p:cBhvr>
                                        <p:cTn id="3454" dur="1" fill="hold">
                                          <p:stCondLst>
                                            <p:cond delay="0"/>
                                          </p:stCondLst>
                                        </p:cTn>
                                        <p:tgtEl>
                                          <p:spTgt spid="241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Estimation approaches</a:t>
            </a:r>
            <a:endParaRPr b="0" lang="en-US" sz="2400" spc="-1" strike="noStrike">
              <a:solidFill>
                <a:srgbClr val="000000"/>
              </a:solidFill>
              <a:latin typeface="Calibri"/>
            </a:endParaRPr>
          </a:p>
        </p:txBody>
      </p:sp>
      <p:sp>
        <p:nvSpPr>
          <p:cNvPr id="2420" name="CustomShape 2"/>
          <p:cNvSpPr/>
          <p:nvPr/>
        </p:nvSpPr>
        <p:spPr>
          <a:xfrm>
            <a:off x="198720" y="1268280"/>
            <a:ext cx="7223760" cy="5504400"/>
          </a:xfrm>
          <a:prstGeom prst="rect">
            <a:avLst/>
          </a:prstGeom>
          <a:noFill/>
          <a:ln>
            <a:noFill/>
          </a:ln>
        </p:spPr>
        <p:style>
          <a:lnRef idx="0"/>
          <a:fillRef idx="0"/>
          <a:effectRef idx="0"/>
          <a:fontRef idx="minor"/>
        </p:style>
      </p:sp>
      <p:sp>
        <p:nvSpPr>
          <p:cNvPr id="2421" name="CustomShape 3"/>
          <p:cNvSpPr/>
          <p:nvPr/>
        </p:nvSpPr>
        <p:spPr>
          <a:xfrm>
            <a:off x="102240" y="1151280"/>
            <a:ext cx="8229240" cy="4991400"/>
          </a:xfrm>
          <a:prstGeom prst="rect">
            <a:avLst/>
          </a:prstGeom>
          <a:noFill/>
          <a:ln>
            <a:noFill/>
          </a:ln>
        </p:spPr>
        <p:style>
          <a:lnRef idx="0"/>
          <a:fillRef idx="0"/>
          <a:effectRef idx="0"/>
          <a:fontRef idx="minor"/>
        </p:style>
        <p:txBody>
          <a:bodyPr lIns="90000" rIns="90000" tIns="45000" bIns="45000"/>
          <a:p>
            <a:pPr>
              <a:lnSpc>
                <a:spcPct val="110000"/>
              </a:lnSpc>
              <a:spcAft>
                <a:spcPts val="300"/>
              </a:spcAft>
            </a:pPr>
            <a:r>
              <a:rPr b="0" lang="en-IN" sz="2400" spc="-1" strike="noStrike">
                <a:solidFill>
                  <a:srgbClr val="000000"/>
                </a:solidFill>
                <a:latin typeface="Calibri"/>
              </a:rPr>
              <a:t>Estimation could be</a:t>
            </a:r>
            <a:endParaRPr b="0" lang="en-IN" sz="2400" spc="-1" strike="noStrike">
              <a:latin typeface="Arial"/>
            </a:endParaRPr>
          </a:p>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Experience based like based Delphi, Modified Delphi,</a:t>
            </a:r>
            <a:br/>
            <a:r>
              <a:rPr b="0" lang="en-IN" sz="2400" spc="-1" strike="noStrike">
                <a:solidFill>
                  <a:srgbClr val="000000"/>
                </a:solidFill>
                <a:latin typeface="Calibri"/>
              </a:rPr>
              <a:t>Expert judgement, comparative studies</a:t>
            </a:r>
            <a:endParaRPr b="0" lang="en-IN" sz="2400" spc="-1" strike="noStrike">
              <a:latin typeface="Arial"/>
            </a:endParaRPr>
          </a:p>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Formal techniques based like the formula based </a:t>
            </a:r>
            <a:br/>
            <a:r>
              <a:rPr b="0" lang="en-IN" sz="2400" spc="-1" strike="noStrike">
                <a:solidFill>
                  <a:srgbClr val="000000"/>
                </a:solidFill>
                <a:latin typeface="Calibri"/>
              </a:rPr>
              <a:t>CoCoMo for project effort, where the formula is  based </a:t>
            </a:r>
            <a:br/>
            <a:r>
              <a:rPr b="0" lang="en-IN" sz="2400" spc="-1" strike="noStrike">
                <a:solidFill>
                  <a:srgbClr val="000000"/>
                </a:solidFill>
                <a:latin typeface="Calibri"/>
              </a:rPr>
              <a:t>on historical estimates of product attributes, such as </a:t>
            </a:r>
            <a:br/>
            <a:r>
              <a:rPr b="0" lang="en-IN" sz="2400" spc="-1" strike="noStrike">
                <a:solidFill>
                  <a:srgbClr val="000000"/>
                </a:solidFill>
                <a:latin typeface="Calibri"/>
              </a:rPr>
              <a:t>size, and process characteristics and experience of staff </a:t>
            </a:r>
            <a:br/>
            <a:r>
              <a:rPr b="0" lang="en-IN" sz="2400" spc="-1" strike="noStrike">
                <a:solidFill>
                  <a:srgbClr val="000000"/>
                </a:solidFill>
                <a:latin typeface="Calibri"/>
              </a:rPr>
              <a:t>involved E.g. </a:t>
            </a:r>
            <a:endParaRPr b="0" lang="en-IN" sz="2400" spc="-1" strike="noStrike">
              <a:latin typeface="Arial"/>
            </a:endParaRPr>
          </a:p>
        </p:txBody>
      </p:sp>
      <p:pic>
        <p:nvPicPr>
          <p:cNvPr id="2422" name="Picture 6" descr=""/>
          <p:cNvPicPr/>
          <p:nvPr/>
        </p:nvPicPr>
        <p:blipFill>
          <a:blip r:embed="rId1"/>
          <a:stretch/>
        </p:blipFill>
        <p:spPr>
          <a:xfrm>
            <a:off x="7286040" y="807480"/>
            <a:ext cx="3729600" cy="3257280"/>
          </a:xfrm>
          <a:prstGeom prst="rect">
            <a:avLst/>
          </a:prstGeom>
          <a:ln>
            <a:noFill/>
          </a:ln>
        </p:spPr>
      </p:pic>
      <p:sp>
        <p:nvSpPr>
          <p:cNvPr id="2423" name="CustomShape 4"/>
          <p:cNvSpPr/>
          <p:nvPr/>
        </p:nvSpPr>
        <p:spPr>
          <a:xfrm>
            <a:off x="9337320" y="3292200"/>
            <a:ext cx="1087560" cy="85896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2424" name="CustomShape 5"/>
          <p:cNvSpPr/>
          <p:nvPr/>
        </p:nvSpPr>
        <p:spPr>
          <a:xfrm>
            <a:off x="102240" y="4383720"/>
            <a:ext cx="12089160" cy="2837160"/>
          </a:xfrm>
          <a:prstGeom prst="rect">
            <a:avLst/>
          </a:prstGeom>
          <a:noFill/>
          <a:ln>
            <a:noFill/>
          </a:ln>
        </p:spPr>
        <p:style>
          <a:lnRef idx="0"/>
          <a:fillRef idx="0"/>
          <a:effectRef idx="0"/>
          <a:fontRef idx="minor"/>
        </p:style>
        <p:txBody>
          <a:bodyPr lIns="90000" rIns="90000" tIns="45000" bIns="45000"/>
          <a:p>
            <a:pPr marL="343080" indent="-342720">
              <a:lnSpc>
                <a:spcPct val="110000"/>
              </a:lnSpc>
              <a:spcAft>
                <a:spcPts val="300"/>
              </a:spcAft>
              <a:buClr>
                <a:srgbClr val="000000"/>
              </a:buClr>
              <a:buFont typeface="Wingdings" charset="2"/>
              <a:buChar char=""/>
            </a:pPr>
            <a:r>
              <a:rPr b="0" lang="en-IN" sz="2400" spc="-1" strike="noStrike">
                <a:solidFill>
                  <a:srgbClr val="000000"/>
                </a:solidFill>
                <a:latin typeface="Calibri"/>
              </a:rPr>
              <a:t>In </a:t>
            </a:r>
            <a:r>
              <a:rPr b="1" lang="en-IN" sz="2400" spc="-1" strike="noStrike">
                <a:solidFill>
                  <a:srgbClr val="ff0000"/>
                </a:solidFill>
                <a:latin typeface="Calibri"/>
              </a:rPr>
              <a:t>CoCoMo (Constructive Cost Model), </a:t>
            </a:r>
            <a:r>
              <a:rPr b="0" lang="en-IN" sz="2400" spc="-1" strike="noStrike">
                <a:solidFill>
                  <a:srgbClr val="000000"/>
                </a:solidFill>
                <a:latin typeface="Calibri"/>
              </a:rPr>
              <a:t>projects are categorized into organic, embedded and semi detached. </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Organic :</a:t>
            </a:r>
            <a:r>
              <a:rPr b="1" lang="en-IN" sz="2400" spc="-1" strike="noStrike">
                <a:solidFill>
                  <a:srgbClr val="000000"/>
                </a:solidFill>
                <a:latin typeface="Calibri"/>
              </a:rPr>
              <a:t> </a:t>
            </a:r>
            <a:r>
              <a:rPr b="0" lang="en-IN" sz="2400" spc="-1" strike="noStrike">
                <a:solidFill>
                  <a:srgbClr val="000000"/>
                </a:solidFill>
                <a:latin typeface="Calibri"/>
              </a:rPr>
              <a:t>Team size is small, problem is well understood, people have experience of solving it earlier.</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Embedded : </a:t>
            </a:r>
            <a:r>
              <a:rPr b="0" lang="en-IN" sz="2400" spc="-1" strike="noStrike">
                <a:solidFill>
                  <a:srgbClr val="000000"/>
                </a:solidFill>
                <a:latin typeface="Calibri"/>
              </a:rPr>
              <a:t>Large team size, complex, need people with sufficient experience</a:t>
            </a:r>
            <a:endParaRPr b="0" lang="en-IN" sz="2400" spc="-1" strike="noStrike">
              <a:latin typeface="Arial"/>
            </a:endParaRPr>
          </a:p>
          <a:p>
            <a:pPr marL="365760">
              <a:lnSpc>
                <a:spcPct val="100000"/>
              </a:lnSpc>
              <a:spcAft>
                <a:spcPts val="300"/>
              </a:spcAft>
            </a:pPr>
            <a:r>
              <a:rPr b="1" lang="en-IN" sz="2400" spc="-1" strike="noStrike">
                <a:solidFill>
                  <a:srgbClr val="0070c0"/>
                </a:solidFill>
                <a:latin typeface="Calibri"/>
              </a:rPr>
              <a:t>Semi-detached : </a:t>
            </a:r>
            <a:r>
              <a:rPr b="0" lang="en-IN" sz="2400" spc="-1" strike="noStrike">
                <a:solidFill>
                  <a:srgbClr val="000000"/>
                </a:solidFill>
                <a:latin typeface="Calibri"/>
              </a:rPr>
              <a:t>In between these two</a:t>
            </a:r>
            <a:endParaRPr b="0" lang="en-IN" sz="2400" spc="-1" strike="noStrike">
              <a:latin typeface="Arial"/>
            </a:endParaRPr>
          </a:p>
        </p:txBody>
      </p:sp>
    </p:spTree>
  </p:cSld>
  <p:timing>
    <p:tnLst>
      <p:par>
        <p:cTn id="3455" dur="indefinite" restart="never" nodeType="tmRoot">
          <p:childTnLst>
            <p:seq>
              <p:cTn id="3456" dur="indefinite" nodeType="mainSeq">
                <p:childTnLst>
                  <p:par>
                    <p:cTn id="3457" fill="hold">
                      <p:stCondLst>
                        <p:cond delay="0"/>
                      </p:stCondLst>
                      <p:childTnLst>
                        <p:par>
                          <p:cTn id="3458" fill="hold">
                            <p:stCondLst>
                              <p:cond delay="0"/>
                            </p:stCondLst>
                            <p:childTnLst>
                              <p:par>
                                <p:cTn id="3459" nodeType="withEffect" fill="hold" presetClass="entr" presetID="1">
                                  <p:stCondLst>
                                    <p:cond delay="0"/>
                                  </p:stCondLst>
                                  <p:endCondLst>
                                    <p:cond delay="5000"/>
                                  </p:endCondLst>
                                  <p:childTnLst>
                                    <p:set>
                                      <p:cBhvr>
                                        <p:cTn id="3460" dur="1" fill="hold">
                                          <p:stCondLst>
                                            <p:cond delay="0"/>
                                          </p:stCondLst>
                                        </p:cTn>
                                        <p:tgtEl>
                                          <p:spTgt spid="2420">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5"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Estimation Approaches</a:t>
            </a:r>
            <a:endParaRPr b="0" lang="en-US" sz="2400" spc="-1" strike="noStrike">
              <a:solidFill>
                <a:srgbClr val="000000"/>
              </a:solidFill>
              <a:latin typeface="Calibri"/>
            </a:endParaRPr>
          </a:p>
        </p:txBody>
      </p:sp>
      <p:sp>
        <p:nvSpPr>
          <p:cNvPr id="2426" name="CustomShape 2"/>
          <p:cNvSpPr/>
          <p:nvPr/>
        </p:nvSpPr>
        <p:spPr>
          <a:xfrm>
            <a:off x="198720" y="1268280"/>
            <a:ext cx="7223760" cy="5504400"/>
          </a:xfrm>
          <a:prstGeom prst="rect">
            <a:avLst/>
          </a:prstGeom>
          <a:noFill/>
          <a:ln>
            <a:noFill/>
          </a:ln>
        </p:spPr>
        <p:style>
          <a:lnRef idx="0"/>
          <a:fillRef idx="0"/>
          <a:effectRef idx="0"/>
          <a:fontRef idx="minor"/>
        </p:style>
      </p:sp>
      <p:sp>
        <p:nvSpPr>
          <p:cNvPr id="2427" name="CustomShape 3"/>
          <p:cNvSpPr/>
          <p:nvPr/>
        </p:nvSpPr>
        <p:spPr>
          <a:xfrm>
            <a:off x="-160560" y="1245960"/>
            <a:ext cx="8291160" cy="6714720"/>
          </a:xfrm>
          <a:prstGeom prst="rect">
            <a:avLst/>
          </a:prstGeom>
          <a:noFill/>
          <a:ln>
            <a:noFill/>
          </a:ln>
        </p:spPr>
        <p:style>
          <a:lnRef idx="0"/>
          <a:fillRef idx="0"/>
          <a:effectRef idx="0"/>
          <a:fontRef idx="minor"/>
        </p:style>
        <p:txBody>
          <a:bodyPr lIns="90000" rIns="90000" tIns="45000" bIns="45000"/>
          <a:p>
            <a:pPr marL="365760">
              <a:lnSpc>
                <a:spcPct val="110000"/>
              </a:lnSpc>
              <a:spcAft>
                <a:spcPts val="300"/>
              </a:spcAft>
            </a:pPr>
            <a:r>
              <a:rPr b="0" lang="en-IN" sz="2400" spc="-1" strike="noStrike">
                <a:solidFill>
                  <a:srgbClr val="000000"/>
                </a:solidFill>
                <a:latin typeface="Calibri"/>
              </a:rPr>
              <a:t>and</a:t>
            </a:r>
            <a:endParaRPr b="0" lang="en-IN" sz="2400" spc="-1" strike="noStrike">
              <a:latin typeface="Arial"/>
            </a:endParaRPr>
          </a:p>
          <a:p>
            <a:pPr marL="365760">
              <a:lnSpc>
                <a:spcPct val="110000"/>
              </a:lnSpc>
              <a:spcAft>
                <a:spcPts val="300"/>
              </a:spcAft>
            </a:pPr>
            <a:r>
              <a:rPr b="0" lang="en-IN" sz="2400" spc="-1" strike="noStrike">
                <a:solidFill>
                  <a:srgbClr val="ff0000"/>
                </a:solidFill>
                <a:latin typeface="Calibri"/>
              </a:rPr>
              <a:t>Effort </a:t>
            </a:r>
            <a:r>
              <a:rPr b="0" lang="en-IN" sz="2400" spc="-1" strike="noStrike">
                <a:solidFill>
                  <a:srgbClr val="ff0000"/>
                </a:solidFill>
                <a:latin typeface="Calibri"/>
              </a:rPr>
              <a:t>E = a</a:t>
            </a:r>
            <a:r>
              <a:rPr b="0" lang="en-IN" sz="3600" spc="-1" strike="noStrike" baseline="-25000">
                <a:solidFill>
                  <a:srgbClr val="ff0000"/>
                </a:solidFill>
                <a:latin typeface="Calibri"/>
              </a:rPr>
              <a:t>b</a:t>
            </a:r>
            <a:r>
              <a:rPr b="0" lang="en-IN" sz="2400" spc="-1" strike="noStrike">
                <a:solidFill>
                  <a:srgbClr val="ff0000"/>
                </a:solidFill>
                <a:latin typeface="Calibri"/>
              </a:rPr>
              <a:t>(KLOC)</a:t>
            </a:r>
            <a:r>
              <a:rPr b="0" lang="en-IN" sz="2400" spc="-1" strike="noStrike" baseline="30000">
                <a:solidFill>
                  <a:srgbClr val="ff0000"/>
                </a:solidFill>
                <a:latin typeface="Calibri"/>
              </a:rPr>
              <a:t>b</a:t>
            </a:r>
            <a:r>
              <a:rPr b="0" lang="en-IN" sz="2400" spc="-1" strike="noStrike">
                <a:solidFill>
                  <a:srgbClr val="ff0000"/>
                </a:solidFill>
                <a:latin typeface="Calibri"/>
              </a:rPr>
              <a:t>  Person months, Where </a:t>
            </a:r>
            <a:endParaRPr b="0" lang="en-IN" sz="2400" spc="-1" strike="noStrike">
              <a:latin typeface="Arial"/>
            </a:endParaRPr>
          </a:p>
          <a:p>
            <a:pPr marL="365760">
              <a:lnSpc>
                <a:spcPct val="110000"/>
              </a:lnSpc>
              <a:spcAft>
                <a:spcPts val="300"/>
              </a:spcAft>
            </a:pPr>
            <a:r>
              <a:rPr b="0" lang="en-IN" sz="1800" spc="-1" strike="noStrike">
                <a:solidFill>
                  <a:srgbClr val="ff0000"/>
                </a:solidFill>
                <a:latin typeface="Calibri"/>
              </a:rPr>
              <a:t> </a:t>
            </a: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endParaRPr b="0" lang="en-IN" sz="1800" spc="-1" strike="noStrike">
              <a:latin typeface="Arial"/>
            </a:endParaRPr>
          </a:p>
          <a:p>
            <a:pPr marL="365760">
              <a:lnSpc>
                <a:spcPct val="110000"/>
              </a:lnSpc>
              <a:spcAft>
                <a:spcPts val="300"/>
              </a:spcAft>
            </a:pPr>
            <a:r>
              <a:rPr b="0" lang="en-IN" sz="2400" spc="-1" strike="noStrike">
                <a:solidFill>
                  <a:srgbClr val="000000"/>
                </a:solidFill>
                <a:latin typeface="Calibri"/>
              </a:rPr>
              <a:t>Similarly there is an formula for Schedule.</a:t>
            </a:r>
            <a:endParaRPr b="0" lang="en-IN" sz="2400" spc="-1" strike="noStrike">
              <a:latin typeface="Arial"/>
            </a:endParaRPr>
          </a:p>
          <a:p>
            <a:pPr marL="365760">
              <a:lnSpc>
                <a:spcPct val="110000"/>
              </a:lnSpc>
              <a:spcAft>
                <a:spcPts val="300"/>
              </a:spcAft>
            </a:pPr>
            <a:r>
              <a:rPr b="0" lang="en-IN" sz="2400" spc="-1" strike="noStrike">
                <a:solidFill>
                  <a:srgbClr val="000000"/>
                </a:solidFill>
                <a:latin typeface="Calibri"/>
              </a:rPr>
              <a:t>Types of CoCoMo models</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Basic – for quick rough calculations</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Intermediate takes cost drivers into consideration</a:t>
            </a:r>
            <a:endParaRPr b="0" lang="en-IN" sz="2400" spc="-1" strike="noStrike">
              <a:latin typeface="Arial"/>
            </a:endParaRPr>
          </a:p>
          <a:p>
            <a:pPr lvl="1" marL="822960" indent="-456840">
              <a:lnSpc>
                <a:spcPct val="110000"/>
              </a:lnSpc>
              <a:spcAft>
                <a:spcPts val="300"/>
              </a:spcAft>
              <a:buClr>
                <a:srgbClr val="000000"/>
              </a:buClr>
              <a:buFont typeface="Calibri Light"/>
              <a:buAutoNum type="arabicPeriod"/>
            </a:pPr>
            <a:r>
              <a:rPr b="0" lang="en-IN" sz="2400" spc="-1" strike="noStrike">
                <a:solidFill>
                  <a:srgbClr val="000000"/>
                </a:solidFill>
                <a:latin typeface="Calibri"/>
              </a:rPr>
              <a:t>Detailed in addition factors in dependencies </a:t>
            </a:r>
            <a:endParaRPr b="0" lang="en-IN" sz="2400" spc="-1" strike="noStrike">
              <a:latin typeface="Arial"/>
            </a:endParaRPr>
          </a:p>
          <a:p>
            <a:pPr>
              <a:lnSpc>
                <a:spcPct val="110000"/>
              </a:lnSpc>
              <a:spcAft>
                <a:spcPts val="300"/>
              </a:spcAft>
            </a:pPr>
            <a:endParaRPr b="0" lang="en-IN" sz="2400" spc="-1" strike="noStrike">
              <a:latin typeface="Arial"/>
            </a:endParaRPr>
          </a:p>
          <a:p>
            <a:pPr algn="just">
              <a:lnSpc>
                <a:spcPct val="100000"/>
              </a:lnSpc>
              <a:spcAft>
                <a:spcPts val="300"/>
              </a:spcAft>
            </a:pPr>
            <a:endParaRPr b="0" lang="en-IN" sz="2400" spc="-1" strike="noStrike">
              <a:latin typeface="Arial"/>
            </a:endParaRPr>
          </a:p>
        </p:txBody>
      </p:sp>
      <p:pic>
        <p:nvPicPr>
          <p:cNvPr id="2428" name="Picture 6" descr=""/>
          <p:cNvPicPr/>
          <p:nvPr/>
        </p:nvPicPr>
        <p:blipFill>
          <a:blip r:embed="rId1"/>
          <a:stretch/>
        </p:blipFill>
        <p:spPr>
          <a:xfrm>
            <a:off x="6709320" y="2054160"/>
            <a:ext cx="5482080" cy="4135680"/>
          </a:xfrm>
          <a:prstGeom prst="rect">
            <a:avLst/>
          </a:prstGeom>
          <a:ln>
            <a:noFill/>
          </a:ln>
        </p:spPr>
      </p:pic>
      <p:sp>
        <p:nvSpPr>
          <p:cNvPr id="2429" name="CustomShape 4"/>
          <p:cNvSpPr/>
          <p:nvPr/>
        </p:nvSpPr>
        <p:spPr>
          <a:xfrm>
            <a:off x="9814680" y="5127480"/>
            <a:ext cx="1128960" cy="10908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pic>
        <p:nvPicPr>
          <p:cNvPr id="2430" name="Picture 1" descr=""/>
          <p:cNvPicPr/>
          <p:nvPr/>
        </p:nvPicPr>
        <p:blipFill>
          <a:blip r:embed="rId2"/>
          <a:stretch/>
        </p:blipFill>
        <p:spPr>
          <a:xfrm>
            <a:off x="702720" y="2293200"/>
            <a:ext cx="5212440" cy="1726920"/>
          </a:xfrm>
          <a:prstGeom prst="rect">
            <a:avLst/>
          </a:prstGeom>
          <a:ln>
            <a:noFill/>
          </a:ln>
        </p:spPr>
      </p:pic>
    </p:spTree>
  </p:cSld>
  <p:timing>
    <p:tnLst>
      <p:par>
        <p:cTn id="3461" dur="indefinite" restart="never" nodeType="tmRoot">
          <p:childTnLst>
            <p:seq>
              <p:cTn id="3462" dur="indefinite" nodeType="mainSeq">
                <p:childTnLst>
                  <p:par>
                    <p:cTn id="3463" fill="hold">
                      <p:stCondLst>
                        <p:cond delay="0"/>
                      </p:stCondLst>
                      <p:childTnLst>
                        <p:par>
                          <p:cTn id="3464" fill="hold">
                            <p:stCondLst>
                              <p:cond delay="0"/>
                            </p:stCondLst>
                            <p:childTnLst>
                              <p:par>
                                <p:cTn id="3465" nodeType="withEffect" fill="hold" presetClass="entr" presetID="1">
                                  <p:stCondLst>
                                    <p:cond delay="0"/>
                                  </p:stCondLst>
                                  <p:endCondLst>
                                    <p:cond delay="5000"/>
                                  </p:endCondLst>
                                  <p:childTnLst>
                                    <p:set>
                                      <p:cBhvr>
                                        <p:cTn id="3466" dur="1" fill="hold">
                                          <p:stCondLst>
                                            <p:cond delay="0"/>
                                          </p:stCondLst>
                                        </p:cTn>
                                        <p:tgtEl>
                                          <p:spTgt spid="242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6" name="Group 1"/>
          <p:cNvGrpSpPr/>
          <p:nvPr/>
        </p:nvGrpSpPr>
        <p:grpSpPr>
          <a:xfrm>
            <a:off x="313920" y="349560"/>
            <a:ext cx="11518200" cy="6217920"/>
            <a:chOff x="313920" y="349560"/>
            <a:chExt cx="11518200" cy="6217920"/>
          </a:xfrm>
        </p:grpSpPr>
        <p:sp>
          <p:nvSpPr>
            <p:cNvPr id="307" name="CustomShape 2"/>
            <p:cNvSpPr/>
            <p:nvPr/>
          </p:nvSpPr>
          <p:spPr>
            <a:xfrm>
              <a:off x="11786400" y="360720"/>
              <a:ext cx="45360" cy="1066680"/>
            </a:xfrm>
            <a:prstGeom prst="rect">
              <a:avLst/>
            </a:prstGeom>
            <a:solidFill>
              <a:srgbClr val="f4b081"/>
            </a:solidFill>
            <a:ln>
              <a:noFill/>
            </a:ln>
          </p:spPr>
          <p:style>
            <a:lnRef idx="0"/>
            <a:fillRef idx="0"/>
            <a:effectRef idx="0"/>
            <a:fontRef idx="minor"/>
          </p:style>
        </p:sp>
        <p:sp>
          <p:nvSpPr>
            <p:cNvPr id="308" name="CustomShape 3"/>
            <p:cNvSpPr/>
            <p:nvPr/>
          </p:nvSpPr>
          <p:spPr>
            <a:xfrm rot="5400000">
              <a:off x="11275920" y="-160920"/>
              <a:ext cx="45360" cy="1066680"/>
            </a:xfrm>
            <a:prstGeom prst="rect">
              <a:avLst/>
            </a:prstGeom>
            <a:solidFill>
              <a:srgbClr val="f4b081"/>
            </a:solidFill>
            <a:ln>
              <a:noFill/>
            </a:ln>
          </p:spPr>
          <p:style>
            <a:lnRef idx="0"/>
            <a:fillRef idx="0"/>
            <a:effectRef idx="0"/>
            <a:fontRef idx="minor"/>
          </p:style>
        </p:sp>
        <p:sp>
          <p:nvSpPr>
            <p:cNvPr id="309" name="CustomShape 4"/>
            <p:cNvSpPr/>
            <p:nvPr/>
          </p:nvSpPr>
          <p:spPr>
            <a:xfrm rot="5400000">
              <a:off x="824400" y="6011280"/>
              <a:ext cx="45360" cy="1066680"/>
            </a:xfrm>
            <a:prstGeom prst="rect">
              <a:avLst/>
            </a:prstGeom>
            <a:solidFill>
              <a:srgbClr val="f4b081"/>
            </a:solidFill>
            <a:ln>
              <a:noFill/>
            </a:ln>
          </p:spPr>
          <p:style>
            <a:lnRef idx="0"/>
            <a:fillRef idx="0"/>
            <a:effectRef idx="0"/>
            <a:fontRef idx="minor"/>
          </p:style>
        </p:sp>
        <p:sp>
          <p:nvSpPr>
            <p:cNvPr id="310" name="CustomShape 5"/>
            <p:cNvSpPr/>
            <p:nvPr/>
          </p:nvSpPr>
          <p:spPr>
            <a:xfrm rot="10800000">
              <a:off x="314280" y="5490000"/>
              <a:ext cx="45360" cy="1066680"/>
            </a:xfrm>
            <a:prstGeom prst="rect">
              <a:avLst/>
            </a:prstGeom>
            <a:solidFill>
              <a:srgbClr val="f4b081"/>
            </a:solidFill>
            <a:ln>
              <a:noFill/>
            </a:ln>
          </p:spPr>
          <p:style>
            <a:lnRef idx="0"/>
            <a:fillRef idx="0"/>
            <a:effectRef idx="0"/>
            <a:fontRef idx="minor"/>
          </p:style>
        </p:sp>
      </p:grpSp>
    </p:spTree>
  </p:cSld>
  <p:timing>
    <p:tnLst>
      <p:par>
        <p:cTn id="463" dur="indefinite" restart="never" nodeType="tmRoot">
          <p:childTnLst>
            <p:seq>
              <p:cTn id="464" dur="indefinite" nodeType="mainSeq"/>
              <p:prevCondLst>
                <p:cond delay="0" evt="onPrev">
                  <p:tgtEl>
                    <p:sldTgt/>
                  </p:tgtEl>
                </p:cond>
              </p:prevCondLst>
              <p:nextCondLst>
                <p:cond delay="0" evt="onNext">
                  <p:tgtEl>
                    <p:sldTgt/>
                  </p:tgtEl>
                </p:cond>
              </p:nextCondLst>
            </p:seq>
          </p:childTnLst>
        </p:cTn>
      </p:par>
    </p:tnLst>
  </p:timing>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1"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32" name="CustomShape 2"/>
          <p:cNvSpPr/>
          <p:nvPr/>
        </p:nvSpPr>
        <p:spPr>
          <a:xfrm>
            <a:off x="198720" y="1268280"/>
            <a:ext cx="7223760" cy="5504400"/>
          </a:xfrm>
          <a:prstGeom prst="rect">
            <a:avLst/>
          </a:prstGeom>
          <a:noFill/>
          <a:ln>
            <a:noFill/>
          </a:ln>
        </p:spPr>
        <p:style>
          <a:lnRef idx="0"/>
          <a:fillRef idx="0"/>
          <a:effectRef idx="0"/>
          <a:fontRef idx="minor"/>
        </p:style>
      </p:sp>
      <p:sp>
        <p:nvSpPr>
          <p:cNvPr id="2433" name="CustomShape 3"/>
          <p:cNvSpPr/>
          <p:nvPr/>
        </p:nvSpPr>
        <p:spPr>
          <a:xfrm>
            <a:off x="124560" y="1089000"/>
            <a:ext cx="6477480" cy="722988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6"/>
            </a:pPr>
            <a:r>
              <a:rPr b="1" lang="en-IN" sz="2400" spc="-1" strike="noStrike">
                <a:solidFill>
                  <a:srgbClr val="0070c0"/>
                </a:solidFill>
                <a:latin typeface="Calibri"/>
              </a:rPr>
              <a:t>Scheduling and allocating resources</a:t>
            </a:r>
            <a:endParaRPr b="0" lang="en-IN" sz="2400" spc="-1" strike="noStrike">
              <a:latin typeface="Arial"/>
            </a:endParaRPr>
          </a:p>
          <a:p>
            <a:pPr marL="457200">
              <a:lnSpc>
                <a:spcPct val="100000"/>
              </a:lnSpc>
              <a:spcAft>
                <a:spcPts val="300"/>
              </a:spcAft>
            </a:pPr>
            <a:r>
              <a:rPr b="0" lang="en-IN" sz="2400" spc="-1" strike="noStrike">
                <a:solidFill>
                  <a:srgbClr val="000000"/>
                </a:solidFill>
                <a:latin typeface="Calibri"/>
              </a:rPr>
              <a:t>Schedule is created using outcomes of WBS &amp; estimation, and is the calendarization of the work activities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Involves bringing all concerned individuals to participate in building this schedule</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Identification and allocation of the resources to the broken down project activities (WBS). </a:t>
            </a:r>
            <a:endParaRPr b="0" lang="en-IN" sz="2400" spc="-1" strike="noStrike">
              <a:latin typeface="Arial"/>
            </a:endParaRPr>
          </a:p>
          <a:p>
            <a:pPr lvl="2" marL="1097280" indent="-342720">
              <a:lnSpc>
                <a:spcPct val="100000"/>
              </a:lnSpc>
              <a:spcAft>
                <a:spcPts val="300"/>
              </a:spcAft>
              <a:buClr>
                <a:srgbClr val="c00000"/>
              </a:buClr>
              <a:buFont typeface="Wingdings" charset="2"/>
              <a:buChar char=""/>
            </a:pPr>
            <a:r>
              <a:rPr b="0" lang="en-IN" sz="2400" spc="-1" strike="noStrike">
                <a:solidFill>
                  <a:srgbClr val="000000"/>
                </a:solidFill>
                <a:latin typeface="Calibri"/>
              </a:rPr>
              <a:t>Hardware, Software, Human</a:t>
            </a:r>
            <a:endParaRPr b="0" lang="en-IN" sz="2400" spc="-1" strike="noStrike">
              <a:latin typeface="Arial"/>
            </a:endParaRPr>
          </a:p>
          <a:p>
            <a:pPr lvl="2" marL="1097280" indent="-342720">
              <a:lnSpc>
                <a:spcPct val="100000"/>
              </a:lnSpc>
              <a:buClr>
                <a:srgbClr val="c00000"/>
              </a:buClr>
              <a:buFont typeface="Wingdings" charset="2"/>
              <a:buChar char=""/>
            </a:pPr>
            <a:r>
              <a:rPr b="0" lang="en-IN" sz="2400" spc="-1" strike="noStrike">
                <a:solidFill>
                  <a:srgbClr val="000000"/>
                </a:solidFill>
                <a:latin typeface="Calibri"/>
              </a:rPr>
              <a:t>Rework on estimates and schedule based on their competencies/lack of competencies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a:pPr>
            <a:r>
              <a:rPr b="0" lang="en-IN" sz="2400" spc="-1" strike="noStrike">
                <a:solidFill>
                  <a:srgbClr val="000000"/>
                </a:solidFill>
                <a:latin typeface="Calibri"/>
              </a:rPr>
              <a:t>Validation of upstream and downstream dependencies for these Tasks/Phases</a:t>
            </a:r>
            <a:endParaRPr b="0" lang="en-IN" sz="2400" spc="-1" strike="noStrike">
              <a:latin typeface="Arial"/>
            </a:endParaRPr>
          </a:p>
        </p:txBody>
      </p:sp>
      <p:pic>
        <p:nvPicPr>
          <p:cNvPr id="2434" name="Picture 6" descr=""/>
          <p:cNvPicPr/>
          <p:nvPr/>
        </p:nvPicPr>
        <p:blipFill>
          <a:blip r:embed="rId1"/>
          <a:stretch/>
        </p:blipFill>
        <p:spPr>
          <a:xfrm>
            <a:off x="6436080" y="1800000"/>
            <a:ext cx="5625720" cy="4790160"/>
          </a:xfrm>
          <a:prstGeom prst="rect">
            <a:avLst/>
          </a:prstGeom>
          <a:ln>
            <a:noFill/>
          </a:ln>
        </p:spPr>
      </p:pic>
      <p:sp>
        <p:nvSpPr>
          <p:cNvPr id="2435" name="CustomShape 4"/>
          <p:cNvSpPr/>
          <p:nvPr/>
        </p:nvSpPr>
        <p:spPr>
          <a:xfrm>
            <a:off x="7756560" y="5418000"/>
            <a:ext cx="1873800" cy="12636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467" dur="indefinite" restart="never" nodeType="tmRoot">
          <p:childTnLst>
            <p:seq>
              <p:cTn id="3468" dur="indefinite" nodeType="mainSeq">
                <p:childTnLst>
                  <p:par>
                    <p:cTn id="3469" fill="hold">
                      <p:stCondLst>
                        <p:cond delay="0"/>
                      </p:stCondLst>
                      <p:childTnLst>
                        <p:par>
                          <p:cTn id="3470" fill="hold">
                            <p:stCondLst>
                              <p:cond delay="0"/>
                            </p:stCondLst>
                            <p:childTnLst>
                              <p:par>
                                <p:cTn id="3471" nodeType="withEffect" fill="hold" presetClass="entr" presetID="1">
                                  <p:stCondLst>
                                    <p:cond delay="0"/>
                                  </p:stCondLst>
                                  <p:endCondLst>
                                    <p:cond delay="5000"/>
                                  </p:endCondLst>
                                  <p:childTnLst>
                                    <p:set>
                                      <p:cBhvr>
                                        <p:cTn id="3472" dur="1" fill="hold">
                                          <p:stCondLst>
                                            <p:cond delay="0"/>
                                          </p:stCondLst>
                                        </p:cTn>
                                        <p:tgtEl>
                                          <p:spTgt spid="243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6"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37" name="CustomShape 2"/>
          <p:cNvSpPr/>
          <p:nvPr/>
        </p:nvSpPr>
        <p:spPr>
          <a:xfrm>
            <a:off x="198720" y="1268280"/>
            <a:ext cx="7223760" cy="5504400"/>
          </a:xfrm>
          <a:prstGeom prst="rect">
            <a:avLst/>
          </a:prstGeom>
          <a:noFill/>
          <a:ln>
            <a:noFill/>
          </a:ln>
        </p:spPr>
        <p:style>
          <a:lnRef idx="0"/>
          <a:fillRef idx="0"/>
          <a:effectRef idx="0"/>
          <a:fontRef idx="minor"/>
        </p:style>
      </p:sp>
      <p:sp>
        <p:nvSpPr>
          <p:cNvPr id="2438" name="CustomShape 3"/>
          <p:cNvSpPr/>
          <p:nvPr/>
        </p:nvSpPr>
        <p:spPr>
          <a:xfrm>
            <a:off x="0" y="1087920"/>
            <a:ext cx="11909880" cy="526464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1199"/>
              </a:spcAft>
              <a:buClr>
                <a:srgbClr val="0070c0"/>
              </a:buClr>
              <a:buFont typeface="Calibri Light"/>
              <a:buAutoNum type="arabicPeriod" startAt="6"/>
            </a:pPr>
            <a:r>
              <a:rPr b="1" lang="en-IN" sz="2400" spc="-1" strike="noStrike">
                <a:solidFill>
                  <a:srgbClr val="0070c0"/>
                </a:solidFill>
                <a:latin typeface="Calibri"/>
              </a:rPr>
              <a:t>Scheduling and allocating resources (Contd.)</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Organizing tasks concurrently to make optimal use of people working on the project and sequentially to manage dependencies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Use of graphical tools like Gantt chart to visualize these </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Identification of schedule risks and mitigation plans</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Minimize task dependencies to avoid delays </a:t>
            </a:r>
            <a:br/>
            <a:r>
              <a:rPr b="0" lang="en-IN" sz="2400" spc="-1" strike="noStrike">
                <a:solidFill>
                  <a:srgbClr val="000000"/>
                </a:solidFill>
                <a:latin typeface="Calibri"/>
              </a:rPr>
              <a:t>caused by one task waiting for another to complete</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Taking care of working conditions such as holidays, </a:t>
            </a:r>
            <a:br/>
            <a:r>
              <a:rPr b="0" lang="en-IN" sz="2400" spc="-1" strike="noStrike">
                <a:solidFill>
                  <a:srgbClr val="000000"/>
                </a:solidFill>
                <a:latin typeface="Calibri"/>
              </a:rPr>
              <a:t>work shifts, resource availability and so on</a:t>
            </a:r>
            <a:endParaRPr b="0" lang="en-IN" sz="2400" spc="-1" strike="noStrike">
              <a:latin typeface="Arial"/>
            </a:endParaRPr>
          </a:p>
          <a:p>
            <a:pPr lvl="1" marL="822960" indent="-365400">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Involves multiple iterations of looking at Feature requirements- Schedule/Calendar - Resource/people and costs</a:t>
            </a:r>
            <a:endParaRPr b="0" lang="en-IN" sz="2400" spc="-1" strike="noStrike">
              <a:latin typeface="Arial"/>
            </a:endParaRPr>
          </a:p>
          <a:p>
            <a:pPr lvl="1" marL="822960" indent="-365400" algn="just">
              <a:lnSpc>
                <a:spcPct val="100000"/>
              </a:lnSpc>
              <a:spcAft>
                <a:spcPts val="300"/>
              </a:spcAft>
              <a:buClr>
                <a:srgbClr val="000000"/>
              </a:buClr>
              <a:buFont typeface="Calibri Light"/>
              <a:buAutoNum type="arabicPeriod" startAt="4"/>
            </a:pPr>
            <a:r>
              <a:rPr b="0" lang="en-IN" sz="2400" spc="-1" strike="noStrike">
                <a:solidFill>
                  <a:srgbClr val="000000"/>
                </a:solidFill>
                <a:latin typeface="Calibri"/>
              </a:rPr>
              <a:t>Costing in terms of Budget, Capital and Expenses</a:t>
            </a:r>
            <a:endParaRPr b="0" lang="en-IN" sz="2400" spc="-1" strike="noStrike">
              <a:latin typeface="Arial"/>
            </a:endParaRPr>
          </a:p>
          <a:p>
            <a:pPr marL="457200" algn="just">
              <a:lnSpc>
                <a:spcPct val="100000"/>
              </a:lnSpc>
              <a:spcAft>
                <a:spcPts val="300"/>
              </a:spcAft>
            </a:pPr>
            <a:r>
              <a:rPr b="0" lang="en-IN" sz="2400" spc="-1" strike="noStrike">
                <a:solidFill>
                  <a:srgbClr val="000000"/>
                </a:solidFill>
                <a:latin typeface="Calibri"/>
              </a:rPr>
              <a:t>Tools like the </a:t>
            </a:r>
            <a:r>
              <a:rPr b="1" i="1" lang="en-IN" sz="2400" spc="-1" strike="noStrike">
                <a:solidFill>
                  <a:srgbClr val="c00000"/>
                </a:solidFill>
                <a:latin typeface="Calibri"/>
              </a:rPr>
              <a:t>Microsoft project </a:t>
            </a:r>
            <a:r>
              <a:rPr b="0" lang="en-IN" sz="2400" spc="-1" strike="noStrike">
                <a:solidFill>
                  <a:srgbClr val="000000"/>
                </a:solidFill>
                <a:latin typeface="Calibri"/>
              </a:rPr>
              <a:t>are used for scheduling</a:t>
            </a:r>
            <a:endParaRPr b="0" lang="en-IN" sz="2400" spc="-1" strike="noStrike">
              <a:latin typeface="Arial"/>
            </a:endParaRPr>
          </a:p>
        </p:txBody>
      </p:sp>
      <p:pic>
        <p:nvPicPr>
          <p:cNvPr id="2439" name="Picture 9" descr=""/>
          <p:cNvPicPr/>
          <p:nvPr/>
        </p:nvPicPr>
        <p:blipFill>
          <a:blip r:embed="rId1"/>
          <a:stretch/>
        </p:blipFill>
        <p:spPr>
          <a:xfrm>
            <a:off x="7886880" y="2010960"/>
            <a:ext cx="4251600" cy="2751120"/>
          </a:xfrm>
          <a:prstGeom prst="rect">
            <a:avLst/>
          </a:prstGeom>
          <a:ln>
            <a:noFill/>
          </a:ln>
        </p:spPr>
      </p:pic>
      <p:sp>
        <p:nvSpPr>
          <p:cNvPr id="2440" name="CustomShape 4"/>
          <p:cNvSpPr/>
          <p:nvPr/>
        </p:nvSpPr>
        <p:spPr>
          <a:xfrm>
            <a:off x="9302040" y="1987560"/>
            <a:ext cx="16898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Gantt Chart</a:t>
            </a:r>
            <a:endParaRPr b="0" lang="en-IN" sz="1800" spc="-1" strike="noStrike">
              <a:latin typeface="Arial"/>
            </a:endParaRPr>
          </a:p>
        </p:txBody>
      </p:sp>
    </p:spTree>
  </p:cSld>
  <p:timing>
    <p:tnLst>
      <p:par>
        <p:cTn id="3473" dur="indefinite" restart="never" nodeType="tmRoot">
          <p:childTnLst>
            <p:seq>
              <p:cTn id="3474" dur="indefinite" nodeType="mainSeq">
                <p:childTnLst>
                  <p:par>
                    <p:cTn id="3475" fill="hold">
                      <p:stCondLst>
                        <p:cond delay="0"/>
                      </p:stCondLst>
                      <p:childTnLst>
                        <p:par>
                          <p:cTn id="3476" fill="hold">
                            <p:stCondLst>
                              <p:cond delay="0"/>
                            </p:stCondLst>
                            <p:childTnLst>
                              <p:par>
                                <p:cTn id="3477" nodeType="withEffect" fill="hold" presetClass="entr" presetID="1">
                                  <p:stCondLst>
                                    <p:cond delay="0"/>
                                  </p:stCondLst>
                                  <p:endCondLst>
                                    <p:cond delay="5000"/>
                                  </p:endCondLst>
                                  <p:childTnLst>
                                    <p:set>
                                      <p:cBhvr>
                                        <p:cTn id="3478" dur="1" fill="hold">
                                          <p:stCondLst>
                                            <p:cond delay="0"/>
                                          </p:stCondLst>
                                        </p:cTn>
                                        <p:tgtEl>
                                          <p:spTgt spid="243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1" name="CustomShape 1"/>
          <p:cNvSpPr/>
          <p:nvPr/>
        </p:nvSpPr>
        <p:spPr>
          <a:xfrm>
            <a:off x="-1444680" y="626400"/>
            <a:ext cx="11139840" cy="8218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latin typeface="Calibri"/>
              </a:rPr>
              <a:t> </a:t>
            </a:r>
            <a:r>
              <a:rPr b="1" lang="en-IN" sz="2400" spc="-1" strike="noStrike">
                <a:solidFill>
                  <a:srgbClr val="c00000"/>
                </a:solidFill>
                <a:latin typeface="Calibri"/>
              </a:rPr>
              <a:t>View of what you would see with a tool like Microsoft Project :</a:t>
            </a:r>
            <a:r>
              <a:rPr b="1" lang="en-IN" sz="2400" spc="-1" strike="noStrike">
                <a:solidFill>
                  <a:srgbClr val="000000"/>
                </a:solidFill>
                <a:latin typeface="Calibri"/>
              </a:rPr>
              <a:t> </a:t>
            </a:r>
            <a:endParaRPr b="0" lang="en-IN" sz="2400" spc="-1" strike="noStrike">
              <a:latin typeface="Arial"/>
            </a:endParaRPr>
          </a:p>
          <a:p>
            <a:pPr>
              <a:lnSpc>
                <a:spcPct val="100000"/>
              </a:lnSpc>
            </a:pPr>
            <a:r>
              <a:rPr b="1" lang="en-IN" sz="2400" spc="-1" strike="noStrike">
                <a:solidFill>
                  <a:srgbClr val="000000"/>
                </a:solidFill>
                <a:latin typeface="Calibri"/>
              </a:rPr>
              <a:t> </a:t>
            </a:r>
            <a:r>
              <a:rPr b="1" lang="en-IN" sz="2400" spc="-1" strike="noStrike">
                <a:solidFill>
                  <a:srgbClr val="000000"/>
                </a:solidFill>
                <a:latin typeface="Calibri"/>
              </a:rPr>
              <a:t>Gantt Chart .. WBS, Schedule, Dependencies etc</a:t>
            </a:r>
            <a:endParaRPr b="0" lang="en-IN" sz="2400" spc="-1" strike="noStrike">
              <a:latin typeface="Arial"/>
            </a:endParaRPr>
          </a:p>
        </p:txBody>
      </p:sp>
      <p:pic>
        <p:nvPicPr>
          <p:cNvPr id="2442" name="Picture 3" descr=""/>
          <p:cNvPicPr/>
          <p:nvPr/>
        </p:nvPicPr>
        <p:blipFill>
          <a:blip r:embed="rId1"/>
          <a:stretch/>
        </p:blipFill>
        <p:spPr>
          <a:xfrm>
            <a:off x="213120" y="1457280"/>
            <a:ext cx="11673720" cy="5400360"/>
          </a:xfrm>
          <a:prstGeom prst="rect">
            <a:avLst/>
          </a:prstGeom>
          <a:ln>
            <a:noFill/>
          </a:ln>
        </p:spPr>
      </p:pic>
      <p:pic>
        <p:nvPicPr>
          <p:cNvPr id="2443" name="Picture 2" descr=""/>
          <p:cNvPicPr/>
          <p:nvPr/>
        </p:nvPicPr>
        <p:blipFill>
          <a:blip r:embed="rId2"/>
          <a:stretch/>
        </p:blipFill>
        <p:spPr>
          <a:xfrm>
            <a:off x="0" y="1390680"/>
            <a:ext cx="12191760" cy="5466960"/>
          </a:xfrm>
          <a:prstGeom prst="rect">
            <a:avLst/>
          </a:prstGeom>
          <a:ln>
            <a:noFill/>
          </a:ln>
        </p:spPr>
      </p:pic>
    </p:spTree>
  </p:cSld>
  <p:timing>
    <p:tnLst>
      <p:par>
        <p:cTn id="3479" dur="indefinite" restart="never" nodeType="tmRoot">
          <p:childTnLst>
            <p:seq>
              <p:cTn id="3480" dur="indefinite" nodeType="mainSeq">
                <p:childTnLst>
                  <p:par>
                    <p:cTn id="3481" fill="hold">
                      <p:stCondLst>
                        <p:cond delay="indefinite"/>
                      </p:stCondLst>
                      <p:childTnLst>
                        <p:par>
                          <p:cTn id="3482" fill="hold">
                            <p:stCondLst>
                              <p:cond delay="0"/>
                            </p:stCondLst>
                            <p:childTnLst>
                              <p:par>
                                <p:cTn id="3483" nodeType="clickEffect" fill="hold" presetClass="entr" presetID="1">
                                  <p:stCondLst>
                                    <p:cond delay="0"/>
                                  </p:stCondLst>
                                  <p:childTnLst>
                                    <p:set>
                                      <p:cBhvr>
                                        <p:cTn id="3484" dur="1" fill="hold">
                                          <p:stCondLst>
                                            <p:cond delay="0"/>
                                          </p:stCondLst>
                                        </p:cTn>
                                        <p:tgtEl>
                                          <p:spTgt spid="24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4"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45" name="CustomShape 2"/>
          <p:cNvSpPr/>
          <p:nvPr/>
        </p:nvSpPr>
        <p:spPr>
          <a:xfrm>
            <a:off x="198720" y="1268280"/>
            <a:ext cx="7223760" cy="5504400"/>
          </a:xfrm>
          <a:prstGeom prst="rect">
            <a:avLst/>
          </a:prstGeom>
          <a:noFill/>
          <a:ln>
            <a:noFill/>
          </a:ln>
        </p:spPr>
        <p:style>
          <a:lnRef idx="0"/>
          <a:fillRef idx="0"/>
          <a:effectRef idx="0"/>
          <a:fontRef idx="minor"/>
        </p:style>
      </p:sp>
      <p:sp>
        <p:nvSpPr>
          <p:cNvPr id="2446" name="CustomShape 3"/>
          <p:cNvSpPr/>
          <p:nvPr/>
        </p:nvSpPr>
        <p:spPr>
          <a:xfrm>
            <a:off x="124560" y="1149480"/>
            <a:ext cx="6248160" cy="458856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7"/>
            </a:pPr>
            <a:r>
              <a:rPr b="1" lang="en-IN" sz="2400" spc="-1" strike="noStrike">
                <a:solidFill>
                  <a:srgbClr val="0070c0"/>
                </a:solidFill>
                <a:latin typeface="Calibri"/>
              </a:rPr>
              <a:t>Identifying and Managing risks</a:t>
            </a:r>
            <a:endParaRPr b="0" lang="en-IN" sz="2400" spc="-1" strike="noStrike">
              <a:latin typeface="Arial"/>
            </a:endParaRPr>
          </a:p>
          <a:p>
            <a:pPr lvl="1" marL="822960" indent="-342720">
              <a:lnSpc>
                <a:spcPct val="120000"/>
              </a:lnSpc>
              <a:spcBef>
                <a:spcPts val="499"/>
              </a:spcBef>
              <a:spcAft>
                <a:spcPts val="499"/>
              </a:spcAft>
              <a:buClr>
                <a:srgbClr val="000000"/>
              </a:buClr>
              <a:buFont typeface="Wingdings" charset="2"/>
              <a:buChar char=""/>
            </a:pPr>
            <a:r>
              <a:rPr b="0" lang="en-IN" sz="2400" spc="-1" strike="noStrike">
                <a:solidFill>
                  <a:srgbClr val="000000"/>
                </a:solidFill>
                <a:latin typeface="Calibri"/>
              </a:rPr>
              <a:t>Risk is any unexpected event that might affect the people, processes, technology, and resources involved. </a:t>
            </a:r>
            <a:endParaRPr b="0" lang="en-IN" sz="2400" spc="-1" strike="noStrike">
              <a:latin typeface="Arial"/>
            </a:endParaRPr>
          </a:p>
          <a:p>
            <a:pPr lvl="1" marL="822960" indent="-342720">
              <a:lnSpc>
                <a:spcPct val="120000"/>
              </a:lnSpc>
              <a:spcBef>
                <a:spcPts val="499"/>
              </a:spcBef>
              <a:spcAft>
                <a:spcPts val="499"/>
              </a:spcAft>
              <a:buClr>
                <a:srgbClr val="000000"/>
              </a:buClr>
              <a:buFont typeface="Wingdings" charset="2"/>
              <a:buChar char=""/>
            </a:pPr>
            <a:r>
              <a:rPr b="0" lang="en-IN" sz="2400" spc="-1" strike="noStrike">
                <a:solidFill>
                  <a:srgbClr val="000000"/>
                </a:solidFill>
                <a:latin typeface="Calibri"/>
              </a:rPr>
              <a:t>Risk Management can be for Products, Projects, Organizations etc.</a:t>
            </a:r>
            <a:endParaRPr b="0" lang="en-IN" sz="2400" spc="-1" strike="noStrike">
              <a:latin typeface="Arial"/>
            </a:endParaRPr>
          </a:p>
          <a:p>
            <a:pPr>
              <a:lnSpc>
                <a:spcPct val="100000"/>
              </a:lnSpc>
              <a:spcAft>
                <a:spcPts val="300"/>
              </a:spcAft>
            </a:pPr>
            <a:endParaRPr b="0" lang="en-IN" sz="2400" spc="-1" strike="noStrike">
              <a:latin typeface="Arial"/>
            </a:endParaRPr>
          </a:p>
          <a:p>
            <a:pPr>
              <a:lnSpc>
                <a:spcPct val="100000"/>
              </a:lnSpc>
              <a:spcAft>
                <a:spcPts val="300"/>
              </a:spcAft>
            </a:pPr>
            <a:endParaRPr b="0" lang="en-IN" sz="2400" spc="-1" strike="noStrike">
              <a:latin typeface="Arial"/>
            </a:endParaRPr>
          </a:p>
        </p:txBody>
      </p:sp>
      <p:pic>
        <p:nvPicPr>
          <p:cNvPr id="2447" name="Picture 6" descr=""/>
          <p:cNvPicPr/>
          <p:nvPr/>
        </p:nvPicPr>
        <p:blipFill>
          <a:blip r:embed="rId1"/>
          <a:stretch/>
        </p:blipFill>
        <p:spPr>
          <a:xfrm>
            <a:off x="6447240" y="1706760"/>
            <a:ext cx="5627880" cy="5028120"/>
          </a:xfrm>
          <a:prstGeom prst="rect">
            <a:avLst/>
          </a:prstGeom>
          <a:ln>
            <a:noFill/>
          </a:ln>
        </p:spPr>
      </p:pic>
      <p:sp>
        <p:nvSpPr>
          <p:cNvPr id="2448" name="CustomShape 4"/>
          <p:cNvSpPr/>
          <p:nvPr/>
        </p:nvSpPr>
        <p:spPr>
          <a:xfrm>
            <a:off x="6447240" y="4867920"/>
            <a:ext cx="1517040" cy="132624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485" dur="indefinite" restart="never" nodeType="tmRoot">
          <p:childTnLst>
            <p:seq>
              <p:cTn id="3486" dur="indefinite" nodeType="mainSeq">
                <p:childTnLst>
                  <p:par>
                    <p:cTn id="3487" fill="hold">
                      <p:stCondLst>
                        <p:cond delay="0"/>
                      </p:stCondLst>
                      <p:childTnLst>
                        <p:par>
                          <p:cTn id="3488" fill="hold">
                            <p:stCondLst>
                              <p:cond delay="0"/>
                            </p:stCondLst>
                            <p:childTnLst>
                              <p:par>
                                <p:cTn id="3489" nodeType="withEffect" fill="hold" presetClass="entr" presetID="1">
                                  <p:stCondLst>
                                    <p:cond delay="0"/>
                                  </p:stCondLst>
                                  <p:endCondLst>
                                    <p:cond delay="5000"/>
                                  </p:endCondLst>
                                  <p:childTnLst>
                                    <p:set>
                                      <p:cBhvr>
                                        <p:cTn id="3490" dur="1" fill="hold">
                                          <p:stCondLst>
                                            <p:cond delay="0"/>
                                          </p:stCondLst>
                                        </p:cTn>
                                        <p:tgtEl>
                                          <p:spTgt spid="244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9"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50" name="CustomShape 2"/>
          <p:cNvSpPr/>
          <p:nvPr/>
        </p:nvSpPr>
        <p:spPr>
          <a:xfrm>
            <a:off x="198720" y="1268280"/>
            <a:ext cx="7223760" cy="5504400"/>
          </a:xfrm>
          <a:prstGeom prst="rect">
            <a:avLst/>
          </a:prstGeom>
          <a:noFill/>
          <a:ln>
            <a:noFill/>
          </a:ln>
        </p:spPr>
        <p:style>
          <a:lnRef idx="0"/>
          <a:fillRef idx="0"/>
          <a:effectRef idx="0"/>
          <a:fontRef idx="minor"/>
        </p:style>
      </p:sp>
      <p:sp>
        <p:nvSpPr>
          <p:cNvPr id="2451" name="CustomShape 3"/>
          <p:cNvSpPr/>
          <p:nvPr/>
        </p:nvSpPr>
        <p:spPr>
          <a:xfrm>
            <a:off x="114120" y="1149480"/>
            <a:ext cx="6248160" cy="7098480"/>
          </a:xfrm>
          <a:prstGeom prst="rect">
            <a:avLst/>
          </a:prstGeom>
          <a:noFill/>
          <a:ln>
            <a:noFill/>
          </a:ln>
        </p:spPr>
        <p:style>
          <a:lnRef idx="0"/>
          <a:fillRef idx="0"/>
          <a:effectRef idx="0"/>
          <a:fontRef idx="minor"/>
        </p:style>
        <p:txBody>
          <a:bodyPr lIns="90000" rIns="90000" tIns="45000" bIns="45000"/>
          <a:p>
            <a:pPr algn="just">
              <a:lnSpc>
                <a:spcPct val="100000"/>
              </a:lnSpc>
              <a:spcBef>
                <a:spcPts val="901"/>
              </a:spcBef>
              <a:spcAft>
                <a:spcPts val="300"/>
              </a:spcAft>
            </a:pPr>
            <a:r>
              <a:rPr b="1" lang="en-IN" sz="2400" spc="-1" strike="noStrike">
                <a:solidFill>
                  <a:srgbClr val="0070c0"/>
                </a:solidFill>
                <a:latin typeface="Calibri"/>
              </a:rPr>
              <a:t>Steps involved in Risk Management</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Identification of the Risk (what might go wrong)</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Assessment and analysis (assessment of probability of occurrence and impact)</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Mitigation/Fall back planning (what can we do about it? What might we have to do)</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Identification and Catching the Trigger (how will we know the risk has happened)</a:t>
            </a:r>
            <a:endParaRPr b="0" lang="en-IN" sz="2400" spc="-1" strike="noStrike">
              <a:latin typeface="Arial"/>
            </a:endParaRPr>
          </a:p>
          <a:p>
            <a:pPr lvl="1" marL="457200" indent="-456840" algn="just">
              <a:lnSpc>
                <a:spcPct val="120000"/>
              </a:lnSpc>
              <a:spcBef>
                <a:spcPts val="601"/>
              </a:spcBef>
              <a:spcAft>
                <a:spcPts val="300"/>
              </a:spcAft>
              <a:buClr>
                <a:srgbClr val="000000"/>
              </a:buClr>
              <a:buFont typeface="Wingdings" charset="2"/>
              <a:buChar char=""/>
            </a:pPr>
            <a:r>
              <a:rPr b="0" lang="en-IN" sz="2400" spc="-1" strike="noStrike">
                <a:solidFill>
                  <a:srgbClr val="000000"/>
                </a:solidFill>
                <a:latin typeface="Calibri"/>
              </a:rPr>
              <a:t>Execution and monitoring of the Mitigation Plan</a:t>
            </a:r>
            <a:endParaRPr b="0" lang="en-IN" sz="2400" spc="-1" strike="noStrike">
              <a:latin typeface="Arial"/>
            </a:endParaRPr>
          </a:p>
        </p:txBody>
      </p:sp>
      <p:pic>
        <p:nvPicPr>
          <p:cNvPr id="2452" name="Picture 1" descr=""/>
          <p:cNvPicPr/>
          <p:nvPr/>
        </p:nvPicPr>
        <p:blipFill>
          <a:blip r:embed="rId1"/>
          <a:stretch/>
        </p:blipFill>
        <p:spPr>
          <a:xfrm>
            <a:off x="7058520" y="2027880"/>
            <a:ext cx="4320000" cy="3650760"/>
          </a:xfrm>
          <a:prstGeom prst="rect">
            <a:avLst/>
          </a:prstGeom>
          <a:ln>
            <a:noFill/>
          </a:ln>
        </p:spPr>
      </p:pic>
      <p:sp>
        <p:nvSpPr>
          <p:cNvPr id="2453" name="CustomShape 4"/>
          <p:cNvSpPr/>
          <p:nvPr/>
        </p:nvSpPr>
        <p:spPr>
          <a:xfrm>
            <a:off x="9053280" y="1752120"/>
            <a:ext cx="300960" cy="196920"/>
          </a:xfrm>
          <a:prstGeom prst="down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454" name="CustomShape 5"/>
          <p:cNvSpPr/>
          <p:nvPr/>
        </p:nvSpPr>
        <p:spPr>
          <a:xfrm>
            <a:off x="11268720" y="3366000"/>
            <a:ext cx="404640" cy="26568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455" name="CustomShape 6"/>
          <p:cNvSpPr/>
          <p:nvPr/>
        </p:nvSpPr>
        <p:spPr>
          <a:xfrm>
            <a:off x="10888560" y="4992120"/>
            <a:ext cx="381600" cy="231120"/>
          </a:xfrm>
          <a:prstGeom prst="lef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456" name="CustomShape 7"/>
          <p:cNvSpPr/>
          <p:nvPr/>
        </p:nvSpPr>
        <p:spPr>
          <a:xfrm>
            <a:off x="7058520" y="4992120"/>
            <a:ext cx="543600" cy="231120"/>
          </a:xfrm>
          <a:prstGeom prst="right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457" name="CustomShape 8"/>
          <p:cNvSpPr/>
          <p:nvPr/>
        </p:nvSpPr>
        <p:spPr>
          <a:xfrm>
            <a:off x="7602120" y="2549880"/>
            <a:ext cx="300960" cy="376560"/>
          </a:xfrm>
          <a:prstGeom prst="downArrow">
            <a:avLst>
              <a:gd name="adj1" fmla="val 50000"/>
              <a:gd name="adj2" fmla="val 50000"/>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458" name="CustomShape 9"/>
          <p:cNvSpPr/>
          <p:nvPr/>
        </p:nvSpPr>
        <p:spPr>
          <a:xfrm>
            <a:off x="9412560" y="4566240"/>
            <a:ext cx="1274400" cy="1083240"/>
          </a:xfrm>
          <a:prstGeom prst="ellipse">
            <a:avLst/>
          </a:prstGeom>
          <a:solidFill>
            <a:srgbClr val="ff0000"/>
          </a:solidFill>
          <a:ln/>
        </p:spPr>
        <p:style>
          <a:lnRef idx="2">
            <a:schemeClr val="accent6">
              <a:shade val="50000"/>
            </a:schemeClr>
          </a:lnRef>
          <a:fillRef idx="1">
            <a:schemeClr val="accent6"/>
          </a:fillRef>
          <a:effectRef idx="0">
            <a:schemeClr val="accent6"/>
          </a:effectRef>
          <a:fontRef idx="minor"/>
        </p:style>
        <p:txBody>
          <a:bodyPr lIns="90000" rIns="90000" tIns="45000" bIns="45000" anchor="ctr"/>
          <a:p>
            <a:pPr algn="ctr">
              <a:lnSpc>
                <a:spcPct val="100000"/>
              </a:lnSpc>
            </a:pPr>
            <a:r>
              <a:rPr b="1" lang="en-IN" sz="1300" spc="-1" strike="noStrike">
                <a:solidFill>
                  <a:srgbClr val="ffffff"/>
                </a:solidFill>
                <a:latin typeface="Calibri"/>
              </a:rPr>
              <a:t>Mitigation Planning</a:t>
            </a:r>
            <a:endParaRPr b="0" lang="en-IN" sz="1300" spc="-1" strike="noStrike">
              <a:latin typeface="Arial"/>
            </a:endParaRPr>
          </a:p>
        </p:txBody>
      </p:sp>
      <p:sp>
        <p:nvSpPr>
          <p:cNvPr id="2459" name="CustomShape 10"/>
          <p:cNvSpPr/>
          <p:nvPr/>
        </p:nvSpPr>
        <p:spPr>
          <a:xfrm>
            <a:off x="9111240" y="4808520"/>
            <a:ext cx="272160" cy="7200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0" name="CustomShape 11"/>
          <p:cNvSpPr/>
          <p:nvPr/>
        </p:nvSpPr>
        <p:spPr>
          <a:xfrm>
            <a:off x="9082080" y="4993200"/>
            <a:ext cx="296280" cy="295200"/>
          </a:xfrm>
          <a:prstGeom prst="leftArrow">
            <a:avLst>
              <a:gd name="adj1" fmla="val 50000"/>
              <a:gd name="adj2" fmla="val 50000"/>
            </a:avLst>
          </a:prstGeom>
          <a:solidFill>
            <a:srgbClr val="ff0000"/>
          </a:solidFill>
          <a:ln/>
        </p:spPr>
        <p:style>
          <a:lnRef idx="2">
            <a:schemeClr val="accent1">
              <a:shade val="50000"/>
            </a:schemeClr>
          </a:lnRef>
          <a:fillRef idx="1">
            <a:schemeClr val="accent1"/>
          </a:fillRef>
          <a:effectRef idx="0">
            <a:schemeClr val="accent1"/>
          </a:effectRef>
          <a:fontRef idx="minor"/>
        </p:style>
      </p:sp>
    </p:spTree>
  </p:cSld>
  <p:timing>
    <p:tnLst>
      <p:par>
        <p:cTn id="3491" dur="indefinite" restart="never" nodeType="tmRoot">
          <p:childTnLst>
            <p:seq>
              <p:cTn id="3492" dur="indefinite" nodeType="mainSeq">
                <p:childTnLst>
                  <p:par>
                    <p:cTn id="3493" fill="hold">
                      <p:stCondLst>
                        <p:cond delay="0"/>
                      </p:stCondLst>
                      <p:childTnLst>
                        <p:par>
                          <p:cTn id="3494" fill="hold">
                            <p:stCondLst>
                              <p:cond delay="0"/>
                            </p:stCondLst>
                            <p:childTnLst>
                              <p:par>
                                <p:cTn id="3495" nodeType="withEffect" fill="hold" presetClass="entr" presetID="1">
                                  <p:stCondLst>
                                    <p:cond delay="0"/>
                                  </p:stCondLst>
                                  <p:endCondLst>
                                    <p:cond delay="5000"/>
                                  </p:endCondLst>
                                  <p:childTnLst>
                                    <p:set>
                                      <p:cBhvr>
                                        <p:cTn id="3496" dur="1" fill="hold">
                                          <p:stCondLst>
                                            <p:cond delay="0"/>
                                          </p:stCondLst>
                                        </p:cTn>
                                        <p:tgtEl>
                                          <p:spTgt spid="2450">
                                            <p:txEl>
                                              <p:pRg st="0" end="0"/>
                                            </p:txEl>
                                          </p:spTgt>
                                        </p:tgtEl>
                                        <p:attrNameLst>
                                          <p:attrName>style.visibility</p:attrName>
                                        </p:attrNameLst>
                                      </p:cBhvr>
                                      <p:to>
                                        <p:strVal val="visible"/>
                                      </p:to>
                                    </p:set>
                                  </p:childTnLst>
                                </p:cTn>
                              </p:par>
                            </p:childTnLst>
                          </p:cTn>
                        </p:par>
                      </p:childTnLst>
                    </p:cTn>
                  </p:par>
                  <p:par>
                    <p:cTn id="3497" fill="hold">
                      <p:stCondLst>
                        <p:cond delay="indefinite"/>
                      </p:stCondLst>
                      <p:childTnLst>
                        <p:par>
                          <p:cTn id="3498" fill="hold">
                            <p:stCondLst>
                              <p:cond delay="0"/>
                            </p:stCondLst>
                            <p:childTnLst>
                              <p:par>
                                <p:cTn id="3499" nodeType="clickEffect" fill="hold" presetClass="entr" presetID="1">
                                  <p:stCondLst>
                                    <p:cond delay="0"/>
                                  </p:stCondLst>
                                  <p:childTnLst>
                                    <p:set>
                                      <p:cBhvr>
                                        <p:cTn id="3500" dur="1" fill="hold">
                                          <p:stCondLst>
                                            <p:cond delay="0"/>
                                          </p:stCondLst>
                                        </p:cTn>
                                        <p:tgtEl>
                                          <p:spTgt spid="2451">
                                            <p:txEl>
                                              <p:pRg st="1" end="1"/>
                                            </p:txEl>
                                          </p:spTgt>
                                        </p:tgtEl>
                                        <p:attrNameLst>
                                          <p:attrName>style.visibility</p:attrName>
                                        </p:attrNameLst>
                                      </p:cBhvr>
                                      <p:to>
                                        <p:strVal val="visible"/>
                                      </p:to>
                                    </p:set>
                                  </p:childTnLst>
                                </p:cTn>
                              </p:par>
                              <p:par>
                                <p:cTn id="3501" nodeType="withEffect" fill="hold" presetClass="entr" presetID="1">
                                  <p:stCondLst>
                                    <p:cond delay="0"/>
                                  </p:stCondLst>
                                  <p:childTnLst>
                                    <p:set>
                                      <p:cBhvr>
                                        <p:cTn id="3502" dur="1" fill="hold">
                                          <p:stCondLst>
                                            <p:cond delay="0"/>
                                          </p:stCondLst>
                                        </p:cTn>
                                        <p:tgtEl>
                                          <p:spTgt spid="2453"/>
                                        </p:tgtEl>
                                        <p:attrNameLst>
                                          <p:attrName>style.visibility</p:attrName>
                                        </p:attrNameLst>
                                      </p:cBhvr>
                                      <p:to>
                                        <p:strVal val="visible"/>
                                      </p:to>
                                    </p:set>
                                  </p:childTnLst>
                                </p:cTn>
                              </p:par>
                            </p:childTnLst>
                          </p:cTn>
                        </p:par>
                      </p:childTnLst>
                    </p:cTn>
                  </p:par>
                  <p:par>
                    <p:cTn id="3503" fill="hold">
                      <p:stCondLst>
                        <p:cond delay="indefinite"/>
                      </p:stCondLst>
                      <p:childTnLst>
                        <p:par>
                          <p:cTn id="3504" fill="hold">
                            <p:stCondLst>
                              <p:cond delay="0"/>
                            </p:stCondLst>
                            <p:childTnLst>
                              <p:par>
                                <p:cTn id="3505" nodeType="clickEffect" fill="hold" presetClass="exit" presetID="1">
                                  <p:stCondLst>
                                    <p:cond delay="0"/>
                                  </p:stCondLst>
                                  <p:childTnLst>
                                    <p:set>
                                      <p:cBhvr>
                                        <p:cTn id="3506" dur="1" fill="hold">
                                          <p:stCondLst>
                                            <p:cond delay="0"/>
                                          </p:stCondLst>
                                        </p:cTn>
                                        <p:tgtEl>
                                          <p:spTgt spid="2453"/>
                                        </p:tgtEl>
                                        <p:attrNameLst>
                                          <p:attrName>style.visibility</p:attrName>
                                        </p:attrNameLst>
                                      </p:cBhvr>
                                      <p:to>
                                        <p:strVal val="hidden"/>
                                      </p:to>
                                    </p:set>
                                  </p:childTnLst>
                                </p:cTn>
                              </p:par>
                              <p:par>
                                <p:cTn id="3507" nodeType="withEffect" fill="hold" presetClass="entr" presetID="1">
                                  <p:stCondLst>
                                    <p:cond delay="0"/>
                                  </p:stCondLst>
                                  <p:childTnLst>
                                    <p:set>
                                      <p:cBhvr>
                                        <p:cTn id="3508" dur="1" fill="hold">
                                          <p:stCondLst>
                                            <p:cond delay="0"/>
                                          </p:stCondLst>
                                        </p:cTn>
                                        <p:tgtEl>
                                          <p:spTgt spid="2454"/>
                                        </p:tgtEl>
                                        <p:attrNameLst>
                                          <p:attrName>style.visibility</p:attrName>
                                        </p:attrNameLst>
                                      </p:cBhvr>
                                      <p:to>
                                        <p:strVal val="visible"/>
                                      </p:to>
                                    </p:set>
                                  </p:childTnLst>
                                </p:cTn>
                              </p:par>
                              <p:par>
                                <p:cTn id="3509" nodeType="withEffect" fill="hold" presetClass="entr" presetID="1">
                                  <p:stCondLst>
                                    <p:cond delay="0"/>
                                  </p:stCondLst>
                                  <p:childTnLst>
                                    <p:set>
                                      <p:cBhvr>
                                        <p:cTn id="3510" dur="1" fill="hold">
                                          <p:stCondLst>
                                            <p:cond delay="0"/>
                                          </p:stCondLst>
                                        </p:cTn>
                                        <p:tgtEl>
                                          <p:spTgt spid="2451">
                                            <p:txEl>
                                              <p:pRg st="2" end="2"/>
                                            </p:txEl>
                                          </p:spTgt>
                                        </p:tgtEl>
                                        <p:attrNameLst>
                                          <p:attrName>style.visibility</p:attrName>
                                        </p:attrNameLst>
                                      </p:cBhvr>
                                      <p:to>
                                        <p:strVal val="visible"/>
                                      </p:to>
                                    </p:set>
                                  </p:childTnLst>
                                </p:cTn>
                              </p:par>
                            </p:childTnLst>
                          </p:cTn>
                        </p:par>
                      </p:childTnLst>
                    </p:cTn>
                  </p:par>
                  <p:par>
                    <p:cTn id="3511" fill="hold">
                      <p:stCondLst>
                        <p:cond delay="indefinite"/>
                      </p:stCondLst>
                      <p:childTnLst>
                        <p:par>
                          <p:cTn id="3512" fill="hold">
                            <p:stCondLst>
                              <p:cond delay="0"/>
                            </p:stCondLst>
                            <p:childTnLst>
                              <p:par>
                                <p:cTn id="3513" nodeType="clickEffect" fill="hold" presetClass="exit" presetID="1">
                                  <p:stCondLst>
                                    <p:cond delay="0"/>
                                  </p:stCondLst>
                                  <p:childTnLst>
                                    <p:set>
                                      <p:cBhvr>
                                        <p:cTn id="3514" dur="1" fill="hold">
                                          <p:stCondLst>
                                            <p:cond delay="0"/>
                                          </p:stCondLst>
                                        </p:cTn>
                                        <p:tgtEl>
                                          <p:spTgt spid="2454"/>
                                        </p:tgtEl>
                                        <p:attrNameLst>
                                          <p:attrName>style.visibility</p:attrName>
                                        </p:attrNameLst>
                                      </p:cBhvr>
                                      <p:to>
                                        <p:strVal val="hidden"/>
                                      </p:to>
                                    </p:set>
                                  </p:childTnLst>
                                </p:cTn>
                              </p:par>
                              <p:par>
                                <p:cTn id="3515" nodeType="withEffect" fill="hold" presetClass="entr" presetID="1">
                                  <p:stCondLst>
                                    <p:cond delay="0"/>
                                  </p:stCondLst>
                                  <p:childTnLst>
                                    <p:set>
                                      <p:cBhvr>
                                        <p:cTn id="3516" dur="1" fill="hold">
                                          <p:stCondLst>
                                            <p:cond delay="0"/>
                                          </p:stCondLst>
                                        </p:cTn>
                                        <p:tgtEl>
                                          <p:spTgt spid="2455"/>
                                        </p:tgtEl>
                                        <p:attrNameLst>
                                          <p:attrName>style.visibility</p:attrName>
                                        </p:attrNameLst>
                                      </p:cBhvr>
                                      <p:to>
                                        <p:strVal val="visible"/>
                                      </p:to>
                                    </p:set>
                                  </p:childTnLst>
                                </p:cTn>
                              </p:par>
                              <p:par>
                                <p:cTn id="3517" nodeType="withEffect" fill="hold" presetClass="entr" presetID="1">
                                  <p:stCondLst>
                                    <p:cond delay="0"/>
                                  </p:stCondLst>
                                  <p:childTnLst>
                                    <p:set>
                                      <p:cBhvr>
                                        <p:cTn id="3518" dur="1" fill="hold">
                                          <p:stCondLst>
                                            <p:cond delay="0"/>
                                          </p:stCondLst>
                                        </p:cTn>
                                        <p:tgtEl>
                                          <p:spTgt spid="2451">
                                            <p:txEl>
                                              <p:pRg st="3" end="3"/>
                                            </p:txEl>
                                          </p:spTgt>
                                        </p:tgtEl>
                                        <p:attrNameLst>
                                          <p:attrName>style.visibility</p:attrName>
                                        </p:attrNameLst>
                                      </p:cBhvr>
                                      <p:to>
                                        <p:strVal val="visible"/>
                                      </p:to>
                                    </p:set>
                                  </p:childTnLst>
                                </p:cTn>
                              </p:par>
                            </p:childTnLst>
                          </p:cTn>
                        </p:par>
                      </p:childTnLst>
                    </p:cTn>
                  </p:par>
                  <p:par>
                    <p:cTn id="3519" fill="hold">
                      <p:stCondLst>
                        <p:cond delay="indefinite"/>
                      </p:stCondLst>
                      <p:childTnLst>
                        <p:par>
                          <p:cTn id="3520" fill="hold">
                            <p:stCondLst>
                              <p:cond delay="0"/>
                            </p:stCondLst>
                            <p:childTnLst>
                              <p:par>
                                <p:cTn id="3521" nodeType="clickEffect" fill="hold" presetClass="exit" presetID="1">
                                  <p:stCondLst>
                                    <p:cond delay="0"/>
                                  </p:stCondLst>
                                  <p:childTnLst>
                                    <p:set>
                                      <p:cBhvr>
                                        <p:cTn id="3522" dur="1" fill="hold">
                                          <p:stCondLst>
                                            <p:cond delay="0"/>
                                          </p:stCondLst>
                                        </p:cTn>
                                        <p:tgtEl>
                                          <p:spTgt spid="2455"/>
                                        </p:tgtEl>
                                        <p:attrNameLst>
                                          <p:attrName>style.visibility</p:attrName>
                                        </p:attrNameLst>
                                      </p:cBhvr>
                                      <p:to>
                                        <p:strVal val="hidden"/>
                                      </p:to>
                                    </p:set>
                                  </p:childTnLst>
                                </p:cTn>
                              </p:par>
                              <p:par>
                                <p:cTn id="3523" nodeType="withEffect" fill="hold" presetClass="entr" presetID="1">
                                  <p:stCondLst>
                                    <p:cond delay="0"/>
                                  </p:stCondLst>
                                  <p:childTnLst>
                                    <p:set>
                                      <p:cBhvr>
                                        <p:cTn id="3524" dur="1" fill="hold">
                                          <p:stCondLst>
                                            <p:cond delay="0"/>
                                          </p:stCondLst>
                                        </p:cTn>
                                        <p:tgtEl>
                                          <p:spTgt spid="2456"/>
                                        </p:tgtEl>
                                        <p:attrNameLst>
                                          <p:attrName>style.visibility</p:attrName>
                                        </p:attrNameLst>
                                      </p:cBhvr>
                                      <p:to>
                                        <p:strVal val="visible"/>
                                      </p:to>
                                    </p:set>
                                  </p:childTnLst>
                                </p:cTn>
                              </p:par>
                              <p:par>
                                <p:cTn id="3525" nodeType="withEffect" fill="hold" presetClass="entr" presetID="1">
                                  <p:stCondLst>
                                    <p:cond delay="0"/>
                                  </p:stCondLst>
                                  <p:childTnLst>
                                    <p:set>
                                      <p:cBhvr>
                                        <p:cTn id="3526" dur="1" fill="hold">
                                          <p:stCondLst>
                                            <p:cond delay="0"/>
                                          </p:stCondLst>
                                        </p:cTn>
                                        <p:tgtEl>
                                          <p:spTgt spid="2451">
                                            <p:txEl>
                                              <p:pRg st="4" end="4"/>
                                            </p:txEl>
                                          </p:spTgt>
                                        </p:tgtEl>
                                        <p:attrNameLst>
                                          <p:attrName>style.visibility</p:attrName>
                                        </p:attrNameLst>
                                      </p:cBhvr>
                                      <p:to>
                                        <p:strVal val="visible"/>
                                      </p:to>
                                    </p:set>
                                  </p:childTnLst>
                                </p:cTn>
                              </p:par>
                            </p:childTnLst>
                          </p:cTn>
                        </p:par>
                      </p:childTnLst>
                    </p:cTn>
                  </p:par>
                  <p:par>
                    <p:cTn id="3527" fill="hold">
                      <p:stCondLst>
                        <p:cond delay="indefinite"/>
                      </p:stCondLst>
                      <p:childTnLst>
                        <p:par>
                          <p:cTn id="3528" fill="hold">
                            <p:stCondLst>
                              <p:cond delay="0"/>
                            </p:stCondLst>
                            <p:childTnLst>
                              <p:par>
                                <p:cTn id="3529" nodeType="clickEffect" fill="hold" presetClass="exit" presetID="1">
                                  <p:stCondLst>
                                    <p:cond delay="0"/>
                                  </p:stCondLst>
                                  <p:childTnLst>
                                    <p:set>
                                      <p:cBhvr>
                                        <p:cTn id="3530" dur="1" fill="hold">
                                          <p:stCondLst>
                                            <p:cond delay="0"/>
                                          </p:stCondLst>
                                        </p:cTn>
                                        <p:tgtEl>
                                          <p:spTgt spid="2456"/>
                                        </p:tgtEl>
                                        <p:attrNameLst>
                                          <p:attrName>style.visibility</p:attrName>
                                        </p:attrNameLst>
                                      </p:cBhvr>
                                      <p:to>
                                        <p:strVal val="hidden"/>
                                      </p:to>
                                    </p:set>
                                  </p:childTnLst>
                                </p:cTn>
                              </p:par>
                              <p:par>
                                <p:cTn id="3531" nodeType="withEffect" fill="hold" presetClass="entr" presetID="1">
                                  <p:stCondLst>
                                    <p:cond delay="0"/>
                                  </p:stCondLst>
                                  <p:childTnLst>
                                    <p:set>
                                      <p:cBhvr>
                                        <p:cTn id="3532" dur="1" fill="hold">
                                          <p:stCondLst>
                                            <p:cond delay="0"/>
                                          </p:stCondLst>
                                        </p:cTn>
                                        <p:tgtEl>
                                          <p:spTgt spid="2457"/>
                                        </p:tgtEl>
                                        <p:attrNameLst>
                                          <p:attrName>style.visibility</p:attrName>
                                        </p:attrNameLst>
                                      </p:cBhvr>
                                      <p:to>
                                        <p:strVal val="visible"/>
                                      </p:to>
                                    </p:set>
                                  </p:childTnLst>
                                </p:cTn>
                              </p:par>
                              <p:par>
                                <p:cTn id="3533" nodeType="withEffect" fill="hold" presetClass="entr" presetID="1">
                                  <p:stCondLst>
                                    <p:cond delay="0"/>
                                  </p:stCondLst>
                                  <p:childTnLst>
                                    <p:set>
                                      <p:cBhvr>
                                        <p:cTn id="3534" dur="1" fill="hold">
                                          <p:stCondLst>
                                            <p:cond delay="0"/>
                                          </p:stCondLst>
                                        </p:cTn>
                                        <p:tgtEl>
                                          <p:spTgt spid="2451">
                                            <p:txEl>
                                              <p:pRg st="5" end="5"/>
                                            </p:txEl>
                                          </p:spTgt>
                                        </p:tgtEl>
                                        <p:attrNameLst>
                                          <p:attrName>style.visibility</p:attrName>
                                        </p:attrNameLst>
                                      </p:cBhvr>
                                      <p:to>
                                        <p:strVal val="visible"/>
                                      </p:to>
                                    </p:set>
                                  </p:childTnLst>
                                </p:cTn>
                              </p:par>
                            </p:childTnLst>
                          </p:cTn>
                        </p:par>
                      </p:childTnLst>
                    </p:cTn>
                  </p:par>
                  <p:par>
                    <p:cTn id="3535" fill="hold">
                      <p:stCondLst>
                        <p:cond delay="indefinite"/>
                      </p:stCondLst>
                      <p:childTnLst>
                        <p:par>
                          <p:cTn id="3536" fill="hold">
                            <p:stCondLst>
                              <p:cond delay="0"/>
                            </p:stCondLst>
                            <p:childTnLst>
                              <p:par>
                                <p:cTn id="3537" nodeType="clickEffect" fill="hold" presetClass="exit" presetID="1">
                                  <p:stCondLst>
                                    <p:cond delay="0"/>
                                  </p:stCondLst>
                                  <p:childTnLst>
                                    <p:set>
                                      <p:cBhvr>
                                        <p:cTn id="3538" dur="1" fill="hold">
                                          <p:stCondLst>
                                            <p:cond delay="0"/>
                                          </p:stCondLst>
                                        </p:cTn>
                                        <p:tgtEl>
                                          <p:spTgt spid="24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1"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Software Project Planning Steps</a:t>
            </a:r>
            <a:endParaRPr b="0" lang="en-US" sz="2400" spc="-1" strike="noStrike">
              <a:solidFill>
                <a:srgbClr val="000000"/>
              </a:solidFill>
              <a:latin typeface="Calibri"/>
            </a:endParaRPr>
          </a:p>
        </p:txBody>
      </p:sp>
      <p:sp>
        <p:nvSpPr>
          <p:cNvPr id="2462" name="CustomShape 2"/>
          <p:cNvSpPr/>
          <p:nvPr/>
        </p:nvSpPr>
        <p:spPr>
          <a:xfrm>
            <a:off x="198720" y="1268280"/>
            <a:ext cx="7223760" cy="5504400"/>
          </a:xfrm>
          <a:prstGeom prst="rect">
            <a:avLst/>
          </a:prstGeom>
          <a:noFill/>
          <a:ln>
            <a:noFill/>
          </a:ln>
        </p:spPr>
        <p:style>
          <a:lnRef idx="0"/>
          <a:fillRef idx="0"/>
          <a:effectRef idx="0"/>
          <a:fontRef idx="minor"/>
        </p:style>
      </p:sp>
      <p:sp>
        <p:nvSpPr>
          <p:cNvPr id="2463" name="CustomShape 3"/>
          <p:cNvSpPr/>
          <p:nvPr/>
        </p:nvSpPr>
        <p:spPr>
          <a:xfrm>
            <a:off x="104400" y="1197000"/>
            <a:ext cx="6652800" cy="5019840"/>
          </a:xfrm>
          <a:prstGeom prst="rect">
            <a:avLst/>
          </a:prstGeom>
          <a:noFill/>
          <a:ln>
            <a:noFill/>
          </a:ln>
        </p:spPr>
        <p:style>
          <a:lnRef idx="0"/>
          <a:fillRef idx="0"/>
          <a:effectRef idx="0"/>
          <a:fontRef idx="minor"/>
        </p:style>
        <p:txBody>
          <a:bodyPr lIns="90000" rIns="90000" tIns="45000" bIns="45000"/>
          <a:p>
            <a:pPr lvl="1" marL="457200" indent="-456840" algn="just">
              <a:lnSpc>
                <a:spcPct val="100000"/>
              </a:lnSpc>
              <a:spcAft>
                <a:spcPts val="300"/>
              </a:spcAft>
              <a:buClr>
                <a:srgbClr val="0070c0"/>
              </a:buClr>
              <a:buFont typeface="Calibri Light"/>
              <a:buAutoNum type="arabicPeriod" startAt="8"/>
            </a:pPr>
            <a:r>
              <a:rPr b="1" lang="en-IN" sz="2400" spc="-1" strike="noStrike">
                <a:solidFill>
                  <a:srgbClr val="0070c0"/>
                </a:solidFill>
                <a:latin typeface="Calibri"/>
              </a:rPr>
              <a:t>Developing a quality management process</a:t>
            </a:r>
            <a:endParaRPr b="0" lang="en-IN" sz="24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Tracking of the projects/product </a:t>
            </a:r>
            <a:br/>
            <a:r>
              <a:rPr b="0" lang="en-IN" sz="2200" spc="-1" strike="noStrike">
                <a:solidFill>
                  <a:srgbClr val="000000"/>
                </a:solidFill>
                <a:latin typeface="Arial"/>
              </a:rPr>
              <a:t>progress</a:t>
            </a:r>
            <a:endParaRPr b="0" lang="en-IN" sz="22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Communication plans (Verbal/Written)</a:t>
            </a:r>
            <a:endParaRPr b="0" lang="en-IN" sz="2200" spc="-1" strike="noStrike">
              <a:latin typeface="Arial"/>
            </a:endParaRPr>
          </a:p>
          <a:p>
            <a:pPr lvl="2" marL="822960" indent="-36540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Quality assurance plans (including all</a:t>
            </a:r>
            <a:br/>
            <a:r>
              <a:rPr b="0" lang="en-IN" sz="2200" spc="-1" strike="noStrike">
                <a:solidFill>
                  <a:srgbClr val="000000"/>
                </a:solidFill>
                <a:latin typeface="Arial"/>
              </a:rPr>
              <a:t>processes planned</a:t>
            </a:r>
            <a:endParaRPr b="0" lang="en-IN" sz="2200" spc="-1" strike="noStrike">
              <a:latin typeface="Arial"/>
            </a:endParaRPr>
          </a:p>
          <a:p>
            <a:pPr lvl="2" marL="822960" indent="-36540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Test Completion criteria’s</a:t>
            </a:r>
            <a:endParaRPr b="0" lang="en-IN" sz="2200" spc="-1" strike="noStrike">
              <a:latin typeface="Arial"/>
            </a:endParaRPr>
          </a:p>
          <a:p>
            <a:pPr lvl="2" marL="822960" indent="-36540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Early verification or Customer validation e.g. Beta </a:t>
            </a:r>
            <a:endParaRPr b="0" lang="en-IN" sz="2200" spc="-1" strike="noStrike">
              <a:latin typeface="Arial"/>
            </a:endParaRPr>
          </a:p>
          <a:p>
            <a:pPr marL="822960" indent="-365400">
              <a:lnSpc>
                <a:spcPct val="120000"/>
              </a:lnSpc>
              <a:spcBef>
                <a:spcPts val="601"/>
              </a:spcBef>
              <a:spcAft>
                <a:spcPts val="601"/>
              </a:spcAft>
            </a:pPr>
            <a:endParaRPr b="0" lang="en-IN" sz="2200" spc="-1" strike="noStrike">
              <a:latin typeface="Arial"/>
            </a:endParaRPr>
          </a:p>
        </p:txBody>
      </p:sp>
      <p:pic>
        <p:nvPicPr>
          <p:cNvPr id="2464" name="Picture 6" descr=""/>
          <p:cNvPicPr/>
          <p:nvPr/>
        </p:nvPicPr>
        <p:blipFill>
          <a:blip r:embed="rId1"/>
          <a:stretch/>
        </p:blipFill>
        <p:spPr>
          <a:xfrm>
            <a:off x="6777720" y="1800000"/>
            <a:ext cx="5289120" cy="4754520"/>
          </a:xfrm>
          <a:prstGeom prst="rect">
            <a:avLst/>
          </a:prstGeom>
          <a:ln>
            <a:noFill/>
          </a:ln>
        </p:spPr>
      </p:pic>
      <p:sp>
        <p:nvSpPr>
          <p:cNvPr id="2465" name="CustomShape 4"/>
          <p:cNvSpPr/>
          <p:nvPr/>
        </p:nvSpPr>
        <p:spPr>
          <a:xfrm>
            <a:off x="6663240" y="3429000"/>
            <a:ext cx="1542240" cy="140400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539" dur="indefinite" restart="never" nodeType="tmRoot">
          <p:childTnLst>
            <p:seq>
              <p:cTn id="3540" dur="indefinite" nodeType="mainSeq">
                <p:childTnLst>
                  <p:par>
                    <p:cTn id="3541" fill="hold">
                      <p:stCondLst>
                        <p:cond delay="0"/>
                      </p:stCondLst>
                      <p:childTnLst>
                        <p:par>
                          <p:cTn id="3542" fill="hold">
                            <p:stCondLst>
                              <p:cond delay="0"/>
                            </p:stCondLst>
                            <p:childTnLst>
                              <p:par>
                                <p:cTn id="3543" nodeType="withEffect" fill="hold" presetClass="entr" presetID="1">
                                  <p:stCondLst>
                                    <p:cond delay="0"/>
                                  </p:stCondLst>
                                  <p:endCondLst>
                                    <p:cond delay="5000"/>
                                  </p:endCondLst>
                                  <p:childTnLst>
                                    <p:set>
                                      <p:cBhvr>
                                        <p:cTn id="3544" dur="1" fill="hold">
                                          <p:stCondLst>
                                            <p:cond delay="0"/>
                                          </p:stCondLst>
                                        </p:cTn>
                                        <p:tgtEl>
                                          <p:spTgt spid="246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6"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Soft</a:t>
            </a:r>
            <a:r>
              <a:rPr b="1" lang="en-US" sz="2400" spc="-1" strike="noStrike">
                <a:solidFill>
                  <a:srgbClr val="ed7d31"/>
                </a:solidFill>
                <a:latin typeface="Calibri"/>
              </a:rPr>
              <a:t>ware </a:t>
            </a:r>
            <a:r>
              <a:rPr b="1" lang="en-US" sz="2400" spc="-1" strike="noStrike">
                <a:solidFill>
                  <a:srgbClr val="ed7d31"/>
                </a:solidFill>
                <a:latin typeface="Calibri"/>
              </a:rPr>
              <a:t>Proje</a:t>
            </a:r>
            <a:r>
              <a:rPr b="1" lang="en-US" sz="2400" spc="-1" strike="noStrike">
                <a:solidFill>
                  <a:srgbClr val="ed7d31"/>
                </a:solidFill>
                <a:latin typeface="Calibri"/>
              </a:rPr>
              <a:t>ct </a:t>
            </a:r>
            <a:r>
              <a:rPr b="1" lang="en-US" sz="2400" spc="-1" strike="noStrike">
                <a:solidFill>
                  <a:srgbClr val="ed7d31"/>
                </a:solidFill>
                <a:latin typeface="Calibri"/>
              </a:rPr>
              <a:t>Plan</a:t>
            </a:r>
            <a:r>
              <a:rPr b="1" lang="en-US" sz="2400" spc="-1" strike="noStrike">
                <a:solidFill>
                  <a:srgbClr val="ed7d31"/>
                </a:solidFill>
                <a:latin typeface="Calibri"/>
              </a:rPr>
              <a:t>ning </a:t>
            </a:r>
            <a:r>
              <a:rPr b="1" lang="en-US" sz="2400" spc="-1" strike="noStrike">
                <a:solidFill>
                  <a:srgbClr val="ed7d31"/>
                </a:solidFill>
                <a:latin typeface="Calibri"/>
              </a:rPr>
              <a:t>Step</a:t>
            </a:r>
            <a:r>
              <a:rPr b="1" lang="en-US" sz="2400" spc="-1" strike="noStrike">
                <a:solidFill>
                  <a:srgbClr val="ed7d31"/>
                </a:solidFill>
                <a:latin typeface="Calibri"/>
              </a:rPr>
              <a:t>s</a:t>
            </a:r>
            <a:endParaRPr b="0" lang="en-US" sz="2400" spc="-1" strike="noStrike">
              <a:solidFill>
                <a:srgbClr val="000000"/>
              </a:solidFill>
              <a:latin typeface="Calibri"/>
            </a:endParaRPr>
          </a:p>
        </p:txBody>
      </p:sp>
      <p:sp>
        <p:nvSpPr>
          <p:cNvPr id="2467" name="CustomShape 2"/>
          <p:cNvSpPr/>
          <p:nvPr/>
        </p:nvSpPr>
        <p:spPr>
          <a:xfrm>
            <a:off x="198720" y="1268280"/>
            <a:ext cx="7223760" cy="5504400"/>
          </a:xfrm>
          <a:prstGeom prst="rect">
            <a:avLst/>
          </a:prstGeom>
          <a:noFill/>
          <a:ln>
            <a:noFill/>
          </a:ln>
        </p:spPr>
        <p:style>
          <a:lnRef idx="0"/>
          <a:fillRef idx="0"/>
          <a:effectRef idx="0"/>
          <a:fontRef idx="minor"/>
        </p:style>
      </p:sp>
      <p:sp>
        <p:nvSpPr>
          <p:cNvPr id="2468" name="CustomShape 3"/>
          <p:cNvSpPr/>
          <p:nvPr/>
        </p:nvSpPr>
        <p:spPr>
          <a:xfrm>
            <a:off x="63360" y="1183320"/>
            <a:ext cx="6258240" cy="4355640"/>
          </a:xfrm>
          <a:prstGeom prst="rect">
            <a:avLst/>
          </a:prstGeom>
          <a:noFill/>
          <a:ln>
            <a:noFill/>
          </a:ln>
        </p:spPr>
        <p:style>
          <a:lnRef idx="0"/>
          <a:fillRef idx="0"/>
          <a:effectRef idx="0"/>
          <a:fontRef idx="minor"/>
        </p:style>
        <p:txBody>
          <a:bodyPr lIns="90000" rIns="90000" tIns="45000" bIns="45000"/>
          <a:p>
            <a:pPr lvl="1" marL="274320" indent="-273960" algn="just">
              <a:lnSpc>
                <a:spcPct val="100000"/>
              </a:lnSpc>
              <a:spcAft>
                <a:spcPts val="300"/>
              </a:spcAft>
              <a:buClr>
                <a:srgbClr val="0070c0"/>
              </a:buClr>
              <a:buFont typeface="Calibri Light"/>
              <a:buAutoNum type="arabicPeriod" startAt="9"/>
            </a:pPr>
            <a:r>
              <a:rPr b="1" lang="en-IN" sz="2400" spc="-1" strike="noStrike">
                <a:solidFill>
                  <a:srgbClr val="0070c0"/>
                </a:solidFill>
                <a:latin typeface="Calibri"/>
              </a:rPr>
              <a:t>Plans for tracking Project Plan &amp; Delivery plan</a:t>
            </a:r>
            <a:endParaRPr b="0" lang="en-IN" sz="24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Managing the Project Plan</a:t>
            </a:r>
            <a:endParaRPr b="0" lang="en-IN" sz="22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Procedures to be followed to release the </a:t>
            </a:r>
            <a:br/>
            <a:r>
              <a:rPr b="0" lang="en-IN" sz="2200" spc="-1" strike="noStrike">
                <a:solidFill>
                  <a:srgbClr val="000000"/>
                </a:solidFill>
                <a:latin typeface="Arial"/>
              </a:rPr>
              <a:t>product to customer</a:t>
            </a:r>
            <a:endParaRPr b="0" lang="en-IN" sz="2200" spc="-1" strike="noStrike">
              <a:latin typeface="Arial"/>
            </a:endParaRPr>
          </a:p>
          <a:p>
            <a:pPr marL="274320">
              <a:lnSpc>
                <a:spcPct val="100000"/>
              </a:lnSpc>
              <a:spcBef>
                <a:spcPts val="601"/>
              </a:spcBef>
              <a:spcAft>
                <a:spcPts val="601"/>
              </a:spcAft>
            </a:pPr>
            <a:r>
              <a:rPr b="1" lang="en-IN" sz="2400" spc="-1" strike="noStrike">
                <a:solidFill>
                  <a:srgbClr val="0070c0"/>
                </a:solidFill>
                <a:latin typeface="Calibri"/>
              </a:rPr>
              <a:t>Independently there would be activities towards</a:t>
            </a:r>
            <a:endParaRPr b="0" lang="en-IN" sz="2400" spc="-1" strike="noStrike">
              <a:latin typeface="Arial"/>
            </a:endParaRPr>
          </a:p>
          <a:p>
            <a:pPr lvl="2" marL="82296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Staffing and people engagement/ performance management activities</a:t>
            </a:r>
            <a:endParaRPr b="0" lang="en-IN" sz="2200" spc="-1" strike="noStrike">
              <a:latin typeface="Arial"/>
            </a:endParaRPr>
          </a:p>
          <a:p>
            <a:pPr lvl="2" marL="822960" indent="-456840">
              <a:lnSpc>
                <a:spcPct val="12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Compensation and Benefits management</a:t>
            </a:r>
            <a:endParaRPr b="0" lang="en-IN" sz="2200" spc="-1" strike="noStrike">
              <a:latin typeface="Arial"/>
            </a:endParaRPr>
          </a:p>
        </p:txBody>
      </p:sp>
      <p:pic>
        <p:nvPicPr>
          <p:cNvPr id="2469" name="Picture 6" descr=""/>
          <p:cNvPicPr/>
          <p:nvPr/>
        </p:nvPicPr>
        <p:blipFill>
          <a:blip r:embed="rId1"/>
          <a:stretch/>
        </p:blipFill>
        <p:spPr>
          <a:xfrm>
            <a:off x="6186960" y="1526400"/>
            <a:ext cx="6004440" cy="5331240"/>
          </a:xfrm>
          <a:prstGeom prst="rect">
            <a:avLst/>
          </a:prstGeom>
          <a:ln>
            <a:noFill/>
          </a:ln>
        </p:spPr>
      </p:pic>
      <p:sp>
        <p:nvSpPr>
          <p:cNvPr id="2470" name="CustomShape 4"/>
          <p:cNvSpPr/>
          <p:nvPr/>
        </p:nvSpPr>
        <p:spPr>
          <a:xfrm>
            <a:off x="6186960" y="2022480"/>
            <a:ext cx="1618560" cy="1406160"/>
          </a:xfrm>
          <a:prstGeom prst="wedgeEllipseCallout">
            <a:avLst>
              <a:gd name="adj1" fmla="val 28164"/>
              <a:gd name="adj2" fmla="val 41376"/>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Tree>
  </p:cSld>
  <p:timing>
    <p:tnLst>
      <p:par>
        <p:cTn id="3545" dur="indefinite" restart="never" nodeType="tmRoot">
          <p:childTnLst>
            <p:seq>
              <p:cTn id="3546" dur="indefinite" nodeType="mainSeq">
                <p:childTnLst>
                  <p:par>
                    <p:cTn id="3547" fill="hold">
                      <p:stCondLst>
                        <p:cond delay="0"/>
                      </p:stCondLst>
                      <p:childTnLst>
                        <p:par>
                          <p:cTn id="3548" fill="hold">
                            <p:stCondLst>
                              <p:cond delay="0"/>
                            </p:stCondLst>
                            <p:childTnLst>
                              <p:par>
                                <p:cTn id="3549" nodeType="withEffect" fill="hold" presetClass="entr" presetID="1">
                                  <p:stCondLst>
                                    <p:cond delay="0"/>
                                  </p:stCondLst>
                                  <p:endCondLst>
                                    <p:cond delay="5000"/>
                                  </p:endCondLst>
                                  <p:childTnLst>
                                    <p:set>
                                      <p:cBhvr>
                                        <p:cTn id="3550" dur="1" fill="hold">
                                          <p:stCondLst>
                                            <p:cond delay="0"/>
                                          </p:stCondLst>
                                        </p:cTn>
                                        <p:tgtEl>
                                          <p:spTgt spid="2467">
                                            <p:txEl>
                                              <p:pRg st="0" end="0"/>
                                            </p:txEl>
                                          </p:spTgt>
                                        </p:tgtEl>
                                        <p:attrNameLst>
                                          <p:attrName>style.visibility</p:attrName>
                                        </p:attrNameLst>
                                      </p:cBhvr>
                                      <p:to>
                                        <p:strVal val="visible"/>
                                      </p:to>
                                    </p:set>
                                  </p:childTnLst>
                                </p:cTn>
                              </p:par>
                              <p:par>
                                <p:cTn id="3551" nodeType="withEffect" fill="hold" presetClass="entr" presetID="1">
                                  <p:stCondLst>
                                    <p:cond delay="0"/>
                                  </p:stCondLst>
                                  <p:childTnLst>
                                    <p:set>
                                      <p:cBhvr>
                                        <p:cTn id="3552" dur="1" fill="hold">
                                          <p:stCondLst>
                                            <p:cond delay="0"/>
                                          </p:stCondLst>
                                        </p:cTn>
                                        <p:tgtEl>
                                          <p:spTgt spid="2469"/>
                                        </p:tgtEl>
                                        <p:attrNameLst>
                                          <p:attrName>style.visibility</p:attrName>
                                        </p:attrNameLst>
                                      </p:cBhvr>
                                      <p:to>
                                        <p:strVal val="visible"/>
                                      </p:to>
                                    </p:set>
                                  </p:childTnLst>
                                </p:cTn>
                              </p:par>
                              <p:par>
                                <p:cTn id="3553" nodeType="withEffect" fill="hold" presetClass="entr" presetID="1">
                                  <p:stCondLst>
                                    <p:cond delay="0"/>
                                  </p:stCondLst>
                                  <p:childTnLst>
                                    <p:set>
                                      <p:cBhvr>
                                        <p:cTn id="3554" dur="1" fill="hold">
                                          <p:stCondLst>
                                            <p:cond delay="0"/>
                                          </p:stCondLst>
                                        </p:cTn>
                                        <p:tgtEl>
                                          <p:spTgt spid="247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1" name="TextShape 1"/>
          <p:cNvSpPr txBox="1"/>
          <p:nvPr/>
        </p:nvSpPr>
        <p:spPr>
          <a:xfrm>
            <a:off x="124560" y="528840"/>
            <a:ext cx="569412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Outcome &amp; Role</a:t>
            </a:r>
            <a:endParaRPr b="0" lang="en-US" sz="2400" spc="-1" strike="noStrike">
              <a:solidFill>
                <a:srgbClr val="000000"/>
              </a:solidFill>
              <a:latin typeface="Calibri"/>
            </a:endParaRPr>
          </a:p>
        </p:txBody>
      </p:sp>
      <p:sp>
        <p:nvSpPr>
          <p:cNvPr id="2472" name="CustomShape 2"/>
          <p:cNvSpPr/>
          <p:nvPr/>
        </p:nvSpPr>
        <p:spPr>
          <a:xfrm>
            <a:off x="198720" y="1268280"/>
            <a:ext cx="7223760" cy="5504400"/>
          </a:xfrm>
          <a:prstGeom prst="rect">
            <a:avLst/>
          </a:prstGeom>
          <a:noFill/>
          <a:ln>
            <a:noFill/>
          </a:ln>
        </p:spPr>
        <p:style>
          <a:lnRef idx="0"/>
          <a:fillRef idx="0"/>
          <a:effectRef idx="0"/>
          <a:fontRef idx="minor"/>
        </p:style>
      </p:sp>
      <p:sp>
        <p:nvSpPr>
          <p:cNvPr id="2473" name="CustomShape 3"/>
          <p:cNvSpPr/>
          <p:nvPr/>
        </p:nvSpPr>
        <p:spPr>
          <a:xfrm>
            <a:off x="63360" y="1183320"/>
            <a:ext cx="10813680" cy="5835960"/>
          </a:xfrm>
          <a:prstGeom prst="rect">
            <a:avLst/>
          </a:prstGeom>
          <a:noFill/>
          <a:ln>
            <a:noFill/>
          </a:ln>
        </p:spPr>
        <p:style>
          <a:lnRef idx="0"/>
          <a:fillRef idx="0"/>
          <a:effectRef idx="0"/>
          <a:fontRef idx="minor"/>
        </p:style>
        <p:txBody>
          <a:bodyPr lIns="90000" rIns="90000" tIns="45000" bIns="45000"/>
          <a:p>
            <a:pPr lvl="1" marL="343080" indent="-342720" algn="just">
              <a:lnSpc>
                <a:spcPct val="100000"/>
              </a:lnSpc>
              <a:spcAft>
                <a:spcPts val="300"/>
              </a:spcAft>
              <a:buClr>
                <a:srgbClr val="0070c0"/>
              </a:buClr>
              <a:buFont typeface="Wingdings" charset="2"/>
              <a:buChar char=""/>
            </a:pPr>
            <a:r>
              <a:rPr b="1" lang="en-IN" sz="2400" spc="-1" strike="noStrike">
                <a:solidFill>
                  <a:srgbClr val="0070c0"/>
                </a:solidFill>
                <a:latin typeface="Calibri"/>
              </a:rPr>
              <a:t>The out come of the list of activities done as part of the planning would be</a:t>
            </a:r>
            <a:endParaRPr b="0" lang="en-IN" sz="24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Project Plan</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Work Breakdown – List of Tasks in a granular form</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Schedule – Calendarized plan for implementation and delivery</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Resource Management – Allocation, Balancing of workload, orchestration for parallelism/sequencing for efficiency and dependency management, defining of roles and responsibilities</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Plans for communication, metrics, checkpoints, criteria’s for completion etc.</a:t>
            </a:r>
            <a:endParaRPr b="0" lang="en-IN" sz="2200" spc="-1" strike="noStrike">
              <a:latin typeface="Arial"/>
            </a:endParaRPr>
          </a:p>
          <a:p>
            <a:pPr lvl="2"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Risk management Plan, Quality Plan – SQA  ..</a:t>
            </a:r>
            <a:endParaRPr b="0" lang="en-IN" sz="2200" spc="-1" strike="noStrike">
              <a:latin typeface="Arial"/>
            </a:endParaRPr>
          </a:p>
          <a:p>
            <a:pPr lvl="1" marL="343080" indent="-342720" algn="just">
              <a:lnSpc>
                <a:spcPct val="100000"/>
              </a:lnSpc>
              <a:spcBef>
                <a:spcPts val="601"/>
              </a:spcBef>
              <a:spcAft>
                <a:spcPts val="300"/>
              </a:spcAft>
              <a:buClr>
                <a:srgbClr val="002060"/>
              </a:buClr>
              <a:buFont typeface="Wingdings" charset="2"/>
              <a:buChar char=""/>
            </a:pPr>
            <a:r>
              <a:rPr b="1" lang="en-IN" sz="2400" spc="-1" strike="noStrike">
                <a:solidFill>
                  <a:srgbClr val="0070c0"/>
                </a:solidFill>
                <a:latin typeface="Calibri"/>
              </a:rPr>
              <a:t>Roles in Project Management</a:t>
            </a:r>
            <a:endParaRPr b="0" lang="en-IN" sz="2400" spc="-1" strike="noStrike">
              <a:latin typeface="Arial"/>
            </a:endParaRPr>
          </a:p>
          <a:p>
            <a:pPr lvl="3"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Project Manager .. Different levels</a:t>
            </a:r>
            <a:endParaRPr b="0" lang="en-IN" sz="2200" spc="-1" strike="noStrike">
              <a:latin typeface="Arial"/>
            </a:endParaRPr>
          </a:p>
          <a:p>
            <a:pPr lvl="3" marL="972000" indent="-456840">
              <a:lnSpc>
                <a:spcPct val="100000"/>
              </a:lnSpc>
              <a:spcBef>
                <a:spcPts val="601"/>
              </a:spcBef>
              <a:spcAft>
                <a:spcPts val="601"/>
              </a:spcAft>
              <a:buClr>
                <a:srgbClr val="002060"/>
              </a:buClr>
              <a:buFont typeface="Calibri Light"/>
              <a:buAutoNum type="arabicPeriod"/>
            </a:pPr>
            <a:r>
              <a:rPr b="0" lang="en-IN" sz="2200" spc="-1" strike="noStrike">
                <a:solidFill>
                  <a:srgbClr val="000000"/>
                </a:solidFill>
                <a:latin typeface="Arial"/>
              </a:rPr>
              <a:t>Program Management ..</a:t>
            </a:r>
            <a:endParaRPr b="0" lang="en-IN" sz="2200" spc="-1" strike="noStrike">
              <a:latin typeface="Arial"/>
            </a:endParaRPr>
          </a:p>
        </p:txBody>
      </p:sp>
    </p:spTree>
  </p:cSld>
  <p:timing>
    <p:tnLst>
      <p:par>
        <p:cTn id="3555" dur="indefinite" restart="never" nodeType="tmRoot">
          <p:childTnLst>
            <p:seq>
              <p:cTn id="3556" dur="indefinite" nodeType="mainSeq">
                <p:childTnLst>
                  <p:par>
                    <p:cTn id="3557" fill="hold">
                      <p:stCondLst>
                        <p:cond delay="0"/>
                      </p:stCondLst>
                      <p:childTnLst>
                        <p:par>
                          <p:cTn id="3558" fill="hold">
                            <p:stCondLst>
                              <p:cond delay="0"/>
                            </p:stCondLst>
                            <p:childTnLst>
                              <p:par>
                                <p:cTn id="3559" nodeType="withEffect" fill="hold" presetClass="entr" presetID="1">
                                  <p:stCondLst>
                                    <p:cond delay="0"/>
                                  </p:stCondLst>
                                  <p:endCondLst>
                                    <p:cond delay="5000"/>
                                  </p:endCondLst>
                                  <p:childTnLst>
                                    <p:set>
                                      <p:cBhvr>
                                        <p:cTn id="3560" dur="1" fill="hold">
                                          <p:stCondLst>
                                            <p:cond delay="0"/>
                                          </p:stCondLst>
                                        </p:cTn>
                                        <p:tgtEl>
                                          <p:spTgt spid="247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74" name="Group 1"/>
          <p:cNvGrpSpPr/>
          <p:nvPr/>
        </p:nvGrpSpPr>
        <p:grpSpPr>
          <a:xfrm>
            <a:off x="313920" y="349560"/>
            <a:ext cx="11518200" cy="6217920"/>
            <a:chOff x="313920" y="349560"/>
            <a:chExt cx="11518200" cy="6217920"/>
          </a:xfrm>
        </p:grpSpPr>
        <p:sp>
          <p:nvSpPr>
            <p:cNvPr id="2475"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476"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477"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478"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123120" y="2496600"/>
            <a:ext cx="895428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Introduction to Software Engineering</a:t>
            </a:r>
            <a:endParaRPr b="0" lang="en-IN" sz="3600" spc="-1" strike="noStrike">
              <a:latin typeface="Arial"/>
            </a:endParaRPr>
          </a:p>
        </p:txBody>
      </p:sp>
    </p:spTree>
  </p:cSld>
  <p:timing>
    <p:tnLst>
      <p:par>
        <p:cTn id="465" dur="indefinite" restart="never" nodeType="tmRoot">
          <p:childTnLst>
            <p:seq>
              <p:cTn id="466"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110880" y="366840"/>
            <a:ext cx="887364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0070c0"/>
                </a:solidFill>
                <a:latin typeface="Calibri"/>
              </a:rPr>
              <a:t>Introduction to Software Engineering</a:t>
            </a:r>
            <a:endParaRPr b="0" lang="en-IN" sz="3600" spc="-1" strike="noStrike">
              <a:latin typeface="Arial"/>
            </a:endParaRPr>
          </a:p>
        </p:txBody>
      </p:sp>
      <p:pic>
        <p:nvPicPr>
          <p:cNvPr id="313" name="Picture 2" descr=""/>
          <p:cNvPicPr/>
          <p:nvPr/>
        </p:nvPicPr>
        <p:blipFill>
          <a:blip r:embed="rId1"/>
          <a:stretch/>
        </p:blipFill>
        <p:spPr>
          <a:xfrm>
            <a:off x="3735360" y="2640960"/>
            <a:ext cx="4188240" cy="3201840"/>
          </a:xfrm>
          <a:prstGeom prst="rect">
            <a:avLst/>
          </a:prstGeom>
          <a:ln>
            <a:noFill/>
          </a:ln>
        </p:spPr>
      </p:pic>
      <p:sp>
        <p:nvSpPr>
          <p:cNvPr id="314" name="CustomShape 2"/>
          <p:cNvSpPr/>
          <p:nvPr/>
        </p:nvSpPr>
        <p:spPr>
          <a:xfrm>
            <a:off x="110880" y="1226880"/>
            <a:ext cx="8227080" cy="173556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Evolving into a software development lifecycle &amp; process</a:t>
            </a:r>
            <a:endParaRPr b="0" lang="en-IN" sz="3600" spc="-1" strike="noStrike">
              <a:latin typeface="Arial"/>
            </a:endParaRPr>
          </a:p>
        </p:txBody>
      </p:sp>
      <p:grpSp>
        <p:nvGrpSpPr>
          <p:cNvPr id="315" name="Group 3"/>
          <p:cNvGrpSpPr/>
          <p:nvPr/>
        </p:nvGrpSpPr>
        <p:grpSpPr>
          <a:xfrm>
            <a:off x="286920" y="5413320"/>
            <a:ext cx="1066680" cy="1077480"/>
            <a:chOff x="286920" y="5413320"/>
            <a:chExt cx="1066680" cy="1077480"/>
          </a:xfrm>
        </p:grpSpPr>
        <p:sp>
          <p:nvSpPr>
            <p:cNvPr id="316" name="CustomShape 4"/>
            <p:cNvSpPr/>
            <p:nvPr/>
          </p:nvSpPr>
          <p:spPr>
            <a:xfrm rot="5400000">
              <a:off x="797400" y="59346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7" name="CustomShape 5"/>
            <p:cNvSpPr/>
            <p:nvPr/>
          </p:nvSpPr>
          <p:spPr>
            <a:xfrm rot="10800000">
              <a:off x="286920" y="54133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318" name="CustomShape 6"/>
          <p:cNvSpPr/>
          <p:nvPr/>
        </p:nvSpPr>
        <p:spPr>
          <a:xfrm>
            <a:off x="379800" y="5593320"/>
            <a:ext cx="7497000" cy="76104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Calibri"/>
              </a:rPr>
              <a:t>Phalachandra H. L</a:t>
            </a:r>
            <a:endParaRPr b="0" lang="en-IN" sz="2400" spc="-1" strike="noStrike">
              <a:latin typeface="Arial"/>
            </a:endParaRPr>
          </a:p>
          <a:p>
            <a:pPr>
              <a:lnSpc>
                <a:spcPct val="100000"/>
              </a:lnSpc>
            </a:pPr>
            <a:r>
              <a:rPr b="0" lang="en-IN" sz="2000" spc="-1" strike="noStrike">
                <a:solidFill>
                  <a:srgbClr val="000000"/>
                </a:solidFill>
                <a:latin typeface="Calibri"/>
              </a:rPr>
              <a:t>Department of Computer Science</a:t>
            </a:r>
            <a:endParaRPr b="0" lang="en-IN" sz="2000" spc="-1" strike="noStrike">
              <a:latin typeface="Arial"/>
            </a:endParaRPr>
          </a:p>
        </p:txBody>
      </p:sp>
    </p:spTree>
  </p:cSld>
  <p:timing>
    <p:tnLst>
      <p:par>
        <p:cTn id="467" dur="indefinite" restart="never" nodeType="tmRoot">
          <p:childTnLst>
            <p:seq>
              <p:cTn id="46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108360" y="62244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20" name="CustomShape 2"/>
          <p:cNvSpPr/>
          <p:nvPr/>
        </p:nvSpPr>
        <p:spPr>
          <a:xfrm>
            <a:off x="491040" y="2653920"/>
            <a:ext cx="6293520" cy="1625400"/>
          </a:xfrm>
          <a:prstGeom prst="rect">
            <a:avLst/>
          </a:prstGeom>
          <a:noFill/>
          <a:ln>
            <a:noFill/>
          </a:ln>
        </p:spPr>
        <p:style>
          <a:lnRef idx="0"/>
          <a:fillRef idx="0"/>
          <a:effectRef idx="0"/>
          <a:fontRef idx="minor"/>
        </p:style>
        <p:txBody>
          <a:bodyPr lIns="90000" rIns="90000" tIns="45000" bIns="45000"/>
          <a:p>
            <a:pPr algn="ctr">
              <a:lnSpc>
                <a:spcPct val="120000"/>
              </a:lnSpc>
              <a:spcBef>
                <a:spcPts val="601"/>
              </a:spcBef>
            </a:pPr>
            <a:r>
              <a:rPr b="1" lang="en-IN" sz="2800" spc="-1" strike="noStrike">
                <a:solidFill>
                  <a:srgbClr val="c00000"/>
                </a:solidFill>
                <a:latin typeface="Calibri"/>
              </a:rPr>
              <a:t>Could you think of the steps involved in the construction of a House</a:t>
            </a:r>
            <a:endParaRPr b="0" lang="en-IN" sz="2800" spc="-1" strike="noStrike">
              <a:latin typeface="Arial"/>
            </a:endParaRPr>
          </a:p>
        </p:txBody>
      </p:sp>
    </p:spTree>
  </p:cSld>
  <p:timing>
    <p:tnLst>
      <p:par>
        <p:cTn id="469" dur="indefinite" restart="never" nodeType="tmRoot">
          <p:childTnLst>
            <p:seq>
              <p:cTn id="47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95400" y="61020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22" name="CustomShape 2"/>
          <p:cNvSpPr/>
          <p:nvPr/>
        </p:nvSpPr>
        <p:spPr>
          <a:xfrm>
            <a:off x="0" y="1202760"/>
            <a:ext cx="12191760" cy="1684800"/>
          </a:xfrm>
          <a:prstGeom prst="rect">
            <a:avLst/>
          </a:prstGeom>
          <a:solidFill>
            <a:schemeClr val="accent4">
              <a:lumMod val="20000"/>
              <a:lumOff val="80000"/>
              <a:alpha val="50000"/>
            </a:schemeClr>
          </a:solidFill>
          <a:ln/>
        </p:spPr>
        <p:style>
          <a:lnRef idx="2">
            <a:schemeClr val="accent1">
              <a:shade val="50000"/>
            </a:schemeClr>
          </a:lnRef>
          <a:fillRef idx="1">
            <a:schemeClr val="accent1"/>
          </a:fillRef>
          <a:effectRef idx="0">
            <a:schemeClr val="accent1"/>
          </a:effectRef>
          <a:fontRef idx="minor"/>
        </p:style>
      </p:sp>
      <p:sp>
        <p:nvSpPr>
          <p:cNvPr id="323" name="CustomShape 3"/>
          <p:cNvSpPr/>
          <p:nvPr/>
        </p:nvSpPr>
        <p:spPr>
          <a:xfrm>
            <a:off x="0" y="3211200"/>
            <a:ext cx="12191760" cy="3036600"/>
          </a:xfrm>
          <a:prstGeom prst="rect">
            <a:avLst/>
          </a:prstGeom>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p:style>
      </p:sp>
      <p:sp>
        <p:nvSpPr>
          <p:cNvPr id="324" name="CustomShape 4"/>
          <p:cNvSpPr/>
          <p:nvPr/>
        </p:nvSpPr>
        <p:spPr>
          <a:xfrm>
            <a:off x="95400" y="1202760"/>
            <a:ext cx="12096360" cy="6027840"/>
          </a:xfrm>
          <a:prstGeom prst="rect">
            <a:avLst/>
          </a:prstGeom>
          <a:noFill/>
          <a:ln>
            <a:noFill/>
          </a:ln>
        </p:spPr>
        <p:style>
          <a:lnRef idx="0"/>
          <a:fillRef idx="0"/>
          <a:effectRef idx="0"/>
          <a:fontRef idx="minor"/>
        </p:style>
        <p:txBody>
          <a:bodyPr lIns="90000" rIns="90000" tIns="45000" bIns="45000"/>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You realize that you have the means or you have a want or you want to save money on rentals and think you </a:t>
            </a:r>
            <a:br/>
            <a:r>
              <a:rPr b="0" lang="en-IN" sz="1800" spc="-1" strike="noStrike">
                <a:solidFill>
                  <a:srgbClr val="000000"/>
                </a:solidFill>
                <a:latin typeface="Calibri"/>
                <a:ea typeface="Calibri"/>
              </a:rPr>
              <a:t>want to build your own house</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Collect information on the where you want to build it and the cost of site, cost of building, commute, ambience, green, investment. - distance to family/friends, etc.</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Analyse whether it makes financial sense – rental/loan repayment/interest which can be earned .. </a:t>
            </a:r>
            <a:endParaRPr b="0" lang="en-IN" sz="1800" spc="-1" strike="noStrike">
              <a:latin typeface="Arial"/>
            </a:endParaRPr>
          </a:p>
          <a:p>
            <a:pPr marL="343080" indent="-342720">
              <a:lnSpc>
                <a:spcPct val="107000"/>
              </a:lnSpc>
              <a:spcBef>
                <a:spcPts val="1800"/>
              </a:spcBef>
              <a:spcAft>
                <a:spcPts val="799"/>
              </a:spcAft>
              <a:buClr>
                <a:srgbClr val="000000"/>
              </a:buClr>
              <a:buFont typeface="Calibri Light"/>
              <a:buAutoNum type="arabicPeriod"/>
            </a:pPr>
            <a:r>
              <a:rPr b="0" lang="en-IN" sz="1800" spc="-1" strike="noStrike">
                <a:solidFill>
                  <a:srgbClr val="000000"/>
                </a:solidFill>
                <a:latin typeface="Calibri"/>
                <a:ea typeface="Calibri"/>
              </a:rPr>
              <a:t>Hire a broker .. look at sites and select a site and buy a Site</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Hire an Architect to evolve an conversion/rendering of your dream to an implementable Plan.</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Meetings between you and the Architect to describe what you want</a:t>
            </a:r>
            <a:endParaRPr b="0" lang="en-IN" sz="1800" spc="-1" strike="noStrike">
              <a:latin typeface="Arial"/>
            </a:endParaRPr>
          </a:p>
          <a:p>
            <a:pPr lvl="1" marL="743040" indent="-28548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Includes what you want it to look like</a:t>
            </a:r>
            <a:endParaRPr b="0" lang="en-IN" sz="1800" spc="-1" strike="noStrike">
              <a:latin typeface="Arial"/>
            </a:endParaRPr>
          </a:p>
          <a:p>
            <a:pPr lvl="1" marL="743040" indent="-28548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Features to be included</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Architect draws up the rendering/models/drawings - elevation/plans</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Interactions between you and architect and the requirements are finalized post relooking at renderings/models/drawings and get regulatory approvals</a:t>
            </a:r>
            <a:endParaRPr b="0" lang="en-IN" sz="1800" spc="-1" strike="noStrike">
              <a:latin typeface="Arial"/>
            </a:endParaRPr>
          </a:p>
          <a:p>
            <a:pPr marL="343080" indent="-342720">
              <a:lnSpc>
                <a:spcPct val="107000"/>
              </a:lnSpc>
              <a:spcAft>
                <a:spcPts val="799"/>
              </a:spcAft>
              <a:buClr>
                <a:srgbClr val="000000"/>
              </a:buClr>
              <a:buFont typeface="Calibri Light"/>
              <a:buAutoNum type="arabicPeriod"/>
            </a:pPr>
            <a:r>
              <a:rPr b="0" lang="en-IN" sz="1800" spc="-1" strike="noStrike">
                <a:solidFill>
                  <a:srgbClr val="000000"/>
                </a:solidFill>
                <a:latin typeface="Calibri"/>
                <a:ea typeface="Calibri"/>
              </a:rPr>
              <a:t>Time plan with what are different specializations needed and dependencies are identified .. </a:t>
            </a:r>
            <a:br/>
            <a:r>
              <a:rPr b="0" lang="en-IN" sz="1800" spc="-1" strike="noStrike">
                <a:solidFill>
                  <a:srgbClr val="000000"/>
                </a:solidFill>
                <a:latin typeface="Calibri"/>
                <a:ea typeface="Calibri"/>
              </a:rPr>
              <a:t>Scope – Schedule - Resources</a:t>
            </a:r>
            <a:endParaRPr b="0" lang="en-IN" sz="1800" spc="-1" strike="noStrike">
              <a:latin typeface="Arial"/>
            </a:endParaRPr>
          </a:p>
        </p:txBody>
      </p:sp>
      <p:sp>
        <p:nvSpPr>
          <p:cNvPr id="325" name="CustomShape 5"/>
          <p:cNvSpPr/>
          <p:nvPr/>
        </p:nvSpPr>
        <p:spPr>
          <a:xfrm>
            <a:off x="9667080" y="2759760"/>
            <a:ext cx="1433520" cy="1092600"/>
          </a:xfrm>
          <a:prstGeom prst="wedgeRectCallout">
            <a:avLst>
              <a:gd name="adj1" fmla="val -709408"/>
              <a:gd name="adj2" fmla="val -19824"/>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2000" spc="-1" strike="noStrike">
                <a:solidFill>
                  <a:srgbClr val="ffff00"/>
                </a:solidFill>
                <a:latin typeface="Calibri"/>
              </a:rPr>
              <a:t>Decision Made</a:t>
            </a:r>
            <a:endParaRPr b="0" lang="en-IN" sz="2000" spc="-1" strike="noStrike">
              <a:latin typeface="Arial"/>
            </a:endParaRPr>
          </a:p>
        </p:txBody>
      </p:sp>
    </p:spTree>
  </p:cSld>
  <p:timing>
    <p:tnLst>
      <p:par>
        <p:cTn id="471" dur="indefinite" restart="never" nodeType="tmRoot">
          <p:childTnLst>
            <p:seq>
              <p:cTn id="472" dur="indefinite" nodeType="mainSeq">
                <p:childTnLst>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324">
                                            <p:txEl>
                                              <p:pRg st="0" end="0"/>
                                            </p:txEl>
                                          </p:spTgt>
                                        </p:tgtEl>
                                        <p:attrNameLst>
                                          <p:attrName>style.visibility</p:attrName>
                                        </p:attrNameLst>
                                      </p:cBhvr>
                                      <p:to>
                                        <p:strVal val="visible"/>
                                      </p:to>
                                    </p:set>
                                  </p:childTnLst>
                                </p:cTn>
                              </p:par>
                              <p:par>
                                <p:cTn id="477" nodeType="withEffect" fill="hold" presetClass="entr" presetID="1">
                                  <p:stCondLst>
                                    <p:cond delay="0"/>
                                  </p:stCondLst>
                                  <p:childTnLst>
                                    <p:set>
                                      <p:cBhvr>
                                        <p:cTn id="478" dur="1" fill="hold">
                                          <p:stCondLst>
                                            <p:cond delay="0"/>
                                          </p:stCondLst>
                                        </p:cTn>
                                        <p:tgtEl>
                                          <p:spTgt spid="324">
                                            <p:txEl>
                                              <p:pRg st="1" end="1"/>
                                            </p:txEl>
                                          </p:spTgt>
                                        </p:tgtEl>
                                        <p:attrNameLst>
                                          <p:attrName>style.visibility</p:attrName>
                                        </p:attrNameLst>
                                      </p:cBhvr>
                                      <p:to>
                                        <p:strVal val="visible"/>
                                      </p:to>
                                    </p:set>
                                  </p:childTnLst>
                                </p:cTn>
                              </p:par>
                              <p:par>
                                <p:cTn id="479" nodeType="withEffect" fill="hold" presetClass="entr" presetID="1">
                                  <p:stCondLst>
                                    <p:cond delay="0"/>
                                  </p:stCondLst>
                                  <p:childTnLst>
                                    <p:set>
                                      <p:cBhvr>
                                        <p:cTn id="480" dur="1" fill="hold">
                                          <p:stCondLst>
                                            <p:cond delay="0"/>
                                          </p:stCondLst>
                                        </p:cTn>
                                        <p:tgtEl>
                                          <p:spTgt spid="324">
                                            <p:txEl>
                                              <p:pRg st="2" end="2"/>
                                            </p:txEl>
                                          </p:spTgt>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nodeType="clickEffect" fill="hold" presetClass="entr" presetID="1">
                                  <p:stCondLst>
                                    <p:cond delay="0"/>
                                  </p:stCondLst>
                                  <p:childTnLst>
                                    <p:set>
                                      <p:cBhvr>
                                        <p:cTn id="484" dur="1" fill="hold">
                                          <p:stCondLst>
                                            <p:cond delay="0"/>
                                          </p:stCondLst>
                                        </p:cTn>
                                        <p:tgtEl>
                                          <p:spTgt spid="325"/>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1">
                                  <p:stCondLst>
                                    <p:cond delay="0"/>
                                  </p:stCondLst>
                                  <p:childTnLst>
                                    <p:set>
                                      <p:cBhvr>
                                        <p:cTn id="488" dur="1" fill="hold">
                                          <p:stCondLst>
                                            <p:cond delay="0"/>
                                          </p:stCondLst>
                                        </p:cTn>
                                        <p:tgtEl>
                                          <p:spTgt spid="324">
                                            <p:txEl>
                                              <p:pRg st="3" end="3"/>
                                            </p:txEl>
                                          </p:spTgt>
                                        </p:tgtEl>
                                        <p:attrNameLst>
                                          <p:attrName>style.visibility</p:attrName>
                                        </p:attrNameLst>
                                      </p:cBhvr>
                                      <p:to>
                                        <p:strVal val="visible"/>
                                      </p:to>
                                    </p:set>
                                  </p:childTnLst>
                                </p:cTn>
                              </p:par>
                              <p:par>
                                <p:cTn id="489" nodeType="withEffect" fill="hold" presetClass="entr" presetID="1">
                                  <p:stCondLst>
                                    <p:cond delay="0"/>
                                  </p:stCondLst>
                                  <p:childTnLst>
                                    <p:set>
                                      <p:cBhvr>
                                        <p:cTn id="490" dur="1" fill="hold">
                                          <p:stCondLst>
                                            <p:cond delay="0"/>
                                          </p:stCondLst>
                                        </p:cTn>
                                        <p:tgtEl>
                                          <p:spTgt spid="324">
                                            <p:txEl>
                                              <p:pRg st="4" end="4"/>
                                            </p:txEl>
                                          </p:spTgt>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324">
                                            <p:txEl>
                                              <p:pRg st="5" end="5"/>
                                            </p:txEl>
                                          </p:spTgt>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324">
                                            <p:txEl>
                                              <p:pRg st="6" end="6"/>
                                            </p:txEl>
                                          </p:spTgt>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324">
                                            <p:txEl>
                                              <p:pRg st="7" end="7"/>
                                            </p:txEl>
                                          </p:spTgt>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324">
                                            <p:txEl>
                                              <p:pRg st="8" end="8"/>
                                            </p:txEl>
                                          </p:spTgt>
                                        </p:tgtEl>
                                        <p:attrNameLst>
                                          <p:attrName>style.visibility</p:attrName>
                                        </p:attrNameLst>
                                      </p:cBhvr>
                                      <p:to>
                                        <p:strVal val="visible"/>
                                      </p:to>
                                    </p:set>
                                  </p:childTnLst>
                                </p:cTn>
                              </p:par>
                              <p:par>
                                <p:cTn id="499" nodeType="withEffect" fill="hold" presetClass="entr" presetID="1">
                                  <p:stCondLst>
                                    <p:cond delay="0"/>
                                  </p:stCondLst>
                                  <p:childTnLst>
                                    <p:set>
                                      <p:cBhvr>
                                        <p:cTn id="500" dur="1" fill="hold">
                                          <p:stCondLst>
                                            <p:cond delay="0"/>
                                          </p:stCondLst>
                                        </p:cTn>
                                        <p:tgtEl>
                                          <p:spTgt spid="324">
                                            <p:txEl>
                                              <p:pRg st="9" end="9"/>
                                            </p:txEl>
                                          </p:spTgt>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nodeType="clickEffect" fill="hold" presetClass="entr" presetID="1">
                                  <p:stCondLst>
                                    <p:cond delay="0"/>
                                  </p:stCondLst>
                                  <p:childTnLst>
                                    <p:set>
                                      <p:cBhvr>
                                        <p:cTn id="504" dur="1" fill="hold">
                                          <p:stCondLst>
                                            <p:cond delay="0"/>
                                          </p:stCondLst>
                                        </p:cTn>
                                        <p:tgtEl>
                                          <p:spTgt spid="324">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0" y="107280"/>
            <a:ext cx="10515240" cy="132516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What do they have in common? Or, what you don’t see?</a:t>
            </a:r>
            <a:endParaRPr b="0" lang="en-US" sz="2400" spc="-1" strike="noStrike">
              <a:solidFill>
                <a:srgbClr val="000000"/>
              </a:solidFill>
              <a:latin typeface="Calibri"/>
            </a:endParaRPr>
          </a:p>
        </p:txBody>
      </p:sp>
      <p:sp>
        <p:nvSpPr>
          <p:cNvPr id="240" name="CustomShape 2"/>
          <p:cNvSpPr/>
          <p:nvPr/>
        </p:nvSpPr>
        <p:spPr>
          <a:xfrm>
            <a:off x="1870560" y="2728800"/>
            <a:ext cx="3794400" cy="2589480"/>
          </a:xfrm>
          <a:prstGeom prst="rect">
            <a:avLst/>
          </a:prstGeom>
          <a:noFill/>
          <a:ln>
            <a:noFill/>
          </a:ln>
        </p:spPr>
        <p:style>
          <a:lnRef idx="0"/>
          <a:fillRef idx="0"/>
          <a:effectRef idx="0"/>
          <a:fontRef idx="minor"/>
        </p:style>
        <p:txBody>
          <a:bodyPr/>
          <a:p>
            <a:pPr>
              <a:lnSpc>
                <a:spcPct val="100000"/>
              </a:lnSpc>
              <a:spcAft>
                <a:spcPts val="2401"/>
              </a:spcAft>
            </a:pPr>
            <a:r>
              <a:rPr b="1" lang="en-IN" sz="4800" spc="-1" strike="noStrike">
                <a:solidFill>
                  <a:srgbClr val="000000"/>
                </a:solidFill>
                <a:latin typeface="Calibri"/>
                <a:ea typeface="Calibri"/>
              </a:rPr>
              <a:t>      </a:t>
            </a:r>
            <a:r>
              <a:rPr b="1" lang="en-IN" sz="4800" spc="-1" strike="noStrike">
                <a:solidFill>
                  <a:srgbClr val="000000"/>
                </a:solidFill>
                <a:latin typeface="Calibri"/>
                <a:ea typeface="Calibri"/>
              </a:rPr>
              <a:t>Code</a:t>
            </a:r>
            <a:endParaRPr b="0" lang="en-IN" sz="4800" spc="-1" strike="noStrike">
              <a:latin typeface="Arial"/>
            </a:endParaRPr>
          </a:p>
          <a:p>
            <a:pPr>
              <a:lnSpc>
                <a:spcPct val="100000"/>
              </a:lnSpc>
            </a:pPr>
            <a:r>
              <a:rPr b="1" lang="en-IN" sz="4800" spc="-1" strike="noStrike">
                <a:solidFill>
                  <a:srgbClr val="0070c0"/>
                </a:solidFill>
                <a:latin typeface="Calibri"/>
                <a:ea typeface="Calibri"/>
              </a:rPr>
              <a:t>(and lots of It)</a:t>
            </a:r>
            <a:endParaRPr b="0" lang="en-IN" sz="4800" spc="-1" strike="noStrike">
              <a:latin typeface="Arial"/>
            </a:endParaRPr>
          </a:p>
        </p:txBody>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95400" y="61020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27" name="CustomShape 2"/>
          <p:cNvSpPr/>
          <p:nvPr/>
        </p:nvSpPr>
        <p:spPr>
          <a:xfrm>
            <a:off x="32040" y="1177920"/>
            <a:ext cx="12175560" cy="1820160"/>
          </a:xfrm>
          <a:prstGeom prst="rect">
            <a:avLst/>
          </a:prstGeom>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p:style>
      </p:sp>
      <p:sp>
        <p:nvSpPr>
          <p:cNvPr id="328" name="CustomShape 3"/>
          <p:cNvSpPr/>
          <p:nvPr/>
        </p:nvSpPr>
        <p:spPr>
          <a:xfrm>
            <a:off x="16200" y="2998440"/>
            <a:ext cx="12175560" cy="1424520"/>
          </a:xfrm>
          <a:prstGeom prst="rect">
            <a:avLst/>
          </a:prstGeom>
          <a:solidFill>
            <a:schemeClr val="accent6">
              <a:lumMod val="40000"/>
              <a:lumOff val="60000"/>
              <a:alpha val="50000"/>
            </a:schemeClr>
          </a:solidFill>
          <a:ln/>
        </p:spPr>
        <p:style>
          <a:lnRef idx="2">
            <a:schemeClr val="accent1">
              <a:shade val="50000"/>
            </a:schemeClr>
          </a:lnRef>
          <a:fillRef idx="1">
            <a:schemeClr val="accent1"/>
          </a:fillRef>
          <a:effectRef idx="0">
            <a:schemeClr val="accent1"/>
          </a:effectRef>
          <a:fontRef idx="minor"/>
        </p:style>
      </p:sp>
      <p:sp>
        <p:nvSpPr>
          <p:cNvPr id="329" name="CustomShape 4"/>
          <p:cNvSpPr/>
          <p:nvPr/>
        </p:nvSpPr>
        <p:spPr>
          <a:xfrm>
            <a:off x="0" y="6485760"/>
            <a:ext cx="12191760" cy="371880"/>
          </a:xfrm>
          <a:prstGeom prst="rect">
            <a:avLst/>
          </a:prstGeom>
          <a:solidFill>
            <a:schemeClr val="accent2">
              <a:lumMod val="40000"/>
              <a:lumOff val="60000"/>
              <a:alpha val="50000"/>
            </a:schemeClr>
          </a:solidFill>
          <a:ln/>
        </p:spPr>
        <p:style>
          <a:lnRef idx="2">
            <a:schemeClr val="accent1">
              <a:shade val="50000"/>
            </a:schemeClr>
          </a:lnRef>
          <a:fillRef idx="1">
            <a:schemeClr val="accent1"/>
          </a:fillRef>
          <a:effectRef idx="0">
            <a:schemeClr val="accent1"/>
          </a:effectRef>
          <a:fontRef idx="minor"/>
        </p:style>
      </p:sp>
      <p:sp>
        <p:nvSpPr>
          <p:cNvPr id="330" name="CustomShape 5"/>
          <p:cNvSpPr/>
          <p:nvPr/>
        </p:nvSpPr>
        <p:spPr>
          <a:xfrm>
            <a:off x="95400" y="1177920"/>
            <a:ext cx="12096360" cy="8338320"/>
          </a:xfrm>
          <a:prstGeom prst="rect">
            <a:avLst/>
          </a:prstGeom>
          <a:noFill/>
          <a:ln>
            <a:noFill/>
          </a:ln>
        </p:spPr>
        <p:style>
          <a:lnRef idx="0"/>
          <a:fillRef idx="0"/>
          <a:effectRef idx="0"/>
          <a:fontRef idx="minor"/>
        </p:style>
        <p:txBody>
          <a:bodyPr lIns="90000" rIns="90000" tIns="45000" bIns="45000"/>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Architect – and you together identify and hire a contractor to build a house  .. </a:t>
            </a:r>
            <a:br/>
            <a:r>
              <a:rPr b="0" lang="en-IN" sz="1800" spc="-1" strike="noStrike">
                <a:solidFill>
                  <a:srgbClr val="000000"/>
                </a:solidFill>
                <a:latin typeface="Calibri"/>
                <a:ea typeface="Calibri"/>
              </a:rPr>
              <a:t>additional specializations like leads towards a structural engineer, plumbing, electrical, carpentry etc. </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Architect provides different views and drawings/requirements for each of the person </a:t>
            </a:r>
            <a:br/>
            <a:r>
              <a:rPr b="0" lang="en-IN" sz="1800" spc="-1" strike="noStrike">
                <a:solidFill>
                  <a:srgbClr val="000000"/>
                </a:solidFill>
                <a:latin typeface="Calibri"/>
                <a:ea typeface="Calibri"/>
              </a:rPr>
              <a:t>Electrical drawing, Plumbing drawing, Structural diagram etc.</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Further discussions, changes and everyone agrees to the plans and parallelly contractor begins constructing the house</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In between you would visit the site and indicate changes you would like .. Several changes and then house is constructed</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There are different phases .. Columns, rest of Foundation, Walls, Roof, Plastering .. dependencies and implementation</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Contractor believes its complete .. Has each of the things checked independently as a unit by the respective actors … electrician has checked wiring - points, plumber has checked for leakages … etc .. painter has done his parts etc.</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Contractor (and maybe you too) look to see after all of them have completed (Integration and as complete function as a system) are there issues which are cropping up .. say wires showing up .. missing cable or network points or door being obstructed .. something not being able to be closed etc.</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Before you move in, you go out to check several things (Switch too close to wardrobe and not easy to operate, Switch not next to the door etc.. )  (User acceptance testing) and then accept and do .. Grihapravesha .. </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Initial hiccups when you would call the contractor A .. water not getting drained away .. and then you move in.</a:t>
            </a:r>
            <a:endParaRPr b="0" lang="en-IN" sz="1800" spc="-1" strike="noStrike">
              <a:latin typeface="Arial"/>
            </a:endParaRPr>
          </a:p>
          <a:p>
            <a:pPr marL="343080" indent="-342720">
              <a:lnSpc>
                <a:spcPct val="107000"/>
              </a:lnSpc>
              <a:spcAft>
                <a:spcPts val="799"/>
              </a:spcAft>
              <a:buClr>
                <a:srgbClr val="000000"/>
              </a:buClr>
              <a:buFont typeface="Calibri Light"/>
              <a:buAutoNum type="arabicPeriod" startAt="10"/>
            </a:pPr>
            <a:r>
              <a:rPr b="0" lang="en-IN" sz="1800" spc="-1" strike="noStrike">
                <a:solidFill>
                  <a:srgbClr val="000000"/>
                </a:solidFill>
                <a:latin typeface="Calibri"/>
                <a:ea typeface="Calibri"/>
              </a:rPr>
              <a:t>Now you are responsible for the house and you maintain the house later by calling the respective plumber etc.</a:t>
            </a:r>
            <a:endParaRPr b="0" lang="en-IN" sz="1800" spc="-1" strike="noStrike">
              <a:latin typeface="Arial"/>
            </a:endParaRPr>
          </a:p>
        </p:txBody>
      </p:sp>
    </p:spTree>
  </p:cSld>
  <p:timing>
    <p:tnLst>
      <p:par>
        <p:cTn id="505" dur="indefinite" restart="never" nodeType="tmRoot">
          <p:childTnLst>
            <p:seq>
              <p:cTn id="506" dur="indefinite" nodeType="mainSeq">
                <p:childTnLst>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330">
                                            <p:txEl>
                                              <p:pRg st="0" end="0"/>
                                            </p:txEl>
                                          </p:spTgt>
                                        </p:tgtEl>
                                        <p:attrNameLst>
                                          <p:attrName>style.visibility</p:attrName>
                                        </p:attrNameLst>
                                      </p:cBhvr>
                                      <p:to>
                                        <p:strVal val="visible"/>
                                      </p:to>
                                    </p:set>
                                  </p:childTnLst>
                                </p:cTn>
                              </p:par>
                              <p:par>
                                <p:cTn id="511" nodeType="withEffect" fill="hold" presetClass="entr" presetID="1">
                                  <p:stCondLst>
                                    <p:cond delay="0"/>
                                  </p:stCondLst>
                                  <p:childTnLst>
                                    <p:set>
                                      <p:cBhvr>
                                        <p:cTn id="512" dur="1" fill="hold">
                                          <p:stCondLst>
                                            <p:cond delay="0"/>
                                          </p:stCondLst>
                                        </p:cTn>
                                        <p:tgtEl>
                                          <p:spTgt spid="330">
                                            <p:txEl>
                                              <p:pRg st="1" end="1"/>
                                            </p:txEl>
                                          </p:spTgt>
                                        </p:tgtEl>
                                        <p:attrNameLst>
                                          <p:attrName>style.visibility</p:attrName>
                                        </p:attrNameLst>
                                      </p:cBhvr>
                                      <p:to>
                                        <p:strVal val="visible"/>
                                      </p:to>
                                    </p:set>
                                  </p:childTnLst>
                                </p:cTn>
                              </p:par>
                              <p:par>
                                <p:cTn id="513" nodeType="withEffect" fill="hold" presetClass="entr" presetID="1">
                                  <p:stCondLst>
                                    <p:cond delay="0"/>
                                  </p:stCondLst>
                                  <p:childTnLst>
                                    <p:set>
                                      <p:cBhvr>
                                        <p:cTn id="514" dur="1" fill="hold">
                                          <p:stCondLst>
                                            <p:cond delay="0"/>
                                          </p:stCondLst>
                                        </p:cTn>
                                        <p:tgtEl>
                                          <p:spTgt spid="330">
                                            <p:txEl>
                                              <p:pRg st="2" end="2"/>
                                            </p:txEl>
                                          </p:spTgt>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327"/>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30">
                                            <p:txEl>
                                              <p:pRg st="3" end="3"/>
                                            </p:txEl>
                                          </p:spTgt>
                                        </p:tgtEl>
                                        <p:attrNameLst>
                                          <p:attrName>style.visibility</p:attrName>
                                        </p:attrNameLst>
                                      </p:cBhvr>
                                      <p:to>
                                        <p:strVal val="visible"/>
                                      </p:to>
                                    </p:set>
                                  </p:childTnLst>
                                </p:cTn>
                              </p:par>
                              <p:par>
                                <p:cTn id="521" nodeType="withEffect" fill="hold" presetClass="entr" presetID="1">
                                  <p:stCondLst>
                                    <p:cond delay="0"/>
                                  </p:stCondLst>
                                  <p:childTnLst>
                                    <p:set>
                                      <p:cBhvr>
                                        <p:cTn id="522" dur="1" fill="hold">
                                          <p:stCondLst>
                                            <p:cond delay="0"/>
                                          </p:stCondLst>
                                        </p:cTn>
                                        <p:tgtEl>
                                          <p:spTgt spid="330">
                                            <p:txEl>
                                              <p:pRg st="4" end="4"/>
                                            </p:txEl>
                                          </p:spTgt>
                                        </p:tgtEl>
                                        <p:attrNameLst>
                                          <p:attrName>style.visibility</p:attrName>
                                        </p:attrNameLst>
                                      </p:cBhvr>
                                      <p:to>
                                        <p:strVal val="visible"/>
                                      </p:to>
                                    </p:set>
                                  </p:childTnLst>
                                </p:cTn>
                              </p:par>
                              <p:par>
                                <p:cTn id="523" nodeType="withEffect" fill="hold" presetClass="entr" presetID="1">
                                  <p:stCondLst>
                                    <p:cond delay="0"/>
                                  </p:stCondLst>
                                  <p:childTnLst>
                                    <p:set>
                                      <p:cBhvr>
                                        <p:cTn id="524" dur="1" fill="hold">
                                          <p:stCondLst>
                                            <p:cond delay="0"/>
                                          </p:stCondLst>
                                        </p:cTn>
                                        <p:tgtEl>
                                          <p:spTgt spid="330">
                                            <p:txEl>
                                              <p:pRg st="5" end="5"/>
                                            </p:txEl>
                                          </p:spTgt>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328"/>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ntr" presetID="1">
                                  <p:stCondLst>
                                    <p:cond delay="0"/>
                                  </p:stCondLst>
                                  <p:childTnLst>
                                    <p:set>
                                      <p:cBhvr>
                                        <p:cTn id="530" dur="1" fill="hold">
                                          <p:stCondLst>
                                            <p:cond delay="0"/>
                                          </p:stCondLst>
                                        </p:cTn>
                                        <p:tgtEl>
                                          <p:spTgt spid="330">
                                            <p:txEl>
                                              <p:pRg st="6" end="6"/>
                                            </p:txEl>
                                          </p:spTgt>
                                        </p:tgtEl>
                                        <p:attrNameLst>
                                          <p:attrName>style.visibility</p:attrName>
                                        </p:attrNameLst>
                                      </p:cBhvr>
                                      <p:to>
                                        <p:strVal val="visible"/>
                                      </p:to>
                                    </p:set>
                                  </p:childTnLst>
                                </p:cTn>
                              </p:par>
                              <p:par>
                                <p:cTn id="531" nodeType="withEffect" fill="hold" presetClass="entr" presetID="1">
                                  <p:stCondLst>
                                    <p:cond delay="0"/>
                                  </p:stCondLst>
                                  <p:childTnLst>
                                    <p:set>
                                      <p:cBhvr>
                                        <p:cTn id="532" dur="1" fill="hold">
                                          <p:stCondLst>
                                            <p:cond delay="0"/>
                                          </p:stCondLst>
                                        </p:cTn>
                                        <p:tgtEl>
                                          <p:spTgt spid="330">
                                            <p:txEl>
                                              <p:pRg st="7" end="7"/>
                                            </p:txEl>
                                          </p:spTgt>
                                        </p:tgtEl>
                                        <p:attrNameLst>
                                          <p:attrName>style.visibility</p:attrName>
                                        </p:attrNameLst>
                                      </p:cBhvr>
                                      <p:to>
                                        <p:strVal val="visible"/>
                                      </p:to>
                                    </p:set>
                                  </p:childTnLst>
                                </p:cTn>
                              </p:par>
                              <p:par>
                                <p:cTn id="533" nodeType="withEffect" fill="hold" presetClass="entr" presetID="1">
                                  <p:stCondLst>
                                    <p:cond delay="0"/>
                                  </p:stCondLst>
                                  <p:childTnLst>
                                    <p:set>
                                      <p:cBhvr>
                                        <p:cTn id="534" dur="1" fill="hold">
                                          <p:stCondLst>
                                            <p:cond delay="0"/>
                                          </p:stCondLst>
                                        </p:cTn>
                                        <p:tgtEl>
                                          <p:spTgt spid="330">
                                            <p:txEl>
                                              <p:pRg st="8" end="8"/>
                                            </p:txEl>
                                          </p:spTgt>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330">
                                            <p:txEl>
                                              <p:pRg st="9" end="9"/>
                                            </p:txEl>
                                          </p:spTgt>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31" name="CustomShape 1"/>
          <p:cNvSpPr/>
          <p:nvPr/>
        </p:nvSpPr>
        <p:spPr>
          <a:xfrm>
            <a:off x="95400" y="61020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32" name="CustomShape 2"/>
          <p:cNvSpPr/>
          <p:nvPr/>
        </p:nvSpPr>
        <p:spPr>
          <a:xfrm>
            <a:off x="95400" y="1090440"/>
            <a:ext cx="9094320" cy="7111080"/>
          </a:xfrm>
          <a:prstGeom prst="rect">
            <a:avLst/>
          </a:prstGeom>
          <a:noFill/>
          <a:ln>
            <a:noFill/>
          </a:ln>
        </p:spPr>
        <p:style>
          <a:lnRef idx="0"/>
          <a:fillRef idx="0"/>
          <a:effectRef idx="0"/>
          <a:fontRef idx="minor"/>
        </p:style>
        <p:txBody>
          <a:bodyPr lIns="90000" rIns="90000" tIns="45000" bIns="45000"/>
          <a:p>
            <a:pPr>
              <a:lnSpc>
                <a:spcPct val="120000"/>
              </a:lnSpc>
              <a:spcBef>
                <a:spcPts val="601"/>
              </a:spcBef>
            </a:pPr>
            <a:r>
              <a:rPr b="0" lang="en-IN" sz="2400" spc="-1" strike="noStrike">
                <a:solidFill>
                  <a:srgbClr val="000000"/>
                </a:solidFill>
                <a:latin typeface="Calibri"/>
              </a:rPr>
              <a:t>So we could describe this as </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rPr>
              <a:t>Initiation (budget, site, architect)</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rPr>
              <a:t>Initial requirements and feasibility </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rPr>
              <a:t>Crystallization of requirements, needs, wants working with architect</a:t>
            </a:r>
            <a:endParaRPr b="0" lang="en-IN" sz="2400" spc="-1" strike="noStrike">
              <a:latin typeface="Arial"/>
            </a:endParaRPr>
          </a:p>
          <a:p>
            <a:pPr marL="457200">
              <a:lnSpc>
                <a:spcPct val="120000"/>
              </a:lnSpc>
            </a:pPr>
            <a:r>
              <a:rPr b="0" i="1" lang="en-IN" sz="2400" spc="-1" strike="noStrike">
                <a:solidFill>
                  <a:srgbClr val="c00000"/>
                </a:solidFill>
                <a:latin typeface="Calibri"/>
              </a:rPr>
              <a:t>Need to consider the Social, economic and government regulations like offset .. Social expectations/constraints (.. Vaastu .. Agni.. Etc.)</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Designing and Planning (plans, layouts, contractor, approvals)</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Execution – Build, Monitor</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Completion – testing and verification </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Acceptance by you </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Move in and fixing initial issues with modifications after the residents have moved in</a:t>
            </a:r>
            <a:endParaRPr b="0" lang="en-IN" sz="2400" spc="-1" strike="noStrike">
              <a:latin typeface="Arial"/>
            </a:endParaRPr>
          </a:p>
          <a:p>
            <a:pPr marL="457200" indent="-456840">
              <a:lnSpc>
                <a:spcPct val="120000"/>
              </a:lnSpc>
              <a:buClr>
                <a:srgbClr val="000000"/>
              </a:buClr>
              <a:buFont typeface="Calibri Light"/>
              <a:buAutoNum type="arabicPeriod" startAt="4"/>
            </a:pPr>
            <a:r>
              <a:rPr b="0" lang="en-IN" sz="2400" spc="-1" strike="noStrike">
                <a:solidFill>
                  <a:srgbClr val="000000"/>
                </a:solidFill>
                <a:latin typeface="Calibri"/>
              </a:rPr>
              <a:t>Continuing maintenance by the residents of the house</a:t>
            </a:r>
            <a:endParaRPr b="0" lang="en-IN" sz="2400" spc="-1" strike="noStrike">
              <a:latin typeface="Arial"/>
            </a:endParaRPr>
          </a:p>
        </p:txBody>
      </p:sp>
    </p:spTree>
  </p:cSld>
  <p:timing>
    <p:tnLst>
      <p:par>
        <p:cTn id="541" dur="indefinite" restart="never" nodeType="tmRoot">
          <p:childTnLst>
            <p:seq>
              <p:cTn id="54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95400" y="61020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34" name="CustomShape 2"/>
          <p:cNvSpPr/>
          <p:nvPr/>
        </p:nvSpPr>
        <p:spPr>
          <a:xfrm>
            <a:off x="95400" y="1090440"/>
            <a:ext cx="12096360" cy="6672240"/>
          </a:xfrm>
          <a:prstGeom prst="rect">
            <a:avLst/>
          </a:prstGeom>
          <a:noFill/>
          <a:ln>
            <a:noFill/>
          </a:ln>
        </p:spPr>
        <p:style>
          <a:lnRef idx="0"/>
          <a:fillRef idx="0"/>
          <a:effectRef idx="0"/>
          <a:fontRef idx="minor"/>
        </p:style>
        <p:txBody>
          <a:bodyPr lIns="90000" rIns="90000" tIns="45000" bIns="45000"/>
          <a:p>
            <a:pPr>
              <a:lnSpc>
                <a:spcPct val="120000"/>
              </a:lnSpc>
              <a:spcBef>
                <a:spcPts val="601"/>
              </a:spcBef>
            </a:pPr>
            <a:r>
              <a:rPr b="0" lang="en-IN" sz="2400" spc="-1" strike="noStrike">
                <a:solidFill>
                  <a:srgbClr val="000000"/>
                </a:solidFill>
                <a:latin typeface="Calibri"/>
              </a:rPr>
              <a:t>Few things to keep in context</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rPr>
              <a:t>You could get into the steps of constructing based on understanding the feasibility and decisioning to go ahead.</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rPr>
              <a:t>There could have been multiple rounds of discussions, validating your requirements, </a:t>
            </a:r>
            <a:r>
              <a:rPr b="0" lang="en-IN" sz="2400" spc="-1" strike="noStrike">
                <a:solidFill>
                  <a:srgbClr val="000000"/>
                </a:solidFill>
                <a:latin typeface="Calibri"/>
                <a:ea typeface="Calibri"/>
              </a:rPr>
              <a:t>rendering/converting of your dream </a:t>
            </a:r>
            <a:r>
              <a:rPr b="0" lang="en-IN" sz="2400" spc="-1" strike="noStrike">
                <a:solidFill>
                  <a:srgbClr val="000000"/>
                </a:solidFill>
                <a:latin typeface="Calibri"/>
                <a:ea typeface="Calibri"/>
              </a:rPr>
              <a:t>into a set of requirement which could be acted on.</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ea typeface="Calibri"/>
              </a:rPr>
              <a:t>Since there are number of stakeholders contributing to ensure that they all are working towards the same goal .. Lots of diagrams with different views details, designs, plans are done and shared [Documentation]</a:t>
            </a:r>
            <a:endParaRPr b="0" lang="en-IN" sz="2400" spc="-1" strike="noStrike">
              <a:latin typeface="Arial"/>
            </a:endParaRPr>
          </a:p>
          <a:p>
            <a:pPr marL="457200" indent="-456840">
              <a:lnSpc>
                <a:spcPct val="120000"/>
              </a:lnSpc>
              <a:buClr>
                <a:srgbClr val="000000"/>
              </a:buClr>
              <a:buFont typeface="Calibri Light"/>
              <a:buAutoNum type="arabicPeriod"/>
            </a:pPr>
            <a:r>
              <a:rPr b="0" lang="en-IN" sz="2400" spc="-1" strike="noStrike">
                <a:solidFill>
                  <a:srgbClr val="000000"/>
                </a:solidFill>
                <a:latin typeface="Calibri"/>
                <a:ea typeface="Calibri"/>
              </a:rPr>
              <a:t>Give that everything is not easily visualizable, there may be changes, refinements which might need to be done during the construction of the house. Say like</a:t>
            </a:r>
            <a:endParaRPr b="0" lang="en-IN" sz="2400" spc="-1" strike="noStrike">
              <a:latin typeface="Arial"/>
            </a:endParaRPr>
          </a:p>
          <a:p>
            <a:pPr lvl="1" marL="914400" indent="-456840">
              <a:lnSpc>
                <a:spcPct val="120000"/>
              </a:lnSpc>
              <a:buClr>
                <a:srgbClr val="000000"/>
              </a:buClr>
              <a:buFont typeface="Arial"/>
              <a:buChar char="•"/>
            </a:pPr>
            <a:r>
              <a:rPr b="0" lang="en-IN" sz="2400" spc="-1" strike="noStrike">
                <a:solidFill>
                  <a:srgbClr val="000000"/>
                </a:solidFill>
                <a:latin typeface="Calibri"/>
                <a:ea typeface="Calibri"/>
              </a:rPr>
              <a:t>Sky light or a anteroom etc</a:t>
            </a:r>
            <a:endParaRPr b="0" lang="en-IN" sz="2400" spc="-1" strike="noStrike">
              <a:latin typeface="Arial"/>
            </a:endParaRPr>
          </a:p>
          <a:p>
            <a:pPr lvl="1" marL="914400" indent="-456840">
              <a:lnSpc>
                <a:spcPct val="120000"/>
              </a:lnSpc>
              <a:buClr>
                <a:srgbClr val="000000"/>
              </a:buClr>
              <a:buFont typeface="Arial"/>
              <a:buChar char="•"/>
            </a:pPr>
            <a:r>
              <a:rPr b="0" lang="en-IN" sz="2400" spc="-1" strike="noStrike">
                <a:solidFill>
                  <a:srgbClr val="000000"/>
                </a:solidFill>
                <a:latin typeface="Calibri"/>
                <a:ea typeface="Calibri"/>
              </a:rPr>
              <a:t>Cost escalations which may need to reduction of scope</a:t>
            </a:r>
            <a:endParaRPr b="0" lang="en-IN" sz="2400" spc="-1" strike="noStrike">
              <a:latin typeface="Arial"/>
            </a:endParaRPr>
          </a:p>
          <a:p>
            <a:pPr lvl="1" marL="914400" indent="-456840">
              <a:lnSpc>
                <a:spcPct val="120000"/>
              </a:lnSpc>
              <a:buClr>
                <a:srgbClr val="000000"/>
              </a:buClr>
              <a:buFont typeface="Arial"/>
              <a:buChar char="•"/>
            </a:pPr>
            <a:r>
              <a:rPr b="0" lang="en-IN" sz="2400" spc="-1" strike="noStrike">
                <a:solidFill>
                  <a:srgbClr val="000000"/>
                </a:solidFill>
                <a:latin typeface="Calibri"/>
                <a:ea typeface="Calibri"/>
              </a:rPr>
              <a:t>Non-availability of some material leading to change in the plan etc</a:t>
            </a:r>
            <a:endParaRPr b="0" lang="en-IN" sz="2400" spc="-1" strike="noStrike">
              <a:latin typeface="Arial"/>
            </a:endParaRPr>
          </a:p>
        </p:txBody>
      </p:sp>
    </p:spTree>
  </p:cSld>
  <p:timing>
    <p:tnLst>
      <p:par>
        <p:cTn id="543" dur="indefinite" restart="never" nodeType="tmRoot">
          <p:childTnLst>
            <p:seq>
              <p:cTn id="544" dur="indefinite" nodeType="mainSeq">
                <p:childTnLst>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334">
                                            <p:txEl>
                                              <p:pRg st="4" end="4"/>
                                            </p:txEl>
                                          </p:spTgt>
                                        </p:tgtEl>
                                        <p:attrNameLst>
                                          <p:attrName>style.visibility</p:attrName>
                                        </p:attrNameLst>
                                      </p:cBhvr>
                                      <p:to>
                                        <p:strVal val="visible"/>
                                      </p:to>
                                    </p:set>
                                  </p:childTnLst>
                                </p:cTn>
                              </p:par>
                              <p:par>
                                <p:cTn id="561" nodeType="withEffect" fill="hold" presetClass="entr" presetID="1">
                                  <p:stCondLst>
                                    <p:cond delay="0"/>
                                  </p:stCondLst>
                                  <p:childTnLst>
                                    <p:set>
                                      <p:cBhvr>
                                        <p:cTn id="562" dur="1" fill="hold">
                                          <p:stCondLst>
                                            <p:cond delay="0"/>
                                          </p:stCondLst>
                                        </p:cTn>
                                        <p:tgtEl>
                                          <p:spTgt spid="334">
                                            <p:txEl>
                                              <p:pRg st="5" end="5"/>
                                            </p:txEl>
                                          </p:spTgt>
                                        </p:tgtEl>
                                        <p:attrNameLst>
                                          <p:attrName>style.visibility</p:attrName>
                                        </p:attrNameLst>
                                      </p:cBhvr>
                                      <p:to>
                                        <p:strVal val="visible"/>
                                      </p:to>
                                    </p:set>
                                  </p:childTnLst>
                                </p:cTn>
                              </p:par>
                              <p:par>
                                <p:cTn id="563" nodeType="withEffect" fill="hold" presetClass="entr" presetID="1">
                                  <p:stCondLst>
                                    <p:cond delay="0"/>
                                  </p:stCondLst>
                                  <p:childTnLst>
                                    <p:set>
                                      <p:cBhvr>
                                        <p:cTn id="564" dur="1" fill="hold">
                                          <p:stCondLst>
                                            <p:cond delay="0"/>
                                          </p:stCondLst>
                                        </p:cTn>
                                        <p:tgtEl>
                                          <p:spTgt spid="334">
                                            <p:txEl>
                                              <p:pRg st="6" end="6"/>
                                            </p:txEl>
                                          </p:spTgt>
                                        </p:tgtEl>
                                        <p:attrNameLst>
                                          <p:attrName>style.visibility</p:attrName>
                                        </p:attrNameLst>
                                      </p:cBhvr>
                                      <p:to>
                                        <p:strVal val="visible"/>
                                      </p:to>
                                    </p:set>
                                  </p:childTnLst>
                                </p:cTn>
                              </p:par>
                              <p:par>
                                <p:cTn id="565" nodeType="withEffect" fill="hold" presetClass="entr" presetID="1">
                                  <p:stCondLst>
                                    <p:cond delay="0"/>
                                  </p:stCondLst>
                                  <p:childTnLst>
                                    <p:set>
                                      <p:cBhvr>
                                        <p:cTn id="566" dur="1" fill="hold">
                                          <p:stCondLst>
                                            <p:cond delay="0"/>
                                          </p:stCondLst>
                                        </p:cTn>
                                        <p:tgtEl>
                                          <p:spTgt spid="334">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95400" y="610200"/>
            <a:ext cx="7999560" cy="47412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House Construction Lifecycle</a:t>
            </a:r>
            <a:endParaRPr b="0" lang="en-IN" sz="2800" spc="-1" strike="noStrike">
              <a:latin typeface="Arial"/>
            </a:endParaRPr>
          </a:p>
        </p:txBody>
      </p:sp>
      <p:sp>
        <p:nvSpPr>
          <p:cNvPr id="336" name="CustomShape 2"/>
          <p:cNvSpPr/>
          <p:nvPr/>
        </p:nvSpPr>
        <p:spPr>
          <a:xfrm>
            <a:off x="95400" y="1090440"/>
            <a:ext cx="11085480" cy="6233400"/>
          </a:xfrm>
          <a:prstGeom prst="rect">
            <a:avLst/>
          </a:prstGeom>
          <a:noFill/>
          <a:ln>
            <a:noFill/>
          </a:ln>
        </p:spPr>
        <p:style>
          <a:lnRef idx="0"/>
          <a:fillRef idx="0"/>
          <a:effectRef idx="0"/>
          <a:fontRef idx="minor"/>
        </p:style>
        <p:txBody>
          <a:bodyPr lIns="90000" rIns="90000" tIns="45000" bIns="45000"/>
          <a:p>
            <a:pPr marL="457200" indent="-456840">
              <a:lnSpc>
                <a:spcPct val="120000"/>
              </a:lnSpc>
              <a:buClr>
                <a:srgbClr val="000000"/>
              </a:buClr>
              <a:buFont typeface="Calibri Light"/>
              <a:buAutoNum type="arabicPeriod" startAt="5"/>
            </a:pPr>
            <a:r>
              <a:rPr b="0" lang="en-IN" sz="2400" spc="-1" strike="noStrike">
                <a:solidFill>
                  <a:srgbClr val="000000"/>
                </a:solidFill>
                <a:latin typeface="Calibri"/>
              </a:rPr>
              <a:t>You would definitely not want to finalize the plan and come back in the end to see the house .. You want to come in periodically see the progress which gives better understanding .. Which may need to make changes which needs to be done as and when and not waited till the end.</a:t>
            </a:r>
            <a:endParaRPr b="0" lang="en-IN" sz="2400" spc="-1" strike="noStrike">
              <a:latin typeface="Arial"/>
            </a:endParaRPr>
          </a:p>
          <a:p>
            <a:pPr marL="457200" indent="-456840">
              <a:lnSpc>
                <a:spcPct val="120000"/>
              </a:lnSpc>
              <a:buClr>
                <a:srgbClr val="000000"/>
              </a:buClr>
              <a:buFont typeface="Calibri Light"/>
              <a:buAutoNum type="arabicPeriod" startAt="5"/>
            </a:pPr>
            <a:r>
              <a:rPr b="0" lang="en-IN" sz="2400" spc="-1" strike="noStrike">
                <a:solidFill>
                  <a:srgbClr val="000000"/>
                </a:solidFill>
                <a:latin typeface="Calibri"/>
              </a:rPr>
              <a:t>You would like to see the house after different phases of execution of the construction</a:t>
            </a:r>
            <a:endParaRPr b="0" lang="en-IN" sz="2400" spc="-1" strike="noStrike">
              <a:latin typeface="Arial"/>
            </a:endParaRPr>
          </a:p>
          <a:p>
            <a:pPr lvl="1" marL="914400" indent="-456840">
              <a:lnSpc>
                <a:spcPct val="120000"/>
              </a:lnSpc>
              <a:buClr>
                <a:srgbClr val="000000"/>
              </a:buClr>
              <a:buFont typeface="Calibri Light"/>
              <a:buAutoNum type="arabicPeriod"/>
            </a:pPr>
            <a:r>
              <a:rPr b="0" lang="en-IN" sz="2400" spc="-1" strike="noStrike">
                <a:solidFill>
                  <a:srgbClr val="000000"/>
                </a:solidFill>
                <a:latin typeface="Calibri"/>
              </a:rPr>
              <a:t>Columns are constructed</a:t>
            </a:r>
            <a:endParaRPr b="0" lang="en-IN" sz="2400" spc="-1" strike="noStrike">
              <a:latin typeface="Arial"/>
            </a:endParaRPr>
          </a:p>
          <a:p>
            <a:pPr lvl="1" marL="914400" indent="-456840">
              <a:lnSpc>
                <a:spcPct val="120000"/>
              </a:lnSpc>
              <a:buClr>
                <a:srgbClr val="000000"/>
              </a:buClr>
              <a:buFont typeface="Calibri Light"/>
              <a:buAutoNum type="arabicPeriod"/>
            </a:pPr>
            <a:r>
              <a:rPr b="0" lang="en-IN" sz="2400" spc="-1" strike="noStrike">
                <a:solidFill>
                  <a:srgbClr val="000000"/>
                </a:solidFill>
                <a:latin typeface="Calibri"/>
              </a:rPr>
              <a:t>Foundation is done</a:t>
            </a:r>
            <a:endParaRPr b="0" lang="en-IN" sz="2400" spc="-1" strike="noStrike">
              <a:latin typeface="Arial"/>
            </a:endParaRPr>
          </a:p>
          <a:p>
            <a:pPr lvl="1" marL="914400" indent="-456840">
              <a:lnSpc>
                <a:spcPct val="120000"/>
              </a:lnSpc>
              <a:buClr>
                <a:srgbClr val="000000"/>
              </a:buClr>
              <a:buFont typeface="Calibri Light"/>
              <a:buAutoNum type="arabicPeriod"/>
            </a:pPr>
            <a:r>
              <a:rPr b="0" lang="en-IN" sz="2400" spc="-1" strike="noStrike">
                <a:solidFill>
                  <a:srgbClr val="000000"/>
                </a:solidFill>
                <a:latin typeface="Calibri"/>
              </a:rPr>
              <a:t>Lintel and after the walls and before the roof is done</a:t>
            </a:r>
            <a:endParaRPr b="0" lang="en-IN" sz="2400" spc="-1" strike="noStrike">
              <a:latin typeface="Arial"/>
            </a:endParaRPr>
          </a:p>
          <a:p>
            <a:pPr lvl="1" marL="914400" indent="-456840">
              <a:lnSpc>
                <a:spcPct val="120000"/>
              </a:lnSpc>
              <a:buClr>
                <a:srgbClr val="000000"/>
              </a:buClr>
              <a:buFont typeface="Calibri Light"/>
              <a:buAutoNum type="arabicPeriod"/>
            </a:pPr>
            <a:r>
              <a:rPr b="0" lang="en-IN" sz="2400" spc="-1" strike="noStrike">
                <a:solidFill>
                  <a:srgbClr val="000000"/>
                </a:solidFill>
                <a:latin typeface="Calibri"/>
              </a:rPr>
              <a:t>Once after the supports are removed and the electrical and plumbing points are identified</a:t>
            </a:r>
            <a:endParaRPr b="0" lang="en-IN" sz="2400" spc="-1" strike="noStrike">
              <a:latin typeface="Arial"/>
            </a:endParaRPr>
          </a:p>
          <a:p>
            <a:pPr lvl="1" marL="914400" indent="-456840">
              <a:lnSpc>
                <a:spcPct val="120000"/>
              </a:lnSpc>
              <a:buClr>
                <a:srgbClr val="000000"/>
              </a:buClr>
              <a:buFont typeface="Calibri Light"/>
              <a:buAutoNum type="arabicPeriod"/>
            </a:pPr>
            <a:r>
              <a:rPr b="0" lang="en-IN" sz="2400" spc="-1" strike="noStrike">
                <a:solidFill>
                  <a:srgbClr val="000000"/>
                </a:solidFill>
                <a:latin typeface="Calibri"/>
              </a:rPr>
              <a:t>Once carpentry is done before final painting …etc</a:t>
            </a:r>
            <a:endParaRPr b="0" lang="en-IN" sz="2400" spc="-1" strike="noStrike">
              <a:latin typeface="Arial"/>
            </a:endParaRPr>
          </a:p>
          <a:p>
            <a:pPr marL="457200" indent="-456840">
              <a:lnSpc>
                <a:spcPct val="120000"/>
              </a:lnSpc>
              <a:buClr>
                <a:srgbClr val="000000"/>
              </a:buClr>
              <a:buFont typeface="Calibri Light"/>
              <a:buAutoNum type="arabicPeriod" startAt="5"/>
            </a:pPr>
            <a:r>
              <a:rPr b="0" lang="en-IN" sz="2400" spc="-1" strike="noStrike">
                <a:solidFill>
                  <a:srgbClr val="000000"/>
                </a:solidFill>
                <a:latin typeface="Calibri"/>
              </a:rPr>
              <a:t>Validation at different levels, Acceptance and Maintenance</a:t>
            </a:r>
            <a:endParaRPr b="0" lang="en-IN" sz="2400" spc="-1" strike="noStrike">
              <a:latin typeface="Arial"/>
            </a:endParaRPr>
          </a:p>
        </p:txBody>
      </p:sp>
    </p:spTree>
  </p:cSld>
  <p:timing>
    <p:tnLst>
      <p:par>
        <p:cTn id="567" dur="indefinite" restart="never" nodeType="tmRoot">
          <p:childTnLst>
            <p:seq>
              <p:cTn id="568" dur="indefinite" nodeType="mainSeq">
                <p:childTnLst>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336">
                                            <p:txEl>
                                              <p:pRg st="1" end="1"/>
                                            </p:txEl>
                                          </p:spTgt>
                                        </p:tgtEl>
                                        <p:attrNameLst>
                                          <p:attrName>style.visibility</p:attrName>
                                        </p:attrNameLst>
                                      </p:cBhvr>
                                      <p:to>
                                        <p:strVal val="visible"/>
                                      </p:to>
                                    </p:set>
                                  </p:childTnLst>
                                </p:cTn>
                              </p:par>
                              <p:par>
                                <p:cTn id="577" nodeType="withEffect" fill="hold" presetClass="entr" presetID="1">
                                  <p:stCondLst>
                                    <p:cond delay="0"/>
                                  </p:stCondLst>
                                  <p:childTnLst>
                                    <p:set>
                                      <p:cBhvr>
                                        <p:cTn id="578" dur="1" fill="hold">
                                          <p:stCondLst>
                                            <p:cond delay="0"/>
                                          </p:stCondLst>
                                        </p:cTn>
                                        <p:tgtEl>
                                          <p:spTgt spid="336">
                                            <p:txEl>
                                              <p:pRg st="2" end="2"/>
                                            </p:txEl>
                                          </p:spTgt>
                                        </p:tgtEl>
                                        <p:attrNameLst>
                                          <p:attrName>style.visibility</p:attrName>
                                        </p:attrNameLst>
                                      </p:cBhvr>
                                      <p:to>
                                        <p:strVal val="visible"/>
                                      </p:to>
                                    </p:set>
                                  </p:childTnLst>
                                </p:cTn>
                              </p:par>
                              <p:par>
                                <p:cTn id="579" nodeType="withEffect" fill="hold" presetClass="entr" presetID="1">
                                  <p:stCondLst>
                                    <p:cond delay="0"/>
                                  </p:stCondLst>
                                  <p:childTnLst>
                                    <p:set>
                                      <p:cBhvr>
                                        <p:cTn id="580" dur="1" fill="hold">
                                          <p:stCondLst>
                                            <p:cond delay="0"/>
                                          </p:stCondLst>
                                        </p:cTn>
                                        <p:tgtEl>
                                          <p:spTgt spid="336">
                                            <p:txEl>
                                              <p:pRg st="3" end="3"/>
                                            </p:txEl>
                                          </p:spTgt>
                                        </p:tgtEl>
                                        <p:attrNameLst>
                                          <p:attrName>style.visibility</p:attrName>
                                        </p:attrNameLst>
                                      </p:cBhvr>
                                      <p:to>
                                        <p:strVal val="visible"/>
                                      </p:to>
                                    </p:set>
                                  </p:childTnLst>
                                </p:cTn>
                              </p:par>
                              <p:par>
                                <p:cTn id="581" nodeType="withEffect" fill="hold" presetClass="entr" presetID="1">
                                  <p:stCondLst>
                                    <p:cond delay="0"/>
                                  </p:stCondLst>
                                  <p:childTnLst>
                                    <p:set>
                                      <p:cBhvr>
                                        <p:cTn id="582" dur="1" fill="hold">
                                          <p:stCondLst>
                                            <p:cond delay="0"/>
                                          </p:stCondLst>
                                        </p:cTn>
                                        <p:tgtEl>
                                          <p:spTgt spid="336">
                                            <p:txEl>
                                              <p:pRg st="4" end="4"/>
                                            </p:txEl>
                                          </p:spTgt>
                                        </p:tgtEl>
                                        <p:attrNameLst>
                                          <p:attrName>style.visibility</p:attrName>
                                        </p:attrNameLst>
                                      </p:cBhvr>
                                      <p:to>
                                        <p:strVal val="visible"/>
                                      </p:to>
                                    </p:set>
                                  </p:childTnLst>
                                </p:cTn>
                              </p:par>
                              <p:par>
                                <p:cTn id="583" nodeType="withEffect" fill="hold" presetClass="entr" presetID="1">
                                  <p:stCondLst>
                                    <p:cond delay="0"/>
                                  </p:stCondLst>
                                  <p:childTnLst>
                                    <p:set>
                                      <p:cBhvr>
                                        <p:cTn id="584" dur="1" fill="hold">
                                          <p:stCondLst>
                                            <p:cond delay="0"/>
                                          </p:stCondLst>
                                        </p:cTn>
                                        <p:tgtEl>
                                          <p:spTgt spid="336">
                                            <p:txEl>
                                              <p:pRg st="5" end="5"/>
                                            </p:txEl>
                                          </p:spTgt>
                                        </p:tgtEl>
                                        <p:attrNameLst>
                                          <p:attrName>style.visibility</p:attrName>
                                        </p:attrNameLst>
                                      </p:cBhvr>
                                      <p:to>
                                        <p:strVal val="visible"/>
                                      </p:to>
                                    </p:set>
                                  </p:childTnLst>
                                </p:cTn>
                              </p:par>
                              <p:par>
                                <p:cTn id="585" nodeType="withEffect" fill="hold" presetClass="entr" presetID="1">
                                  <p:stCondLst>
                                    <p:cond delay="0"/>
                                  </p:stCondLst>
                                  <p:childTnLst>
                                    <p:set>
                                      <p:cBhvr>
                                        <p:cTn id="586"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336">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87840" y="584280"/>
            <a:ext cx="10068480" cy="857160"/>
          </a:xfrm>
          <a:prstGeom prst="rect">
            <a:avLst/>
          </a:prstGeom>
          <a:noFill/>
          <a:ln>
            <a:noFill/>
          </a:ln>
        </p:spPr>
        <p:style>
          <a:lnRef idx="0"/>
          <a:fillRef idx="0"/>
          <a:effectRef idx="0"/>
          <a:fontRef idx="minor"/>
        </p:style>
        <p:txBody>
          <a:bodyPr lIns="90000" rIns="90000" tIns="45000" bIns="45000"/>
          <a:p>
            <a:pPr>
              <a:lnSpc>
                <a:spcPct val="90000"/>
              </a:lnSpc>
            </a:pPr>
            <a:r>
              <a:rPr b="1" lang="en-IN" sz="2800" spc="-1" strike="noStrike">
                <a:solidFill>
                  <a:srgbClr val="ed7d31"/>
                </a:solidFill>
                <a:latin typeface="Calibri"/>
              </a:rPr>
              <a:t>A simplistic view of a Software Development Lifecycle</a:t>
            </a:r>
            <a:endParaRPr b="0" lang="en-IN" sz="2800" spc="-1" strike="noStrike">
              <a:latin typeface="Arial"/>
            </a:endParaRPr>
          </a:p>
        </p:txBody>
      </p:sp>
      <p:sp>
        <p:nvSpPr>
          <p:cNvPr id="338" name="CustomShape 2"/>
          <p:cNvSpPr/>
          <p:nvPr/>
        </p:nvSpPr>
        <p:spPr>
          <a:xfrm>
            <a:off x="3451320" y="4818960"/>
            <a:ext cx="2117160" cy="352080"/>
          </a:xfrm>
          <a:prstGeom prst="rect">
            <a:avLst/>
          </a:prstGeom>
          <a:noFill/>
          <a:ln w="11160">
            <a:solidFill>
              <a:srgbClr val="000000"/>
            </a:solidFill>
            <a:miter/>
          </a:ln>
        </p:spPr>
        <p:style>
          <a:lnRef idx="0"/>
          <a:fillRef idx="0"/>
          <a:effectRef idx="0"/>
          <a:fontRef idx="minor"/>
        </p:style>
      </p:sp>
      <p:sp>
        <p:nvSpPr>
          <p:cNvPr id="339" name="CustomShape 3"/>
          <p:cNvSpPr/>
          <p:nvPr/>
        </p:nvSpPr>
        <p:spPr>
          <a:xfrm>
            <a:off x="3498840" y="1780200"/>
            <a:ext cx="1909440" cy="442440"/>
          </a:xfrm>
          <a:custGeom>
            <a:avLst/>
            <a:gdLst/>
            <a:ahLst/>
            <a:rect l="l" t="t" r="r" b="b"/>
            <a:pathLst>
              <a:path w="5209" h="1675">
                <a:moveTo>
                  <a:pt x="2604" y="1675"/>
                </a:moveTo>
                <a:lnTo>
                  <a:pt x="2738" y="1674"/>
                </a:lnTo>
                <a:lnTo>
                  <a:pt x="2871" y="1670"/>
                </a:lnTo>
                <a:lnTo>
                  <a:pt x="3001" y="1666"/>
                </a:lnTo>
                <a:lnTo>
                  <a:pt x="3129" y="1658"/>
                </a:lnTo>
                <a:lnTo>
                  <a:pt x="3255" y="1648"/>
                </a:lnTo>
                <a:lnTo>
                  <a:pt x="3379" y="1638"/>
                </a:lnTo>
                <a:lnTo>
                  <a:pt x="3500" y="1624"/>
                </a:lnTo>
                <a:lnTo>
                  <a:pt x="3619" y="1609"/>
                </a:lnTo>
                <a:lnTo>
                  <a:pt x="3734" y="1592"/>
                </a:lnTo>
                <a:lnTo>
                  <a:pt x="3845" y="1574"/>
                </a:lnTo>
                <a:lnTo>
                  <a:pt x="3955" y="1554"/>
                </a:lnTo>
                <a:lnTo>
                  <a:pt x="4060" y="1532"/>
                </a:lnTo>
                <a:lnTo>
                  <a:pt x="4163" y="1509"/>
                </a:lnTo>
                <a:lnTo>
                  <a:pt x="4261" y="1484"/>
                </a:lnTo>
                <a:lnTo>
                  <a:pt x="4355" y="1457"/>
                </a:lnTo>
                <a:lnTo>
                  <a:pt x="4447" y="1430"/>
                </a:lnTo>
                <a:lnTo>
                  <a:pt x="4532" y="1400"/>
                </a:lnTo>
                <a:lnTo>
                  <a:pt x="4614" y="1370"/>
                </a:lnTo>
                <a:lnTo>
                  <a:pt x="4691" y="1339"/>
                </a:lnTo>
                <a:lnTo>
                  <a:pt x="4764" y="1306"/>
                </a:lnTo>
                <a:lnTo>
                  <a:pt x="4832" y="1272"/>
                </a:lnTo>
                <a:lnTo>
                  <a:pt x="4894" y="1237"/>
                </a:lnTo>
                <a:lnTo>
                  <a:pt x="4953" y="1201"/>
                </a:lnTo>
                <a:lnTo>
                  <a:pt x="5004" y="1164"/>
                </a:lnTo>
                <a:lnTo>
                  <a:pt x="5051" y="1126"/>
                </a:lnTo>
                <a:lnTo>
                  <a:pt x="5092" y="1087"/>
                </a:lnTo>
                <a:lnTo>
                  <a:pt x="5127" y="1047"/>
                </a:lnTo>
                <a:lnTo>
                  <a:pt x="5156" y="1007"/>
                </a:lnTo>
                <a:lnTo>
                  <a:pt x="5178" y="965"/>
                </a:lnTo>
                <a:lnTo>
                  <a:pt x="5195" y="923"/>
                </a:lnTo>
                <a:lnTo>
                  <a:pt x="5206" y="881"/>
                </a:lnTo>
                <a:lnTo>
                  <a:pt x="5209" y="838"/>
                </a:lnTo>
                <a:lnTo>
                  <a:pt x="5206" y="795"/>
                </a:lnTo>
                <a:lnTo>
                  <a:pt x="5195" y="752"/>
                </a:lnTo>
                <a:lnTo>
                  <a:pt x="5178" y="710"/>
                </a:lnTo>
                <a:lnTo>
                  <a:pt x="5156" y="670"/>
                </a:lnTo>
                <a:lnTo>
                  <a:pt x="5127" y="629"/>
                </a:lnTo>
                <a:lnTo>
                  <a:pt x="5092" y="589"/>
                </a:lnTo>
                <a:lnTo>
                  <a:pt x="5051" y="550"/>
                </a:lnTo>
                <a:lnTo>
                  <a:pt x="5004" y="512"/>
                </a:lnTo>
                <a:lnTo>
                  <a:pt x="4953" y="475"/>
                </a:lnTo>
                <a:lnTo>
                  <a:pt x="4894" y="439"/>
                </a:lnTo>
                <a:lnTo>
                  <a:pt x="4832" y="404"/>
                </a:lnTo>
                <a:lnTo>
                  <a:pt x="4764" y="370"/>
                </a:lnTo>
                <a:lnTo>
                  <a:pt x="4691" y="337"/>
                </a:lnTo>
                <a:lnTo>
                  <a:pt x="4614" y="305"/>
                </a:lnTo>
                <a:lnTo>
                  <a:pt x="4532" y="275"/>
                </a:lnTo>
                <a:lnTo>
                  <a:pt x="4447" y="246"/>
                </a:lnTo>
                <a:lnTo>
                  <a:pt x="4355" y="218"/>
                </a:lnTo>
                <a:lnTo>
                  <a:pt x="4261" y="192"/>
                </a:lnTo>
                <a:lnTo>
                  <a:pt x="4163" y="167"/>
                </a:lnTo>
                <a:lnTo>
                  <a:pt x="4060" y="143"/>
                </a:lnTo>
                <a:lnTo>
                  <a:pt x="3955" y="122"/>
                </a:lnTo>
                <a:lnTo>
                  <a:pt x="3845" y="102"/>
                </a:lnTo>
                <a:lnTo>
                  <a:pt x="3734" y="83"/>
                </a:lnTo>
                <a:lnTo>
                  <a:pt x="3619" y="67"/>
                </a:lnTo>
                <a:lnTo>
                  <a:pt x="3500" y="52"/>
                </a:lnTo>
                <a:lnTo>
                  <a:pt x="3379" y="39"/>
                </a:lnTo>
                <a:lnTo>
                  <a:pt x="3255" y="27"/>
                </a:lnTo>
                <a:lnTo>
                  <a:pt x="3129" y="18"/>
                </a:lnTo>
                <a:lnTo>
                  <a:pt x="3001" y="11"/>
                </a:lnTo>
                <a:lnTo>
                  <a:pt x="2871" y="5"/>
                </a:lnTo>
                <a:lnTo>
                  <a:pt x="2738" y="1"/>
                </a:lnTo>
                <a:lnTo>
                  <a:pt x="2604" y="0"/>
                </a:lnTo>
                <a:lnTo>
                  <a:pt x="2471" y="1"/>
                </a:lnTo>
                <a:lnTo>
                  <a:pt x="2338" y="5"/>
                </a:lnTo>
                <a:lnTo>
                  <a:pt x="2208" y="11"/>
                </a:lnTo>
                <a:lnTo>
                  <a:pt x="2080" y="18"/>
                </a:lnTo>
                <a:lnTo>
                  <a:pt x="1954" y="27"/>
                </a:lnTo>
                <a:lnTo>
                  <a:pt x="1831" y="39"/>
                </a:lnTo>
                <a:lnTo>
                  <a:pt x="1709" y="52"/>
                </a:lnTo>
                <a:lnTo>
                  <a:pt x="1591" y="67"/>
                </a:lnTo>
                <a:lnTo>
                  <a:pt x="1475" y="83"/>
                </a:lnTo>
                <a:lnTo>
                  <a:pt x="1364" y="102"/>
                </a:lnTo>
                <a:lnTo>
                  <a:pt x="1254" y="122"/>
                </a:lnTo>
                <a:lnTo>
                  <a:pt x="1149" y="143"/>
                </a:lnTo>
                <a:lnTo>
                  <a:pt x="1047" y="167"/>
                </a:lnTo>
                <a:lnTo>
                  <a:pt x="948" y="192"/>
                </a:lnTo>
                <a:lnTo>
                  <a:pt x="853" y="218"/>
                </a:lnTo>
                <a:lnTo>
                  <a:pt x="763" y="246"/>
                </a:lnTo>
                <a:lnTo>
                  <a:pt x="677" y="275"/>
                </a:lnTo>
                <a:lnTo>
                  <a:pt x="595" y="305"/>
                </a:lnTo>
                <a:lnTo>
                  <a:pt x="518" y="337"/>
                </a:lnTo>
                <a:lnTo>
                  <a:pt x="445" y="370"/>
                </a:lnTo>
                <a:lnTo>
                  <a:pt x="378" y="404"/>
                </a:lnTo>
                <a:lnTo>
                  <a:pt x="315" y="439"/>
                </a:lnTo>
                <a:lnTo>
                  <a:pt x="257" y="475"/>
                </a:lnTo>
                <a:lnTo>
                  <a:pt x="204" y="512"/>
                </a:lnTo>
                <a:lnTo>
                  <a:pt x="158" y="550"/>
                </a:lnTo>
                <a:lnTo>
                  <a:pt x="118" y="589"/>
                </a:lnTo>
                <a:lnTo>
                  <a:pt x="82" y="629"/>
                </a:lnTo>
                <a:lnTo>
                  <a:pt x="53" y="670"/>
                </a:lnTo>
                <a:lnTo>
                  <a:pt x="30" y="710"/>
                </a:lnTo>
                <a:lnTo>
                  <a:pt x="14" y="752"/>
                </a:lnTo>
                <a:lnTo>
                  <a:pt x="3" y="795"/>
                </a:lnTo>
                <a:lnTo>
                  <a:pt x="0" y="838"/>
                </a:lnTo>
                <a:lnTo>
                  <a:pt x="3" y="881"/>
                </a:lnTo>
                <a:lnTo>
                  <a:pt x="14" y="923"/>
                </a:lnTo>
                <a:lnTo>
                  <a:pt x="30" y="965"/>
                </a:lnTo>
                <a:lnTo>
                  <a:pt x="53" y="1007"/>
                </a:lnTo>
                <a:lnTo>
                  <a:pt x="82" y="1047"/>
                </a:lnTo>
                <a:lnTo>
                  <a:pt x="118" y="1087"/>
                </a:lnTo>
                <a:lnTo>
                  <a:pt x="158" y="1126"/>
                </a:lnTo>
                <a:lnTo>
                  <a:pt x="204" y="1164"/>
                </a:lnTo>
                <a:lnTo>
                  <a:pt x="257" y="1201"/>
                </a:lnTo>
                <a:lnTo>
                  <a:pt x="315" y="1237"/>
                </a:lnTo>
                <a:lnTo>
                  <a:pt x="378" y="1272"/>
                </a:lnTo>
                <a:lnTo>
                  <a:pt x="445" y="1306"/>
                </a:lnTo>
                <a:lnTo>
                  <a:pt x="518" y="1339"/>
                </a:lnTo>
                <a:lnTo>
                  <a:pt x="595" y="1370"/>
                </a:lnTo>
                <a:lnTo>
                  <a:pt x="677" y="1400"/>
                </a:lnTo>
                <a:lnTo>
                  <a:pt x="763" y="1430"/>
                </a:lnTo>
                <a:lnTo>
                  <a:pt x="853" y="1457"/>
                </a:lnTo>
                <a:lnTo>
                  <a:pt x="948" y="1484"/>
                </a:lnTo>
                <a:lnTo>
                  <a:pt x="1047" y="1509"/>
                </a:lnTo>
                <a:lnTo>
                  <a:pt x="1149" y="1532"/>
                </a:lnTo>
                <a:lnTo>
                  <a:pt x="1254" y="1554"/>
                </a:lnTo>
                <a:lnTo>
                  <a:pt x="1364" y="1574"/>
                </a:lnTo>
                <a:lnTo>
                  <a:pt x="1475" y="1592"/>
                </a:lnTo>
                <a:lnTo>
                  <a:pt x="1591" y="1609"/>
                </a:lnTo>
                <a:lnTo>
                  <a:pt x="1709" y="1624"/>
                </a:lnTo>
                <a:lnTo>
                  <a:pt x="1831" y="1638"/>
                </a:lnTo>
                <a:lnTo>
                  <a:pt x="1954" y="1648"/>
                </a:lnTo>
                <a:lnTo>
                  <a:pt x="2080" y="1658"/>
                </a:lnTo>
                <a:lnTo>
                  <a:pt x="2208" y="1666"/>
                </a:lnTo>
                <a:lnTo>
                  <a:pt x="2338" y="1670"/>
                </a:lnTo>
                <a:lnTo>
                  <a:pt x="2471" y="1674"/>
                </a:lnTo>
                <a:lnTo>
                  <a:pt x="2604" y="1675"/>
                </a:lnTo>
                <a:close/>
              </a:path>
            </a:pathLst>
          </a:custGeom>
          <a:solidFill>
            <a:srgbClr val="cccccc"/>
          </a:solidFill>
          <a:ln>
            <a:noFill/>
          </a:ln>
        </p:spPr>
        <p:style>
          <a:lnRef idx="0"/>
          <a:fillRef idx="0"/>
          <a:effectRef idx="0"/>
          <a:fontRef idx="minor"/>
        </p:style>
      </p:sp>
      <p:sp>
        <p:nvSpPr>
          <p:cNvPr id="340" name="CustomShape 4"/>
          <p:cNvSpPr/>
          <p:nvPr/>
        </p:nvSpPr>
        <p:spPr>
          <a:xfrm>
            <a:off x="3510000" y="3355560"/>
            <a:ext cx="1888920" cy="352080"/>
          </a:xfrm>
          <a:prstGeom prst="rect">
            <a:avLst/>
          </a:prstGeom>
          <a:solidFill>
            <a:srgbClr val="cccccc"/>
          </a:solidFill>
          <a:ln>
            <a:noFill/>
          </a:ln>
        </p:spPr>
        <p:style>
          <a:lnRef idx="0"/>
          <a:fillRef idx="0"/>
          <a:effectRef idx="0"/>
          <a:fontRef idx="minor"/>
        </p:style>
      </p:sp>
      <p:sp>
        <p:nvSpPr>
          <p:cNvPr id="341" name="CustomShape 5"/>
          <p:cNvSpPr/>
          <p:nvPr/>
        </p:nvSpPr>
        <p:spPr>
          <a:xfrm>
            <a:off x="3510000" y="4107960"/>
            <a:ext cx="1888920" cy="352080"/>
          </a:xfrm>
          <a:prstGeom prst="rect">
            <a:avLst/>
          </a:prstGeom>
          <a:solidFill>
            <a:srgbClr val="cccccc"/>
          </a:solidFill>
          <a:ln>
            <a:noFill/>
          </a:ln>
        </p:spPr>
        <p:style>
          <a:lnRef idx="0"/>
          <a:fillRef idx="0"/>
          <a:effectRef idx="0"/>
          <a:fontRef idx="minor"/>
        </p:style>
      </p:sp>
      <p:sp>
        <p:nvSpPr>
          <p:cNvPr id="342" name="CustomShape 6"/>
          <p:cNvSpPr/>
          <p:nvPr/>
        </p:nvSpPr>
        <p:spPr>
          <a:xfrm>
            <a:off x="3510000" y="5612760"/>
            <a:ext cx="1888920" cy="352080"/>
          </a:xfrm>
          <a:prstGeom prst="rect">
            <a:avLst/>
          </a:prstGeom>
          <a:solidFill>
            <a:srgbClr val="cccccc"/>
          </a:solidFill>
          <a:ln>
            <a:noFill/>
          </a:ln>
        </p:spPr>
        <p:style>
          <a:lnRef idx="0"/>
          <a:fillRef idx="0"/>
          <a:effectRef idx="0"/>
          <a:fontRef idx="minor"/>
        </p:style>
      </p:sp>
      <p:sp>
        <p:nvSpPr>
          <p:cNvPr id="343" name="CustomShape 7"/>
          <p:cNvSpPr/>
          <p:nvPr/>
        </p:nvSpPr>
        <p:spPr>
          <a:xfrm>
            <a:off x="3441600" y="1738800"/>
            <a:ext cx="1907640" cy="442440"/>
          </a:xfrm>
          <a:custGeom>
            <a:avLst/>
            <a:gdLst/>
            <a:ahLst/>
            <a:rect l="l" t="t" r="r" b="b"/>
            <a:pathLst>
              <a:path w="5208" h="1675">
                <a:moveTo>
                  <a:pt x="2604" y="1675"/>
                </a:moveTo>
                <a:lnTo>
                  <a:pt x="2738" y="1674"/>
                </a:lnTo>
                <a:lnTo>
                  <a:pt x="2870" y="1670"/>
                </a:lnTo>
                <a:lnTo>
                  <a:pt x="3001" y="1665"/>
                </a:lnTo>
                <a:lnTo>
                  <a:pt x="3129" y="1658"/>
                </a:lnTo>
                <a:lnTo>
                  <a:pt x="3255" y="1648"/>
                </a:lnTo>
                <a:lnTo>
                  <a:pt x="3378" y="1637"/>
                </a:lnTo>
                <a:lnTo>
                  <a:pt x="3500" y="1624"/>
                </a:lnTo>
                <a:lnTo>
                  <a:pt x="3617" y="1609"/>
                </a:lnTo>
                <a:lnTo>
                  <a:pt x="3732" y="1592"/>
                </a:lnTo>
                <a:lnTo>
                  <a:pt x="3845" y="1574"/>
                </a:lnTo>
                <a:lnTo>
                  <a:pt x="3955" y="1554"/>
                </a:lnTo>
                <a:lnTo>
                  <a:pt x="4060" y="1532"/>
                </a:lnTo>
                <a:lnTo>
                  <a:pt x="4162" y="1509"/>
                </a:lnTo>
                <a:lnTo>
                  <a:pt x="4261" y="1483"/>
                </a:lnTo>
                <a:lnTo>
                  <a:pt x="4355" y="1457"/>
                </a:lnTo>
                <a:lnTo>
                  <a:pt x="4445" y="1430"/>
                </a:lnTo>
                <a:lnTo>
                  <a:pt x="4532" y="1400"/>
                </a:lnTo>
                <a:lnTo>
                  <a:pt x="4614" y="1370"/>
                </a:lnTo>
                <a:lnTo>
                  <a:pt x="4691" y="1339"/>
                </a:lnTo>
                <a:lnTo>
                  <a:pt x="4764" y="1306"/>
                </a:lnTo>
                <a:lnTo>
                  <a:pt x="4831" y="1271"/>
                </a:lnTo>
                <a:lnTo>
                  <a:pt x="4894" y="1236"/>
                </a:lnTo>
                <a:lnTo>
                  <a:pt x="4951" y="1200"/>
                </a:lnTo>
                <a:lnTo>
                  <a:pt x="5004" y="1163"/>
                </a:lnTo>
                <a:lnTo>
                  <a:pt x="5050" y="1126"/>
                </a:lnTo>
                <a:lnTo>
                  <a:pt x="5091" y="1086"/>
                </a:lnTo>
                <a:lnTo>
                  <a:pt x="5126" y="1047"/>
                </a:lnTo>
                <a:lnTo>
                  <a:pt x="5156" y="1006"/>
                </a:lnTo>
                <a:lnTo>
                  <a:pt x="5178" y="965"/>
                </a:lnTo>
                <a:lnTo>
                  <a:pt x="5195" y="923"/>
                </a:lnTo>
                <a:lnTo>
                  <a:pt x="5206" y="880"/>
                </a:lnTo>
                <a:lnTo>
                  <a:pt x="5208" y="837"/>
                </a:lnTo>
                <a:lnTo>
                  <a:pt x="5206" y="794"/>
                </a:lnTo>
                <a:lnTo>
                  <a:pt x="5195" y="752"/>
                </a:lnTo>
                <a:lnTo>
                  <a:pt x="5178" y="710"/>
                </a:lnTo>
                <a:lnTo>
                  <a:pt x="5156" y="668"/>
                </a:lnTo>
                <a:lnTo>
                  <a:pt x="5126" y="629"/>
                </a:lnTo>
                <a:lnTo>
                  <a:pt x="5091" y="588"/>
                </a:lnTo>
                <a:lnTo>
                  <a:pt x="5050" y="550"/>
                </a:lnTo>
                <a:lnTo>
                  <a:pt x="5004" y="511"/>
                </a:lnTo>
                <a:lnTo>
                  <a:pt x="4951" y="475"/>
                </a:lnTo>
                <a:lnTo>
                  <a:pt x="4894" y="438"/>
                </a:lnTo>
                <a:lnTo>
                  <a:pt x="4831" y="403"/>
                </a:lnTo>
                <a:lnTo>
                  <a:pt x="4764" y="369"/>
                </a:lnTo>
                <a:lnTo>
                  <a:pt x="4691" y="337"/>
                </a:lnTo>
                <a:lnTo>
                  <a:pt x="4614" y="305"/>
                </a:lnTo>
                <a:lnTo>
                  <a:pt x="4532" y="275"/>
                </a:lnTo>
                <a:lnTo>
                  <a:pt x="4445" y="246"/>
                </a:lnTo>
                <a:lnTo>
                  <a:pt x="4355" y="218"/>
                </a:lnTo>
                <a:lnTo>
                  <a:pt x="4261" y="191"/>
                </a:lnTo>
                <a:lnTo>
                  <a:pt x="4162" y="167"/>
                </a:lnTo>
                <a:lnTo>
                  <a:pt x="4060" y="143"/>
                </a:lnTo>
                <a:lnTo>
                  <a:pt x="3955" y="121"/>
                </a:lnTo>
                <a:lnTo>
                  <a:pt x="3845" y="102"/>
                </a:lnTo>
                <a:lnTo>
                  <a:pt x="3732" y="83"/>
                </a:lnTo>
                <a:lnTo>
                  <a:pt x="3617" y="67"/>
                </a:lnTo>
                <a:lnTo>
                  <a:pt x="3500" y="52"/>
                </a:lnTo>
                <a:lnTo>
                  <a:pt x="3378" y="38"/>
                </a:lnTo>
                <a:lnTo>
                  <a:pt x="3255" y="27"/>
                </a:lnTo>
                <a:lnTo>
                  <a:pt x="3129" y="18"/>
                </a:lnTo>
                <a:lnTo>
                  <a:pt x="3001" y="10"/>
                </a:lnTo>
                <a:lnTo>
                  <a:pt x="2870" y="5"/>
                </a:lnTo>
                <a:lnTo>
                  <a:pt x="2738" y="1"/>
                </a:lnTo>
                <a:lnTo>
                  <a:pt x="2604" y="0"/>
                </a:lnTo>
                <a:lnTo>
                  <a:pt x="2470" y="1"/>
                </a:lnTo>
                <a:lnTo>
                  <a:pt x="2338" y="5"/>
                </a:lnTo>
                <a:lnTo>
                  <a:pt x="2207" y="10"/>
                </a:lnTo>
                <a:lnTo>
                  <a:pt x="2079" y="18"/>
                </a:lnTo>
                <a:lnTo>
                  <a:pt x="1953" y="27"/>
                </a:lnTo>
                <a:lnTo>
                  <a:pt x="1829" y="38"/>
                </a:lnTo>
                <a:lnTo>
                  <a:pt x="1708" y="52"/>
                </a:lnTo>
                <a:lnTo>
                  <a:pt x="1590" y="67"/>
                </a:lnTo>
                <a:lnTo>
                  <a:pt x="1475" y="83"/>
                </a:lnTo>
                <a:lnTo>
                  <a:pt x="1362" y="102"/>
                </a:lnTo>
                <a:lnTo>
                  <a:pt x="1253" y="121"/>
                </a:lnTo>
                <a:lnTo>
                  <a:pt x="1147" y="143"/>
                </a:lnTo>
                <a:lnTo>
                  <a:pt x="1045" y="167"/>
                </a:lnTo>
                <a:lnTo>
                  <a:pt x="948" y="191"/>
                </a:lnTo>
                <a:lnTo>
                  <a:pt x="853" y="218"/>
                </a:lnTo>
                <a:lnTo>
                  <a:pt x="762" y="246"/>
                </a:lnTo>
                <a:lnTo>
                  <a:pt x="676" y="275"/>
                </a:lnTo>
                <a:lnTo>
                  <a:pt x="594" y="305"/>
                </a:lnTo>
                <a:lnTo>
                  <a:pt x="516" y="337"/>
                </a:lnTo>
                <a:lnTo>
                  <a:pt x="444" y="369"/>
                </a:lnTo>
                <a:lnTo>
                  <a:pt x="376" y="403"/>
                </a:lnTo>
                <a:lnTo>
                  <a:pt x="313" y="438"/>
                </a:lnTo>
                <a:lnTo>
                  <a:pt x="256" y="475"/>
                </a:lnTo>
                <a:lnTo>
                  <a:pt x="204" y="511"/>
                </a:lnTo>
                <a:lnTo>
                  <a:pt x="158" y="550"/>
                </a:lnTo>
                <a:lnTo>
                  <a:pt x="116" y="588"/>
                </a:lnTo>
                <a:lnTo>
                  <a:pt x="82" y="629"/>
                </a:lnTo>
                <a:lnTo>
                  <a:pt x="52" y="668"/>
                </a:lnTo>
                <a:lnTo>
                  <a:pt x="29" y="710"/>
                </a:lnTo>
                <a:lnTo>
                  <a:pt x="13" y="752"/>
                </a:lnTo>
                <a:lnTo>
                  <a:pt x="3" y="794"/>
                </a:lnTo>
                <a:lnTo>
                  <a:pt x="0" y="837"/>
                </a:lnTo>
                <a:lnTo>
                  <a:pt x="3" y="880"/>
                </a:lnTo>
                <a:lnTo>
                  <a:pt x="13" y="923"/>
                </a:lnTo>
                <a:lnTo>
                  <a:pt x="29" y="965"/>
                </a:lnTo>
                <a:lnTo>
                  <a:pt x="52" y="1006"/>
                </a:lnTo>
                <a:lnTo>
                  <a:pt x="82" y="1047"/>
                </a:lnTo>
                <a:lnTo>
                  <a:pt x="116" y="1086"/>
                </a:lnTo>
                <a:lnTo>
                  <a:pt x="158" y="1126"/>
                </a:lnTo>
                <a:lnTo>
                  <a:pt x="204" y="1163"/>
                </a:lnTo>
                <a:lnTo>
                  <a:pt x="256" y="1200"/>
                </a:lnTo>
                <a:lnTo>
                  <a:pt x="313" y="1236"/>
                </a:lnTo>
                <a:lnTo>
                  <a:pt x="376" y="1271"/>
                </a:lnTo>
                <a:lnTo>
                  <a:pt x="444" y="1306"/>
                </a:lnTo>
                <a:lnTo>
                  <a:pt x="516" y="1339"/>
                </a:lnTo>
                <a:lnTo>
                  <a:pt x="594" y="1370"/>
                </a:lnTo>
                <a:lnTo>
                  <a:pt x="676" y="1400"/>
                </a:lnTo>
                <a:lnTo>
                  <a:pt x="762" y="1430"/>
                </a:lnTo>
                <a:lnTo>
                  <a:pt x="853" y="1457"/>
                </a:lnTo>
                <a:lnTo>
                  <a:pt x="948" y="1483"/>
                </a:lnTo>
                <a:lnTo>
                  <a:pt x="1045" y="1509"/>
                </a:lnTo>
                <a:lnTo>
                  <a:pt x="1147" y="1532"/>
                </a:lnTo>
                <a:lnTo>
                  <a:pt x="1253" y="1554"/>
                </a:lnTo>
                <a:lnTo>
                  <a:pt x="1362" y="1574"/>
                </a:lnTo>
                <a:lnTo>
                  <a:pt x="1475" y="1592"/>
                </a:lnTo>
                <a:lnTo>
                  <a:pt x="1590" y="1609"/>
                </a:lnTo>
                <a:lnTo>
                  <a:pt x="1708" y="1624"/>
                </a:lnTo>
                <a:lnTo>
                  <a:pt x="1829" y="1637"/>
                </a:lnTo>
                <a:lnTo>
                  <a:pt x="1953" y="1648"/>
                </a:lnTo>
                <a:lnTo>
                  <a:pt x="2079" y="1658"/>
                </a:lnTo>
                <a:lnTo>
                  <a:pt x="2207" y="1665"/>
                </a:lnTo>
                <a:lnTo>
                  <a:pt x="2338" y="1670"/>
                </a:lnTo>
                <a:lnTo>
                  <a:pt x="2470" y="1674"/>
                </a:lnTo>
                <a:lnTo>
                  <a:pt x="2604" y="1675"/>
                </a:lnTo>
                <a:close/>
              </a:path>
            </a:pathLst>
          </a:custGeom>
          <a:solidFill>
            <a:srgbClr val="ffffff"/>
          </a:solidFill>
          <a:ln>
            <a:noFill/>
          </a:ln>
        </p:spPr>
        <p:style>
          <a:lnRef idx="0"/>
          <a:fillRef idx="0"/>
          <a:effectRef idx="0"/>
          <a:fontRef idx="minor"/>
        </p:style>
      </p:sp>
      <p:sp>
        <p:nvSpPr>
          <p:cNvPr id="344" name="CustomShape 8"/>
          <p:cNvSpPr/>
          <p:nvPr/>
        </p:nvSpPr>
        <p:spPr>
          <a:xfrm>
            <a:off x="3441600" y="1738800"/>
            <a:ext cx="1907640" cy="442440"/>
          </a:xfrm>
          <a:custGeom>
            <a:avLst/>
            <a:gdLst/>
            <a:ahLst/>
            <a:rect l="l" t="t" r="r" b="b"/>
            <a:pathLst>
              <a:path w="5208" h="1675">
                <a:moveTo>
                  <a:pt x="2604" y="1675"/>
                </a:moveTo>
                <a:lnTo>
                  <a:pt x="2738" y="1674"/>
                </a:lnTo>
                <a:lnTo>
                  <a:pt x="2870" y="1670"/>
                </a:lnTo>
                <a:lnTo>
                  <a:pt x="3001" y="1665"/>
                </a:lnTo>
                <a:lnTo>
                  <a:pt x="3129" y="1658"/>
                </a:lnTo>
                <a:lnTo>
                  <a:pt x="3255" y="1648"/>
                </a:lnTo>
                <a:lnTo>
                  <a:pt x="3378" y="1637"/>
                </a:lnTo>
                <a:lnTo>
                  <a:pt x="3500" y="1624"/>
                </a:lnTo>
                <a:lnTo>
                  <a:pt x="3617" y="1609"/>
                </a:lnTo>
                <a:lnTo>
                  <a:pt x="3732" y="1592"/>
                </a:lnTo>
                <a:lnTo>
                  <a:pt x="3845" y="1574"/>
                </a:lnTo>
                <a:lnTo>
                  <a:pt x="3955" y="1554"/>
                </a:lnTo>
                <a:lnTo>
                  <a:pt x="4060" y="1532"/>
                </a:lnTo>
                <a:lnTo>
                  <a:pt x="4162" y="1509"/>
                </a:lnTo>
                <a:lnTo>
                  <a:pt x="4261" y="1483"/>
                </a:lnTo>
                <a:lnTo>
                  <a:pt x="4355" y="1457"/>
                </a:lnTo>
                <a:lnTo>
                  <a:pt x="4445" y="1430"/>
                </a:lnTo>
                <a:lnTo>
                  <a:pt x="4532" y="1400"/>
                </a:lnTo>
                <a:lnTo>
                  <a:pt x="4614" y="1370"/>
                </a:lnTo>
                <a:lnTo>
                  <a:pt x="4691" y="1339"/>
                </a:lnTo>
                <a:lnTo>
                  <a:pt x="4764" y="1306"/>
                </a:lnTo>
                <a:lnTo>
                  <a:pt x="4831" y="1271"/>
                </a:lnTo>
                <a:lnTo>
                  <a:pt x="4894" y="1236"/>
                </a:lnTo>
                <a:lnTo>
                  <a:pt x="4951" y="1200"/>
                </a:lnTo>
                <a:lnTo>
                  <a:pt x="5004" y="1163"/>
                </a:lnTo>
                <a:lnTo>
                  <a:pt x="5050" y="1126"/>
                </a:lnTo>
                <a:lnTo>
                  <a:pt x="5091" y="1086"/>
                </a:lnTo>
                <a:lnTo>
                  <a:pt x="5126" y="1047"/>
                </a:lnTo>
                <a:lnTo>
                  <a:pt x="5156" y="1006"/>
                </a:lnTo>
                <a:lnTo>
                  <a:pt x="5178" y="965"/>
                </a:lnTo>
                <a:lnTo>
                  <a:pt x="5195" y="923"/>
                </a:lnTo>
                <a:lnTo>
                  <a:pt x="5206" y="880"/>
                </a:lnTo>
                <a:lnTo>
                  <a:pt x="5208" y="837"/>
                </a:lnTo>
                <a:lnTo>
                  <a:pt x="5206" y="794"/>
                </a:lnTo>
                <a:lnTo>
                  <a:pt x="5195" y="752"/>
                </a:lnTo>
                <a:lnTo>
                  <a:pt x="5178" y="710"/>
                </a:lnTo>
                <a:lnTo>
                  <a:pt x="5156" y="668"/>
                </a:lnTo>
                <a:lnTo>
                  <a:pt x="5126" y="629"/>
                </a:lnTo>
                <a:lnTo>
                  <a:pt x="5091" y="588"/>
                </a:lnTo>
                <a:lnTo>
                  <a:pt x="5050" y="550"/>
                </a:lnTo>
                <a:lnTo>
                  <a:pt x="5004" y="511"/>
                </a:lnTo>
                <a:lnTo>
                  <a:pt x="4951" y="475"/>
                </a:lnTo>
                <a:lnTo>
                  <a:pt x="4894" y="438"/>
                </a:lnTo>
                <a:lnTo>
                  <a:pt x="4831" y="403"/>
                </a:lnTo>
                <a:lnTo>
                  <a:pt x="4764" y="369"/>
                </a:lnTo>
                <a:lnTo>
                  <a:pt x="4691" y="337"/>
                </a:lnTo>
                <a:lnTo>
                  <a:pt x="4614" y="305"/>
                </a:lnTo>
                <a:lnTo>
                  <a:pt x="4532" y="275"/>
                </a:lnTo>
                <a:lnTo>
                  <a:pt x="4445" y="246"/>
                </a:lnTo>
                <a:lnTo>
                  <a:pt x="4355" y="218"/>
                </a:lnTo>
                <a:lnTo>
                  <a:pt x="4261" y="191"/>
                </a:lnTo>
                <a:lnTo>
                  <a:pt x="4162" y="167"/>
                </a:lnTo>
                <a:lnTo>
                  <a:pt x="4060" y="143"/>
                </a:lnTo>
                <a:lnTo>
                  <a:pt x="3955" y="121"/>
                </a:lnTo>
                <a:lnTo>
                  <a:pt x="3845" y="102"/>
                </a:lnTo>
                <a:lnTo>
                  <a:pt x="3732" y="83"/>
                </a:lnTo>
                <a:lnTo>
                  <a:pt x="3617" y="67"/>
                </a:lnTo>
                <a:lnTo>
                  <a:pt x="3500" y="52"/>
                </a:lnTo>
                <a:lnTo>
                  <a:pt x="3378" y="38"/>
                </a:lnTo>
                <a:lnTo>
                  <a:pt x="3255" y="27"/>
                </a:lnTo>
                <a:lnTo>
                  <a:pt x="3129" y="18"/>
                </a:lnTo>
                <a:lnTo>
                  <a:pt x="3001" y="10"/>
                </a:lnTo>
                <a:lnTo>
                  <a:pt x="2870" y="5"/>
                </a:lnTo>
                <a:lnTo>
                  <a:pt x="2738" y="1"/>
                </a:lnTo>
                <a:lnTo>
                  <a:pt x="2604" y="0"/>
                </a:lnTo>
                <a:lnTo>
                  <a:pt x="2470" y="1"/>
                </a:lnTo>
                <a:lnTo>
                  <a:pt x="2338" y="5"/>
                </a:lnTo>
                <a:lnTo>
                  <a:pt x="2207" y="10"/>
                </a:lnTo>
                <a:lnTo>
                  <a:pt x="2079" y="18"/>
                </a:lnTo>
                <a:lnTo>
                  <a:pt x="1953" y="27"/>
                </a:lnTo>
                <a:lnTo>
                  <a:pt x="1829" y="38"/>
                </a:lnTo>
                <a:lnTo>
                  <a:pt x="1708" y="52"/>
                </a:lnTo>
                <a:lnTo>
                  <a:pt x="1590" y="67"/>
                </a:lnTo>
                <a:lnTo>
                  <a:pt x="1475" y="83"/>
                </a:lnTo>
                <a:lnTo>
                  <a:pt x="1362" y="102"/>
                </a:lnTo>
                <a:lnTo>
                  <a:pt x="1253" y="121"/>
                </a:lnTo>
                <a:lnTo>
                  <a:pt x="1147" y="143"/>
                </a:lnTo>
                <a:lnTo>
                  <a:pt x="1045" y="167"/>
                </a:lnTo>
                <a:lnTo>
                  <a:pt x="948" y="191"/>
                </a:lnTo>
                <a:lnTo>
                  <a:pt x="853" y="218"/>
                </a:lnTo>
                <a:lnTo>
                  <a:pt x="762" y="246"/>
                </a:lnTo>
                <a:lnTo>
                  <a:pt x="676" y="275"/>
                </a:lnTo>
                <a:lnTo>
                  <a:pt x="594" y="305"/>
                </a:lnTo>
                <a:lnTo>
                  <a:pt x="516" y="337"/>
                </a:lnTo>
                <a:lnTo>
                  <a:pt x="444" y="369"/>
                </a:lnTo>
                <a:lnTo>
                  <a:pt x="376" y="403"/>
                </a:lnTo>
                <a:lnTo>
                  <a:pt x="313" y="438"/>
                </a:lnTo>
                <a:lnTo>
                  <a:pt x="256" y="475"/>
                </a:lnTo>
                <a:lnTo>
                  <a:pt x="204" y="511"/>
                </a:lnTo>
                <a:lnTo>
                  <a:pt x="158" y="550"/>
                </a:lnTo>
                <a:lnTo>
                  <a:pt x="116" y="588"/>
                </a:lnTo>
                <a:lnTo>
                  <a:pt x="82" y="629"/>
                </a:lnTo>
                <a:lnTo>
                  <a:pt x="52" y="668"/>
                </a:lnTo>
                <a:lnTo>
                  <a:pt x="29" y="710"/>
                </a:lnTo>
                <a:lnTo>
                  <a:pt x="13" y="752"/>
                </a:lnTo>
                <a:lnTo>
                  <a:pt x="3" y="794"/>
                </a:lnTo>
                <a:lnTo>
                  <a:pt x="0" y="837"/>
                </a:lnTo>
                <a:lnTo>
                  <a:pt x="3" y="880"/>
                </a:lnTo>
                <a:lnTo>
                  <a:pt x="13" y="923"/>
                </a:lnTo>
                <a:lnTo>
                  <a:pt x="29" y="965"/>
                </a:lnTo>
                <a:lnTo>
                  <a:pt x="52" y="1006"/>
                </a:lnTo>
                <a:lnTo>
                  <a:pt x="82" y="1047"/>
                </a:lnTo>
                <a:lnTo>
                  <a:pt x="116" y="1086"/>
                </a:lnTo>
                <a:lnTo>
                  <a:pt x="158" y="1126"/>
                </a:lnTo>
                <a:lnTo>
                  <a:pt x="204" y="1163"/>
                </a:lnTo>
                <a:lnTo>
                  <a:pt x="256" y="1200"/>
                </a:lnTo>
                <a:lnTo>
                  <a:pt x="313" y="1236"/>
                </a:lnTo>
                <a:lnTo>
                  <a:pt x="376" y="1271"/>
                </a:lnTo>
                <a:lnTo>
                  <a:pt x="444" y="1306"/>
                </a:lnTo>
                <a:lnTo>
                  <a:pt x="516" y="1339"/>
                </a:lnTo>
                <a:lnTo>
                  <a:pt x="594" y="1370"/>
                </a:lnTo>
                <a:lnTo>
                  <a:pt x="676" y="1400"/>
                </a:lnTo>
                <a:lnTo>
                  <a:pt x="762" y="1430"/>
                </a:lnTo>
                <a:lnTo>
                  <a:pt x="853" y="1457"/>
                </a:lnTo>
                <a:lnTo>
                  <a:pt x="948" y="1483"/>
                </a:lnTo>
                <a:lnTo>
                  <a:pt x="1045" y="1509"/>
                </a:lnTo>
                <a:lnTo>
                  <a:pt x="1147" y="1532"/>
                </a:lnTo>
                <a:lnTo>
                  <a:pt x="1253" y="1554"/>
                </a:lnTo>
                <a:lnTo>
                  <a:pt x="1362" y="1574"/>
                </a:lnTo>
                <a:lnTo>
                  <a:pt x="1475" y="1592"/>
                </a:lnTo>
                <a:lnTo>
                  <a:pt x="1590" y="1609"/>
                </a:lnTo>
                <a:lnTo>
                  <a:pt x="1708" y="1624"/>
                </a:lnTo>
                <a:lnTo>
                  <a:pt x="1829" y="1637"/>
                </a:lnTo>
                <a:lnTo>
                  <a:pt x="1953" y="1648"/>
                </a:lnTo>
                <a:lnTo>
                  <a:pt x="2079" y="1658"/>
                </a:lnTo>
                <a:lnTo>
                  <a:pt x="2207" y="1665"/>
                </a:lnTo>
                <a:lnTo>
                  <a:pt x="2338" y="1670"/>
                </a:lnTo>
                <a:lnTo>
                  <a:pt x="2470" y="1674"/>
                </a:lnTo>
                <a:lnTo>
                  <a:pt x="2604" y="1675"/>
                </a:lnTo>
              </a:path>
            </a:pathLst>
          </a:custGeom>
          <a:noFill/>
          <a:ln w="11160">
            <a:solidFill>
              <a:srgbClr val="000000"/>
            </a:solidFill>
            <a:round/>
          </a:ln>
        </p:spPr>
        <p:style>
          <a:lnRef idx="0"/>
          <a:fillRef idx="0"/>
          <a:effectRef idx="0"/>
          <a:fontRef idx="minor"/>
        </p:style>
      </p:sp>
      <p:sp>
        <p:nvSpPr>
          <p:cNvPr id="345" name="CustomShape 9"/>
          <p:cNvSpPr/>
          <p:nvPr/>
        </p:nvSpPr>
        <p:spPr>
          <a:xfrm>
            <a:off x="3451320" y="3314160"/>
            <a:ext cx="1888920" cy="352080"/>
          </a:xfrm>
          <a:prstGeom prst="rect">
            <a:avLst/>
          </a:prstGeom>
          <a:solidFill>
            <a:srgbClr val="ffffff"/>
          </a:solidFill>
          <a:ln>
            <a:noFill/>
          </a:ln>
        </p:spPr>
        <p:style>
          <a:lnRef idx="0"/>
          <a:fillRef idx="0"/>
          <a:effectRef idx="0"/>
          <a:fontRef idx="minor"/>
        </p:style>
      </p:sp>
      <p:sp>
        <p:nvSpPr>
          <p:cNvPr id="346" name="CustomShape 10"/>
          <p:cNvSpPr/>
          <p:nvPr/>
        </p:nvSpPr>
        <p:spPr>
          <a:xfrm>
            <a:off x="3451320" y="3314160"/>
            <a:ext cx="1888920" cy="352080"/>
          </a:xfrm>
          <a:prstGeom prst="rect">
            <a:avLst/>
          </a:prstGeom>
          <a:noFill/>
          <a:ln w="11160">
            <a:solidFill>
              <a:srgbClr val="000000"/>
            </a:solidFill>
            <a:miter/>
          </a:ln>
        </p:spPr>
        <p:style>
          <a:lnRef idx="0"/>
          <a:fillRef idx="0"/>
          <a:effectRef idx="0"/>
          <a:fontRef idx="minor"/>
        </p:style>
      </p:sp>
      <p:sp>
        <p:nvSpPr>
          <p:cNvPr id="347" name="CustomShape 11"/>
          <p:cNvSpPr/>
          <p:nvPr/>
        </p:nvSpPr>
        <p:spPr>
          <a:xfrm>
            <a:off x="3451320" y="4066560"/>
            <a:ext cx="1888920" cy="352080"/>
          </a:xfrm>
          <a:prstGeom prst="rect">
            <a:avLst/>
          </a:prstGeom>
          <a:solidFill>
            <a:srgbClr val="ffffff"/>
          </a:solidFill>
          <a:ln>
            <a:noFill/>
          </a:ln>
        </p:spPr>
        <p:style>
          <a:lnRef idx="0"/>
          <a:fillRef idx="0"/>
          <a:effectRef idx="0"/>
          <a:fontRef idx="minor"/>
        </p:style>
      </p:sp>
      <p:sp>
        <p:nvSpPr>
          <p:cNvPr id="348" name="CustomShape 12"/>
          <p:cNvSpPr/>
          <p:nvPr/>
        </p:nvSpPr>
        <p:spPr>
          <a:xfrm>
            <a:off x="3451320" y="4066560"/>
            <a:ext cx="1888920" cy="352080"/>
          </a:xfrm>
          <a:prstGeom prst="rect">
            <a:avLst/>
          </a:prstGeom>
          <a:noFill/>
          <a:ln w="11160">
            <a:solidFill>
              <a:srgbClr val="000000"/>
            </a:solidFill>
            <a:miter/>
          </a:ln>
        </p:spPr>
        <p:style>
          <a:lnRef idx="0"/>
          <a:fillRef idx="0"/>
          <a:effectRef idx="0"/>
          <a:fontRef idx="minor"/>
        </p:style>
      </p:sp>
      <p:sp>
        <p:nvSpPr>
          <p:cNvPr id="349" name="CustomShape 13"/>
          <p:cNvSpPr/>
          <p:nvPr/>
        </p:nvSpPr>
        <p:spPr>
          <a:xfrm>
            <a:off x="3451320" y="5571720"/>
            <a:ext cx="1888920" cy="352080"/>
          </a:xfrm>
          <a:prstGeom prst="rect">
            <a:avLst/>
          </a:prstGeom>
          <a:solidFill>
            <a:srgbClr val="ffffff"/>
          </a:solidFill>
          <a:ln>
            <a:noFill/>
          </a:ln>
        </p:spPr>
        <p:style>
          <a:lnRef idx="0"/>
          <a:fillRef idx="0"/>
          <a:effectRef idx="0"/>
          <a:fontRef idx="minor"/>
        </p:style>
      </p:sp>
      <p:sp>
        <p:nvSpPr>
          <p:cNvPr id="350" name="CustomShape 14"/>
          <p:cNvSpPr/>
          <p:nvPr/>
        </p:nvSpPr>
        <p:spPr>
          <a:xfrm>
            <a:off x="3451320" y="5571720"/>
            <a:ext cx="1888920" cy="352080"/>
          </a:xfrm>
          <a:prstGeom prst="rect">
            <a:avLst/>
          </a:prstGeom>
          <a:noFill/>
          <a:ln w="11160">
            <a:solidFill>
              <a:srgbClr val="000000"/>
            </a:solidFill>
            <a:miter/>
          </a:ln>
        </p:spPr>
        <p:style>
          <a:lnRef idx="0"/>
          <a:fillRef idx="0"/>
          <a:effectRef idx="0"/>
          <a:fontRef idx="minor"/>
        </p:style>
      </p:sp>
      <p:sp>
        <p:nvSpPr>
          <p:cNvPr id="351" name="Line 15"/>
          <p:cNvSpPr/>
          <p:nvPr/>
        </p:nvSpPr>
        <p:spPr>
          <a:xfrm flipH="1">
            <a:off x="4385160" y="2733840"/>
            <a:ext cx="10440" cy="513360"/>
          </a:xfrm>
          <a:prstGeom prst="line">
            <a:avLst/>
          </a:prstGeom>
          <a:ln w="11160">
            <a:solidFill>
              <a:srgbClr val="000000"/>
            </a:solidFill>
            <a:round/>
          </a:ln>
        </p:spPr>
        <p:style>
          <a:lnRef idx="0"/>
          <a:fillRef idx="0"/>
          <a:effectRef idx="0"/>
          <a:fontRef idx="minor"/>
        </p:style>
      </p:sp>
      <p:sp>
        <p:nvSpPr>
          <p:cNvPr id="352" name="CustomShape 16"/>
          <p:cNvSpPr/>
          <p:nvPr/>
        </p:nvSpPr>
        <p:spPr>
          <a:xfrm>
            <a:off x="4359240" y="3225240"/>
            <a:ext cx="70920" cy="83880"/>
          </a:xfrm>
          <a:custGeom>
            <a:avLst/>
            <a:gdLst/>
            <a:ahLst/>
            <a:rect l="l" t="t" r="r" b="b"/>
            <a:pathLst>
              <a:path w="196" h="317">
                <a:moveTo>
                  <a:pt x="98" y="57"/>
                </a:moveTo>
                <a:lnTo>
                  <a:pt x="194" y="0"/>
                </a:lnTo>
                <a:lnTo>
                  <a:pt x="196" y="3"/>
                </a:lnTo>
                <a:lnTo>
                  <a:pt x="133" y="156"/>
                </a:lnTo>
                <a:lnTo>
                  <a:pt x="125" y="197"/>
                </a:lnTo>
                <a:lnTo>
                  <a:pt x="116" y="236"/>
                </a:lnTo>
                <a:lnTo>
                  <a:pt x="107" y="276"/>
                </a:lnTo>
                <a:lnTo>
                  <a:pt x="98" y="317"/>
                </a:lnTo>
                <a:lnTo>
                  <a:pt x="89" y="276"/>
                </a:lnTo>
                <a:lnTo>
                  <a:pt x="80" y="236"/>
                </a:lnTo>
                <a:lnTo>
                  <a:pt x="70" y="197"/>
                </a:lnTo>
                <a:lnTo>
                  <a:pt x="62" y="156"/>
                </a:lnTo>
                <a:lnTo>
                  <a:pt x="0" y="3"/>
                </a:lnTo>
                <a:lnTo>
                  <a:pt x="2" y="0"/>
                </a:lnTo>
                <a:lnTo>
                  <a:pt x="98" y="57"/>
                </a:lnTo>
                <a:close/>
              </a:path>
            </a:pathLst>
          </a:custGeom>
          <a:solidFill>
            <a:srgbClr val="000000"/>
          </a:solidFill>
          <a:ln>
            <a:noFill/>
          </a:ln>
        </p:spPr>
        <p:style>
          <a:lnRef idx="0"/>
          <a:fillRef idx="0"/>
          <a:effectRef idx="0"/>
          <a:fontRef idx="minor"/>
        </p:style>
      </p:sp>
      <p:sp>
        <p:nvSpPr>
          <p:cNvPr id="353" name="Line 17"/>
          <p:cNvSpPr/>
          <p:nvPr/>
        </p:nvSpPr>
        <p:spPr>
          <a:xfrm>
            <a:off x="4395600" y="3668040"/>
            <a:ext cx="1440" cy="331560"/>
          </a:xfrm>
          <a:prstGeom prst="line">
            <a:avLst/>
          </a:prstGeom>
          <a:ln w="11160">
            <a:solidFill>
              <a:srgbClr val="000000"/>
            </a:solidFill>
            <a:round/>
          </a:ln>
        </p:spPr>
        <p:style>
          <a:lnRef idx="0"/>
          <a:fillRef idx="0"/>
          <a:effectRef idx="0"/>
          <a:fontRef idx="minor"/>
        </p:style>
      </p:sp>
      <p:sp>
        <p:nvSpPr>
          <p:cNvPr id="354" name="CustomShape 18"/>
          <p:cNvSpPr/>
          <p:nvPr/>
        </p:nvSpPr>
        <p:spPr>
          <a:xfrm>
            <a:off x="4359240" y="3977640"/>
            <a:ext cx="70920" cy="83880"/>
          </a:xfrm>
          <a:custGeom>
            <a:avLst/>
            <a:gdLst/>
            <a:ahLst/>
            <a:rect l="l" t="t" r="r" b="b"/>
            <a:pathLst>
              <a:path w="196" h="317">
                <a:moveTo>
                  <a:pt x="98" y="57"/>
                </a:moveTo>
                <a:lnTo>
                  <a:pt x="194" y="0"/>
                </a:lnTo>
                <a:lnTo>
                  <a:pt x="196" y="4"/>
                </a:lnTo>
                <a:lnTo>
                  <a:pt x="133" y="156"/>
                </a:lnTo>
                <a:lnTo>
                  <a:pt x="125" y="197"/>
                </a:lnTo>
                <a:lnTo>
                  <a:pt x="116" y="236"/>
                </a:lnTo>
                <a:lnTo>
                  <a:pt x="107" y="277"/>
                </a:lnTo>
                <a:lnTo>
                  <a:pt x="98" y="317"/>
                </a:lnTo>
                <a:lnTo>
                  <a:pt x="89" y="277"/>
                </a:lnTo>
                <a:lnTo>
                  <a:pt x="80" y="236"/>
                </a:lnTo>
                <a:lnTo>
                  <a:pt x="70" y="197"/>
                </a:lnTo>
                <a:lnTo>
                  <a:pt x="62" y="156"/>
                </a:lnTo>
                <a:lnTo>
                  <a:pt x="0" y="4"/>
                </a:lnTo>
                <a:lnTo>
                  <a:pt x="2" y="0"/>
                </a:lnTo>
                <a:lnTo>
                  <a:pt x="98" y="57"/>
                </a:lnTo>
                <a:close/>
              </a:path>
            </a:pathLst>
          </a:custGeom>
          <a:solidFill>
            <a:srgbClr val="000000"/>
          </a:solidFill>
          <a:ln>
            <a:noFill/>
          </a:ln>
        </p:spPr>
        <p:style>
          <a:lnRef idx="0"/>
          <a:fillRef idx="0"/>
          <a:effectRef idx="0"/>
          <a:fontRef idx="minor"/>
        </p:style>
      </p:sp>
      <p:sp>
        <p:nvSpPr>
          <p:cNvPr id="355" name="Line 19"/>
          <p:cNvSpPr/>
          <p:nvPr/>
        </p:nvSpPr>
        <p:spPr>
          <a:xfrm>
            <a:off x="4395600" y="4420440"/>
            <a:ext cx="1440" cy="331920"/>
          </a:xfrm>
          <a:prstGeom prst="line">
            <a:avLst/>
          </a:prstGeom>
          <a:ln w="11160">
            <a:solidFill>
              <a:srgbClr val="000000"/>
            </a:solidFill>
            <a:round/>
          </a:ln>
        </p:spPr>
        <p:style>
          <a:lnRef idx="0"/>
          <a:fillRef idx="0"/>
          <a:effectRef idx="0"/>
          <a:fontRef idx="minor"/>
        </p:style>
      </p:sp>
      <p:sp>
        <p:nvSpPr>
          <p:cNvPr id="356" name="CustomShape 20"/>
          <p:cNvSpPr/>
          <p:nvPr/>
        </p:nvSpPr>
        <p:spPr>
          <a:xfrm>
            <a:off x="4359240" y="4730040"/>
            <a:ext cx="70920" cy="83880"/>
          </a:xfrm>
          <a:custGeom>
            <a:avLst/>
            <a:gdLst/>
            <a:ahLst/>
            <a:rect l="l" t="t" r="r" b="b"/>
            <a:pathLst>
              <a:path w="196" h="316">
                <a:moveTo>
                  <a:pt x="98" y="57"/>
                </a:moveTo>
                <a:lnTo>
                  <a:pt x="194" y="0"/>
                </a:lnTo>
                <a:lnTo>
                  <a:pt x="196" y="3"/>
                </a:lnTo>
                <a:lnTo>
                  <a:pt x="133" y="157"/>
                </a:lnTo>
                <a:lnTo>
                  <a:pt x="125" y="196"/>
                </a:lnTo>
                <a:lnTo>
                  <a:pt x="116" y="236"/>
                </a:lnTo>
                <a:lnTo>
                  <a:pt x="107" y="277"/>
                </a:lnTo>
                <a:lnTo>
                  <a:pt x="98" y="316"/>
                </a:lnTo>
                <a:lnTo>
                  <a:pt x="89" y="277"/>
                </a:lnTo>
                <a:lnTo>
                  <a:pt x="80" y="236"/>
                </a:lnTo>
                <a:lnTo>
                  <a:pt x="70" y="196"/>
                </a:lnTo>
                <a:lnTo>
                  <a:pt x="62" y="157"/>
                </a:lnTo>
                <a:lnTo>
                  <a:pt x="0" y="3"/>
                </a:lnTo>
                <a:lnTo>
                  <a:pt x="2" y="0"/>
                </a:lnTo>
                <a:lnTo>
                  <a:pt x="98" y="57"/>
                </a:lnTo>
                <a:close/>
              </a:path>
            </a:pathLst>
          </a:custGeom>
          <a:solidFill>
            <a:srgbClr val="000000"/>
          </a:solidFill>
          <a:ln>
            <a:noFill/>
          </a:ln>
        </p:spPr>
        <p:style>
          <a:lnRef idx="0"/>
          <a:fillRef idx="0"/>
          <a:effectRef idx="0"/>
          <a:fontRef idx="minor"/>
        </p:style>
      </p:sp>
      <p:sp>
        <p:nvSpPr>
          <p:cNvPr id="357" name="Line 21"/>
          <p:cNvSpPr/>
          <p:nvPr/>
        </p:nvSpPr>
        <p:spPr>
          <a:xfrm>
            <a:off x="4395600" y="5172840"/>
            <a:ext cx="1440" cy="331920"/>
          </a:xfrm>
          <a:prstGeom prst="line">
            <a:avLst/>
          </a:prstGeom>
          <a:ln w="11160">
            <a:solidFill>
              <a:srgbClr val="000000"/>
            </a:solidFill>
            <a:round/>
          </a:ln>
        </p:spPr>
        <p:style>
          <a:lnRef idx="0"/>
          <a:fillRef idx="0"/>
          <a:effectRef idx="0"/>
          <a:fontRef idx="minor"/>
        </p:style>
      </p:sp>
      <p:sp>
        <p:nvSpPr>
          <p:cNvPr id="358" name="CustomShape 22"/>
          <p:cNvSpPr/>
          <p:nvPr/>
        </p:nvSpPr>
        <p:spPr>
          <a:xfrm>
            <a:off x="4359240" y="5482800"/>
            <a:ext cx="70920" cy="83880"/>
          </a:xfrm>
          <a:custGeom>
            <a:avLst/>
            <a:gdLst/>
            <a:ahLst/>
            <a:rect l="l" t="t" r="r" b="b"/>
            <a:pathLst>
              <a:path w="196" h="315">
                <a:moveTo>
                  <a:pt x="98" y="57"/>
                </a:moveTo>
                <a:lnTo>
                  <a:pt x="194" y="0"/>
                </a:lnTo>
                <a:lnTo>
                  <a:pt x="196" y="2"/>
                </a:lnTo>
                <a:lnTo>
                  <a:pt x="133" y="156"/>
                </a:lnTo>
                <a:lnTo>
                  <a:pt x="125" y="196"/>
                </a:lnTo>
                <a:lnTo>
                  <a:pt x="116" y="236"/>
                </a:lnTo>
                <a:lnTo>
                  <a:pt x="107" y="276"/>
                </a:lnTo>
                <a:lnTo>
                  <a:pt x="98" y="315"/>
                </a:lnTo>
                <a:lnTo>
                  <a:pt x="89" y="276"/>
                </a:lnTo>
                <a:lnTo>
                  <a:pt x="80" y="236"/>
                </a:lnTo>
                <a:lnTo>
                  <a:pt x="70" y="196"/>
                </a:lnTo>
                <a:lnTo>
                  <a:pt x="62" y="156"/>
                </a:lnTo>
                <a:lnTo>
                  <a:pt x="0" y="2"/>
                </a:lnTo>
                <a:lnTo>
                  <a:pt x="2" y="0"/>
                </a:lnTo>
                <a:lnTo>
                  <a:pt x="98" y="57"/>
                </a:lnTo>
                <a:close/>
              </a:path>
            </a:pathLst>
          </a:custGeom>
          <a:solidFill>
            <a:srgbClr val="000000"/>
          </a:solidFill>
          <a:ln>
            <a:noFill/>
          </a:ln>
        </p:spPr>
        <p:style>
          <a:lnRef idx="0"/>
          <a:fillRef idx="0"/>
          <a:effectRef idx="0"/>
          <a:fontRef idx="minor"/>
        </p:style>
      </p:sp>
      <p:sp>
        <p:nvSpPr>
          <p:cNvPr id="359" name="Line 23"/>
          <p:cNvSpPr/>
          <p:nvPr/>
        </p:nvSpPr>
        <p:spPr>
          <a:xfrm>
            <a:off x="4395600" y="5925240"/>
            <a:ext cx="1440" cy="331920"/>
          </a:xfrm>
          <a:prstGeom prst="line">
            <a:avLst/>
          </a:prstGeom>
          <a:ln w="11160">
            <a:solidFill>
              <a:srgbClr val="000000"/>
            </a:solidFill>
            <a:round/>
          </a:ln>
        </p:spPr>
        <p:style>
          <a:lnRef idx="0"/>
          <a:fillRef idx="0"/>
          <a:effectRef idx="0"/>
          <a:fontRef idx="minor"/>
        </p:style>
      </p:sp>
      <p:sp>
        <p:nvSpPr>
          <p:cNvPr id="360" name="CustomShape 24"/>
          <p:cNvSpPr/>
          <p:nvPr/>
        </p:nvSpPr>
        <p:spPr>
          <a:xfrm>
            <a:off x="4359240" y="6235200"/>
            <a:ext cx="70920" cy="83880"/>
          </a:xfrm>
          <a:custGeom>
            <a:avLst/>
            <a:gdLst/>
            <a:ahLst/>
            <a:rect l="l" t="t" r="r" b="b"/>
            <a:pathLst>
              <a:path w="196" h="317">
                <a:moveTo>
                  <a:pt x="98" y="57"/>
                </a:moveTo>
                <a:lnTo>
                  <a:pt x="194" y="0"/>
                </a:lnTo>
                <a:lnTo>
                  <a:pt x="196" y="4"/>
                </a:lnTo>
                <a:lnTo>
                  <a:pt x="133" y="156"/>
                </a:lnTo>
                <a:lnTo>
                  <a:pt x="125" y="197"/>
                </a:lnTo>
                <a:lnTo>
                  <a:pt x="116" y="237"/>
                </a:lnTo>
                <a:lnTo>
                  <a:pt x="107" y="276"/>
                </a:lnTo>
                <a:lnTo>
                  <a:pt x="98" y="317"/>
                </a:lnTo>
                <a:lnTo>
                  <a:pt x="89" y="276"/>
                </a:lnTo>
                <a:lnTo>
                  <a:pt x="80" y="237"/>
                </a:lnTo>
                <a:lnTo>
                  <a:pt x="70" y="197"/>
                </a:lnTo>
                <a:lnTo>
                  <a:pt x="62" y="156"/>
                </a:lnTo>
                <a:lnTo>
                  <a:pt x="0" y="4"/>
                </a:lnTo>
                <a:lnTo>
                  <a:pt x="2" y="0"/>
                </a:lnTo>
                <a:lnTo>
                  <a:pt x="98" y="57"/>
                </a:lnTo>
                <a:close/>
              </a:path>
            </a:pathLst>
          </a:custGeom>
          <a:solidFill>
            <a:srgbClr val="000000"/>
          </a:solidFill>
          <a:ln>
            <a:noFill/>
          </a:ln>
        </p:spPr>
        <p:style>
          <a:lnRef idx="0"/>
          <a:fillRef idx="0"/>
          <a:effectRef idx="0"/>
          <a:fontRef idx="minor"/>
        </p:style>
      </p:sp>
      <p:sp>
        <p:nvSpPr>
          <p:cNvPr id="361" name="Line 25"/>
          <p:cNvSpPr/>
          <p:nvPr/>
        </p:nvSpPr>
        <p:spPr>
          <a:xfrm flipH="1">
            <a:off x="3450960" y="6323760"/>
            <a:ext cx="1889280" cy="1800"/>
          </a:xfrm>
          <a:prstGeom prst="line">
            <a:avLst/>
          </a:prstGeom>
          <a:ln w="11160">
            <a:solidFill>
              <a:srgbClr val="000000"/>
            </a:solidFill>
            <a:round/>
          </a:ln>
        </p:spPr>
        <p:style>
          <a:lnRef idx="0"/>
          <a:fillRef idx="0"/>
          <a:effectRef idx="0"/>
          <a:fontRef idx="minor"/>
        </p:style>
      </p:sp>
      <p:sp>
        <p:nvSpPr>
          <p:cNvPr id="362" name="CustomShape 26"/>
          <p:cNvSpPr/>
          <p:nvPr/>
        </p:nvSpPr>
        <p:spPr>
          <a:xfrm>
            <a:off x="3938760" y="1800720"/>
            <a:ext cx="102852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problem</a:t>
            </a:r>
            <a:endParaRPr b="0" lang="en-IN" sz="1600" spc="-1" strike="noStrike">
              <a:latin typeface="Arial"/>
            </a:endParaRPr>
          </a:p>
        </p:txBody>
      </p:sp>
      <p:sp>
        <p:nvSpPr>
          <p:cNvPr id="363" name="CustomShape 27"/>
          <p:cNvSpPr/>
          <p:nvPr/>
        </p:nvSpPr>
        <p:spPr>
          <a:xfrm>
            <a:off x="3483000" y="3295440"/>
            <a:ext cx="17766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req</a:t>
            </a:r>
            <a:r>
              <a:rPr b="1" lang="en-IN" sz="1200" spc="-1" strike="noStrike">
                <a:solidFill>
                  <a:srgbClr val="000000"/>
                </a:solidFill>
                <a:latin typeface="Arial"/>
              </a:rPr>
              <a:t> </a:t>
            </a:r>
            <a:r>
              <a:rPr b="1" lang="en-IN" sz="1600" spc="-1" strike="noStrike">
                <a:solidFill>
                  <a:srgbClr val="000000"/>
                </a:solidFill>
                <a:latin typeface="Arial"/>
              </a:rPr>
              <a:t>specification</a:t>
            </a:r>
            <a:endParaRPr b="0" lang="en-IN" sz="1600" spc="-1" strike="noStrike">
              <a:latin typeface="Arial"/>
            </a:endParaRPr>
          </a:p>
        </p:txBody>
      </p:sp>
      <p:sp>
        <p:nvSpPr>
          <p:cNvPr id="364" name="CustomShape 28"/>
          <p:cNvSpPr/>
          <p:nvPr/>
        </p:nvSpPr>
        <p:spPr>
          <a:xfrm>
            <a:off x="4570200" y="2807280"/>
            <a:ext cx="146412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requirements</a:t>
            </a:r>
            <a:endParaRPr b="0" lang="en-IN" sz="1600" spc="-1" strike="noStrike">
              <a:latin typeface="Arial"/>
            </a:endParaRPr>
          </a:p>
        </p:txBody>
      </p:sp>
      <p:sp>
        <p:nvSpPr>
          <p:cNvPr id="365" name="CustomShape 29"/>
          <p:cNvSpPr/>
          <p:nvPr/>
        </p:nvSpPr>
        <p:spPr>
          <a:xfrm>
            <a:off x="4654080" y="3677760"/>
            <a:ext cx="17676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Architect/design</a:t>
            </a:r>
            <a:endParaRPr b="0" lang="en-IN" sz="1600" spc="-1" strike="noStrike">
              <a:latin typeface="Arial"/>
            </a:endParaRPr>
          </a:p>
        </p:txBody>
      </p:sp>
      <p:sp>
        <p:nvSpPr>
          <p:cNvPr id="366" name="CustomShape 30"/>
          <p:cNvSpPr/>
          <p:nvPr/>
        </p:nvSpPr>
        <p:spPr>
          <a:xfrm>
            <a:off x="3485880" y="4057560"/>
            <a:ext cx="18788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Design document</a:t>
            </a:r>
            <a:endParaRPr b="0" lang="en-IN" sz="1600" spc="-1" strike="noStrike">
              <a:latin typeface="Arial"/>
            </a:endParaRPr>
          </a:p>
        </p:txBody>
      </p:sp>
      <p:sp>
        <p:nvSpPr>
          <p:cNvPr id="367" name="CustomShape 31"/>
          <p:cNvSpPr/>
          <p:nvPr/>
        </p:nvSpPr>
        <p:spPr>
          <a:xfrm>
            <a:off x="4581360" y="4439520"/>
            <a:ext cx="11930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implement</a:t>
            </a:r>
            <a:endParaRPr b="0" lang="en-IN" sz="1600" spc="-1" strike="noStrike">
              <a:latin typeface="Arial"/>
            </a:endParaRPr>
          </a:p>
        </p:txBody>
      </p:sp>
      <p:sp>
        <p:nvSpPr>
          <p:cNvPr id="368" name="CustomShape 32"/>
          <p:cNvSpPr/>
          <p:nvPr/>
        </p:nvSpPr>
        <p:spPr>
          <a:xfrm>
            <a:off x="3451320" y="4812480"/>
            <a:ext cx="278964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System which works</a:t>
            </a:r>
            <a:endParaRPr b="0" lang="en-IN" sz="1600" spc="-1" strike="noStrike">
              <a:latin typeface="Arial"/>
            </a:endParaRPr>
          </a:p>
        </p:txBody>
      </p:sp>
      <p:sp>
        <p:nvSpPr>
          <p:cNvPr id="369" name="CustomShape 33"/>
          <p:cNvSpPr/>
          <p:nvPr/>
        </p:nvSpPr>
        <p:spPr>
          <a:xfrm>
            <a:off x="4576320" y="5201640"/>
            <a:ext cx="54072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test</a:t>
            </a:r>
            <a:endParaRPr b="0" lang="en-IN" sz="1600" spc="-1" strike="noStrike">
              <a:latin typeface="Arial"/>
            </a:endParaRPr>
          </a:p>
        </p:txBody>
      </p:sp>
      <p:sp>
        <p:nvSpPr>
          <p:cNvPr id="370" name="CustomShape 34"/>
          <p:cNvSpPr/>
          <p:nvPr/>
        </p:nvSpPr>
        <p:spPr>
          <a:xfrm>
            <a:off x="3446640" y="5590440"/>
            <a:ext cx="19580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Functional system</a:t>
            </a:r>
            <a:endParaRPr b="0" lang="en-IN" sz="1600" spc="-1" strike="noStrike">
              <a:latin typeface="Arial"/>
            </a:endParaRPr>
          </a:p>
        </p:txBody>
      </p:sp>
      <p:sp>
        <p:nvSpPr>
          <p:cNvPr id="371" name="CustomShape 35"/>
          <p:cNvSpPr/>
          <p:nvPr/>
        </p:nvSpPr>
        <p:spPr>
          <a:xfrm>
            <a:off x="4521600" y="5963760"/>
            <a:ext cx="141696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Arial"/>
              </a:rPr>
              <a:t>maintenance</a:t>
            </a:r>
            <a:endParaRPr b="0" lang="en-IN" sz="1600" spc="-1" strike="noStrike">
              <a:latin typeface="Arial"/>
            </a:endParaRPr>
          </a:p>
        </p:txBody>
      </p:sp>
      <p:sp>
        <p:nvSpPr>
          <p:cNvPr id="372" name="CustomShape 36"/>
          <p:cNvSpPr/>
          <p:nvPr/>
        </p:nvSpPr>
        <p:spPr>
          <a:xfrm>
            <a:off x="3504960" y="2425320"/>
            <a:ext cx="1888920" cy="352080"/>
          </a:xfrm>
          <a:prstGeom prst="rect">
            <a:avLst/>
          </a:prstGeom>
          <a:solidFill>
            <a:srgbClr val="cccccc"/>
          </a:solidFill>
          <a:ln>
            <a:noFill/>
          </a:ln>
        </p:spPr>
        <p:style>
          <a:lnRef idx="0"/>
          <a:fillRef idx="0"/>
          <a:effectRef idx="0"/>
          <a:fontRef idx="minor"/>
        </p:style>
      </p:sp>
      <p:sp>
        <p:nvSpPr>
          <p:cNvPr id="373" name="CustomShape 37"/>
          <p:cNvSpPr/>
          <p:nvPr/>
        </p:nvSpPr>
        <p:spPr>
          <a:xfrm>
            <a:off x="3446280" y="2383920"/>
            <a:ext cx="1888920" cy="352080"/>
          </a:xfrm>
          <a:prstGeom prst="rect">
            <a:avLst/>
          </a:prstGeom>
          <a:solidFill>
            <a:srgbClr val="ffffff"/>
          </a:solidFill>
          <a:ln>
            <a:noFill/>
          </a:ln>
        </p:spPr>
        <p:style>
          <a:lnRef idx="0"/>
          <a:fillRef idx="0"/>
          <a:effectRef idx="0"/>
          <a:fontRef idx="minor"/>
        </p:style>
      </p:sp>
      <p:sp>
        <p:nvSpPr>
          <p:cNvPr id="374" name="CustomShape 38"/>
          <p:cNvSpPr/>
          <p:nvPr/>
        </p:nvSpPr>
        <p:spPr>
          <a:xfrm>
            <a:off x="3446280" y="2383920"/>
            <a:ext cx="2416680" cy="333720"/>
          </a:xfrm>
          <a:prstGeom prst="rect">
            <a:avLst/>
          </a:prstGeom>
          <a:noFill/>
          <a:ln w="11160">
            <a:solidFill>
              <a:srgbClr val="000000"/>
            </a:solidFill>
            <a:miter/>
          </a:ln>
        </p:spPr>
        <p:style>
          <a:lnRef idx="0"/>
          <a:fillRef idx="0"/>
          <a:effectRef idx="0"/>
          <a:fontRef idx="minor"/>
        </p:style>
      </p:sp>
      <p:sp>
        <p:nvSpPr>
          <p:cNvPr id="375" name="CustomShape 39"/>
          <p:cNvSpPr/>
          <p:nvPr/>
        </p:nvSpPr>
        <p:spPr>
          <a:xfrm>
            <a:off x="4354200" y="2295360"/>
            <a:ext cx="70920" cy="83880"/>
          </a:xfrm>
          <a:custGeom>
            <a:avLst/>
            <a:gdLst/>
            <a:ahLst/>
            <a:rect l="l" t="t" r="r" b="b"/>
            <a:pathLst>
              <a:path w="196" h="317">
                <a:moveTo>
                  <a:pt x="98" y="57"/>
                </a:moveTo>
                <a:lnTo>
                  <a:pt x="194" y="0"/>
                </a:lnTo>
                <a:lnTo>
                  <a:pt x="196" y="3"/>
                </a:lnTo>
                <a:lnTo>
                  <a:pt x="133" y="156"/>
                </a:lnTo>
                <a:lnTo>
                  <a:pt x="125" y="197"/>
                </a:lnTo>
                <a:lnTo>
                  <a:pt x="116" y="236"/>
                </a:lnTo>
                <a:lnTo>
                  <a:pt x="107" y="276"/>
                </a:lnTo>
                <a:lnTo>
                  <a:pt x="98" y="317"/>
                </a:lnTo>
                <a:lnTo>
                  <a:pt x="89" y="276"/>
                </a:lnTo>
                <a:lnTo>
                  <a:pt x="80" y="236"/>
                </a:lnTo>
                <a:lnTo>
                  <a:pt x="70" y="197"/>
                </a:lnTo>
                <a:lnTo>
                  <a:pt x="62" y="156"/>
                </a:lnTo>
                <a:lnTo>
                  <a:pt x="0" y="3"/>
                </a:lnTo>
                <a:lnTo>
                  <a:pt x="2" y="0"/>
                </a:lnTo>
                <a:lnTo>
                  <a:pt x="98" y="57"/>
                </a:lnTo>
                <a:close/>
              </a:path>
            </a:pathLst>
          </a:custGeom>
          <a:solidFill>
            <a:srgbClr val="000000"/>
          </a:solidFill>
          <a:ln>
            <a:noFill/>
          </a:ln>
        </p:spPr>
        <p:style>
          <a:lnRef idx="0"/>
          <a:fillRef idx="0"/>
          <a:effectRef idx="0"/>
          <a:fontRef idx="minor"/>
        </p:style>
      </p:sp>
      <p:sp>
        <p:nvSpPr>
          <p:cNvPr id="376" name="CustomShape 40"/>
          <p:cNvSpPr/>
          <p:nvPr/>
        </p:nvSpPr>
        <p:spPr>
          <a:xfrm>
            <a:off x="3463200" y="2402640"/>
            <a:ext cx="2399760" cy="33372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Elaborate the problem</a:t>
            </a:r>
            <a:endParaRPr b="0" lang="en-IN" sz="1600" spc="-1" strike="noStrike">
              <a:latin typeface="Arial"/>
            </a:endParaRPr>
          </a:p>
        </p:txBody>
      </p:sp>
      <p:sp>
        <p:nvSpPr>
          <p:cNvPr id="377" name="Line 41"/>
          <p:cNvSpPr/>
          <p:nvPr/>
        </p:nvSpPr>
        <p:spPr>
          <a:xfrm>
            <a:off x="4385160" y="2178360"/>
            <a:ext cx="360" cy="164160"/>
          </a:xfrm>
          <a:prstGeom prst="line">
            <a:avLst/>
          </a:prstGeom>
          <a:ln w="11160">
            <a:solidFill>
              <a:srgbClr val="000000"/>
            </a:solidFill>
            <a:round/>
          </a:ln>
        </p:spPr>
        <p:style>
          <a:lnRef idx="0"/>
          <a:fillRef idx="0"/>
          <a:effectRef idx="0"/>
          <a:fontRef idx="minor"/>
        </p:style>
      </p:sp>
      <p:sp>
        <p:nvSpPr>
          <p:cNvPr id="378" name="CustomShape 42"/>
          <p:cNvSpPr/>
          <p:nvPr/>
        </p:nvSpPr>
        <p:spPr>
          <a:xfrm>
            <a:off x="360000" y="1917000"/>
            <a:ext cx="2411280" cy="4464000"/>
          </a:xfrm>
          <a:prstGeom prst="rect">
            <a:avLst/>
          </a:prstGeom>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Project Management</a:t>
            </a:r>
            <a:endParaRPr b="0" lang="en-IN" sz="1800" spc="-1" strike="noStrike">
              <a:latin typeface="Arial"/>
            </a:endParaRPr>
          </a:p>
        </p:txBody>
      </p:sp>
    </p:spTree>
  </p:cSld>
  <p:timing>
    <p:tnLst>
      <p:par>
        <p:cTn id="591" dur="indefinite" restart="never" nodeType="tmRoot">
          <p:childTnLst>
            <p:seq>
              <p:cTn id="592" dur="indefinite" nodeType="mainSeq">
                <p:childTnLst>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339"/>
                                        </p:tgtEl>
                                        <p:attrNameLst>
                                          <p:attrName>style.visibility</p:attrName>
                                        </p:attrNameLst>
                                      </p:cBhvr>
                                      <p:to>
                                        <p:strVal val="visible"/>
                                      </p:to>
                                    </p:set>
                                  </p:childTnLst>
                                </p:cTn>
                              </p:par>
                              <p:par>
                                <p:cTn id="597" nodeType="withEffect" fill="hold" presetClass="entr" presetID="1">
                                  <p:stCondLst>
                                    <p:cond delay="0"/>
                                  </p:stCondLst>
                                  <p:childTnLst>
                                    <p:set>
                                      <p:cBhvr>
                                        <p:cTn id="598" dur="1" fill="hold">
                                          <p:stCondLst>
                                            <p:cond delay="0"/>
                                          </p:stCondLst>
                                        </p:cTn>
                                        <p:tgtEl>
                                          <p:spTgt spid="343"/>
                                        </p:tgtEl>
                                        <p:attrNameLst>
                                          <p:attrName>style.visibility</p:attrName>
                                        </p:attrNameLst>
                                      </p:cBhvr>
                                      <p:to>
                                        <p:strVal val="visible"/>
                                      </p:to>
                                    </p:set>
                                  </p:childTnLst>
                                </p:cTn>
                              </p:par>
                              <p:par>
                                <p:cTn id="599" nodeType="withEffect" fill="hold" presetClass="entr" presetID="1">
                                  <p:stCondLst>
                                    <p:cond delay="0"/>
                                  </p:stCondLst>
                                  <p:childTnLst>
                                    <p:set>
                                      <p:cBhvr>
                                        <p:cTn id="600" dur="1" fill="hold">
                                          <p:stCondLst>
                                            <p:cond delay="0"/>
                                          </p:stCondLst>
                                        </p:cTn>
                                        <p:tgtEl>
                                          <p:spTgt spid="344"/>
                                        </p:tgtEl>
                                        <p:attrNameLst>
                                          <p:attrName>style.visibility</p:attrName>
                                        </p:attrNameLst>
                                      </p:cBhvr>
                                      <p:to>
                                        <p:strVal val="visible"/>
                                      </p:to>
                                    </p:set>
                                  </p:childTnLst>
                                </p:cTn>
                              </p:par>
                              <p:par>
                                <p:cTn id="601" nodeType="withEffect" fill="hold" presetClass="entr" presetID="1">
                                  <p:stCondLst>
                                    <p:cond delay="0"/>
                                  </p:stCondLst>
                                  <p:childTnLst>
                                    <p:set>
                                      <p:cBhvr>
                                        <p:cTn id="602" dur="1" fill="hold">
                                          <p:stCondLst>
                                            <p:cond delay="0"/>
                                          </p:stCondLst>
                                        </p:cTn>
                                        <p:tgtEl>
                                          <p:spTgt spid="362"/>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372"/>
                                        </p:tgtEl>
                                        <p:attrNameLst>
                                          <p:attrName>style.visibility</p:attrName>
                                        </p:attrNameLst>
                                      </p:cBhvr>
                                      <p:to>
                                        <p:strVal val="visible"/>
                                      </p:to>
                                    </p:set>
                                  </p:childTnLst>
                                </p:cTn>
                              </p:par>
                              <p:par>
                                <p:cTn id="607" nodeType="withEffect" fill="hold" presetClass="entr" presetID="1">
                                  <p:stCondLst>
                                    <p:cond delay="0"/>
                                  </p:stCondLst>
                                  <p:childTnLst>
                                    <p:set>
                                      <p:cBhvr>
                                        <p:cTn id="608" dur="1" fill="hold">
                                          <p:stCondLst>
                                            <p:cond delay="0"/>
                                          </p:stCondLst>
                                        </p:cTn>
                                        <p:tgtEl>
                                          <p:spTgt spid="373"/>
                                        </p:tgtEl>
                                        <p:attrNameLst>
                                          <p:attrName>style.visibility</p:attrName>
                                        </p:attrNameLst>
                                      </p:cBhvr>
                                      <p:to>
                                        <p:strVal val="visible"/>
                                      </p:to>
                                    </p:set>
                                  </p:childTnLst>
                                </p:cTn>
                              </p:par>
                              <p:par>
                                <p:cTn id="609" nodeType="withEffect" fill="hold" presetClass="entr" presetID="1">
                                  <p:stCondLst>
                                    <p:cond delay="0"/>
                                  </p:stCondLst>
                                  <p:childTnLst>
                                    <p:set>
                                      <p:cBhvr>
                                        <p:cTn id="610" dur="1" fill="hold">
                                          <p:stCondLst>
                                            <p:cond delay="0"/>
                                          </p:stCondLst>
                                        </p:cTn>
                                        <p:tgtEl>
                                          <p:spTgt spid="374"/>
                                        </p:tgtEl>
                                        <p:attrNameLst>
                                          <p:attrName>style.visibility</p:attrName>
                                        </p:attrNameLst>
                                      </p:cBhvr>
                                      <p:to>
                                        <p:strVal val="visible"/>
                                      </p:to>
                                    </p:set>
                                  </p:childTnLst>
                                </p:cTn>
                              </p:par>
                              <p:par>
                                <p:cTn id="611" nodeType="withEffect" fill="hold" presetClass="entr" presetID="1">
                                  <p:stCondLst>
                                    <p:cond delay="0"/>
                                  </p:stCondLst>
                                  <p:childTnLst>
                                    <p:set>
                                      <p:cBhvr>
                                        <p:cTn id="612" dur="1" fill="hold">
                                          <p:stCondLst>
                                            <p:cond delay="0"/>
                                          </p:stCondLst>
                                        </p:cTn>
                                        <p:tgtEl>
                                          <p:spTgt spid="375"/>
                                        </p:tgtEl>
                                        <p:attrNameLst>
                                          <p:attrName>style.visibility</p:attrName>
                                        </p:attrNameLst>
                                      </p:cBhvr>
                                      <p:to>
                                        <p:strVal val="visible"/>
                                      </p:to>
                                    </p:set>
                                  </p:childTnLst>
                                </p:cTn>
                              </p:par>
                              <p:par>
                                <p:cTn id="613" nodeType="withEffect" fill="hold" presetClass="entr" presetID="1">
                                  <p:stCondLst>
                                    <p:cond delay="0"/>
                                  </p:stCondLst>
                                  <p:childTnLst>
                                    <p:set>
                                      <p:cBhvr>
                                        <p:cTn id="614" dur="1" fill="hold">
                                          <p:stCondLst>
                                            <p:cond delay="0"/>
                                          </p:stCondLst>
                                        </p:cTn>
                                        <p:tgtEl>
                                          <p:spTgt spid="376"/>
                                        </p:tgtEl>
                                        <p:attrNameLst>
                                          <p:attrName>style.visibility</p:attrName>
                                        </p:attrNameLst>
                                      </p:cBhvr>
                                      <p:to>
                                        <p:strVal val="visible"/>
                                      </p:to>
                                    </p:set>
                                  </p:childTnLst>
                                </p:cTn>
                              </p:par>
                              <p:par>
                                <p:cTn id="615" nodeType="withEffect" fill="hold" presetClass="entr" presetID="1">
                                  <p:stCondLst>
                                    <p:cond delay="0"/>
                                  </p:stCondLst>
                                  <p:childTnLst>
                                    <p:set>
                                      <p:cBhvr>
                                        <p:cTn id="616" dur="1" fill="hold">
                                          <p:stCondLst>
                                            <p:cond delay="0"/>
                                          </p:stCondLst>
                                        </p:cTn>
                                        <p:tgtEl>
                                          <p:spTgt spid="377"/>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340"/>
                                        </p:tgtEl>
                                        <p:attrNameLst>
                                          <p:attrName>style.visibility</p:attrName>
                                        </p:attrNameLst>
                                      </p:cBhvr>
                                      <p:to>
                                        <p:strVal val="visible"/>
                                      </p:to>
                                    </p:set>
                                  </p:childTnLst>
                                </p:cTn>
                              </p:par>
                              <p:par>
                                <p:cTn id="621" nodeType="withEffect" fill="hold" presetClass="entr" presetID="1">
                                  <p:stCondLst>
                                    <p:cond delay="0"/>
                                  </p:stCondLst>
                                  <p:childTnLst>
                                    <p:set>
                                      <p:cBhvr>
                                        <p:cTn id="622" dur="1" fill="hold">
                                          <p:stCondLst>
                                            <p:cond delay="0"/>
                                          </p:stCondLst>
                                        </p:cTn>
                                        <p:tgtEl>
                                          <p:spTgt spid="345"/>
                                        </p:tgtEl>
                                        <p:attrNameLst>
                                          <p:attrName>style.visibility</p:attrName>
                                        </p:attrNameLst>
                                      </p:cBhvr>
                                      <p:to>
                                        <p:strVal val="visible"/>
                                      </p:to>
                                    </p:set>
                                  </p:childTnLst>
                                </p:cTn>
                              </p:par>
                              <p:par>
                                <p:cTn id="623" nodeType="withEffect" fill="hold" presetClass="entr" presetID="1">
                                  <p:stCondLst>
                                    <p:cond delay="0"/>
                                  </p:stCondLst>
                                  <p:childTnLst>
                                    <p:set>
                                      <p:cBhvr>
                                        <p:cTn id="624" dur="1" fill="hold">
                                          <p:stCondLst>
                                            <p:cond delay="0"/>
                                          </p:stCondLst>
                                        </p:cTn>
                                        <p:tgtEl>
                                          <p:spTgt spid="346"/>
                                        </p:tgtEl>
                                        <p:attrNameLst>
                                          <p:attrName>style.visibility</p:attrName>
                                        </p:attrNameLst>
                                      </p:cBhvr>
                                      <p:to>
                                        <p:strVal val="visible"/>
                                      </p:to>
                                    </p:set>
                                  </p:childTnLst>
                                </p:cTn>
                              </p:par>
                              <p:par>
                                <p:cTn id="625" nodeType="withEffect" fill="hold" presetClass="entr" presetID="1">
                                  <p:stCondLst>
                                    <p:cond delay="0"/>
                                  </p:stCondLst>
                                  <p:childTnLst>
                                    <p:set>
                                      <p:cBhvr>
                                        <p:cTn id="626" dur="1" fill="hold">
                                          <p:stCondLst>
                                            <p:cond delay="0"/>
                                          </p:stCondLst>
                                        </p:cTn>
                                        <p:tgtEl>
                                          <p:spTgt spid="351"/>
                                        </p:tgtEl>
                                        <p:attrNameLst>
                                          <p:attrName>style.visibility</p:attrName>
                                        </p:attrNameLst>
                                      </p:cBhvr>
                                      <p:to>
                                        <p:strVal val="visible"/>
                                      </p:to>
                                    </p:set>
                                  </p:childTnLst>
                                </p:cTn>
                              </p:par>
                              <p:par>
                                <p:cTn id="627" nodeType="withEffect" fill="hold" presetClass="entr" presetID="1">
                                  <p:stCondLst>
                                    <p:cond delay="0"/>
                                  </p:stCondLst>
                                  <p:childTnLst>
                                    <p:set>
                                      <p:cBhvr>
                                        <p:cTn id="628" dur="1" fill="hold">
                                          <p:stCondLst>
                                            <p:cond delay="0"/>
                                          </p:stCondLst>
                                        </p:cTn>
                                        <p:tgtEl>
                                          <p:spTgt spid="352"/>
                                        </p:tgtEl>
                                        <p:attrNameLst>
                                          <p:attrName>style.visibility</p:attrName>
                                        </p:attrNameLst>
                                      </p:cBhvr>
                                      <p:to>
                                        <p:strVal val="visible"/>
                                      </p:to>
                                    </p:set>
                                  </p:childTnLst>
                                </p:cTn>
                              </p:par>
                              <p:par>
                                <p:cTn id="629" nodeType="withEffect" fill="hold" presetClass="entr" presetID="1">
                                  <p:stCondLst>
                                    <p:cond delay="0"/>
                                  </p:stCondLst>
                                  <p:childTnLst>
                                    <p:set>
                                      <p:cBhvr>
                                        <p:cTn id="630" dur="1" fill="hold">
                                          <p:stCondLst>
                                            <p:cond delay="0"/>
                                          </p:stCondLst>
                                        </p:cTn>
                                        <p:tgtEl>
                                          <p:spTgt spid="363"/>
                                        </p:tgtEl>
                                        <p:attrNameLst>
                                          <p:attrName>style.visibility</p:attrName>
                                        </p:attrNameLst>
                                      </p:cBhvr>
                                      <p:to>
                                        <p:strVal val="visible"/>
                                      </p:to>
                                    </p:set>
                                  </p:childTnLst>
                                </p:cTn>
                              </p:par>
                              <p:par>
                                <p:cTn id="631" nodeType="withEffect" fill="hold" presetClass="entr" presetID="1">
                                  <p:stCondLst>
                                    <p:cond delay="0"/>
                                  </p:stCondLst>
                                  <p:childTnLst>
                                    <p:set>
                                      <p:cBhvr>
                                        <p:cTn id="632" dur="1" fill="hold">
                                          <p:stCondLst>
                                            <p:cond delay="0"/>
                                          </p:stCondLst>
                                        </p:cTn>
                                        <p:tgtEl>
                                          <p:spTgt spid="364"/>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nodeType="clickEffect" fill="hold" presetClass="entr" presetID="1">
                                  <p:stCondLst>
                                    <p:cond delay="0"/>
                                  </p:stCondLst>
                                  <p:childTnLst>
                                    <p:set>
                                      <p:cBhvr>
                                        <p:cTn id="636" dur="1" fill="hold">
                                          <p:stCondLst>
                                            <p:cond delay="0"/>
                                          </p:stCondLst>
                                        </p:cTn>
                                        <p:tgtEl>
                                          <p:spTgt spid="341"/>
                                        </p:tgtEl>
                                        <p:attrNameLst>
                                          <p:attrName>style.visibility</p:attrName>
                                        </p:attrNameLst>
                                      </p:cBhvr>
                                      <p:to>
                                        <p:strVal val="visible"/>
                                      </p:to>
                                    </p:set>
                                  </p:childTnLst>
                                </p:cTn>
                              </p:par>
                              <p:par>
                                <p:cTn id="637" nodeType="withEffect" fill="hold" presetClass="entr" presetID="1">
                                  <p:stCondLst>
                                    <p:cond delay="0"/>
                                  </p:stCondLst>
                                  <p:childTnLst>
                                    <p:set>
                                      <p:cBhvr>
                                        <p:cTn id="638" dur="1" fill="hold">
                                          <p:stCondLst>
                                            <p:cond delay="0"/>
                                          </p:stCondLst>
                                        </p:cTn>
                                        <p:tgtEl>
                                          <p:spTgt spid="347"/>
                                        </p:tgtEl>
                                        <p:attrNameLst>
                                          <p:attrName>style.visibility</p:attrName>
                                        </p:attrNameLst>
                                      </p:cBhvr>
                                      <p:to>
                                        <p:strVal val="visible"/>
                                      </p:to>
                                    </p:set>
                                  </p:childTnLst>
                                </p:cTn>
                              </p:par>
                              <p:par>
                                <p:cTn id="639" nodeType="withEffect" fill="hold" presetClass="entr" presetID="1">
                                  <p:stCondLst>
                                    <p:cond delay="0"/>
                                  </p:stCondLst>
                                  <p:childTnLst>
                                    <p:set>
                                      <p:cBhvr>
                                        <p:cTn id="640" dur="1" fill="hold">
                                          <p:stCondLst>
                                            <p:cond delay="0"/>
                                          </p:stCondLst>
                                        </p:cTn>
                                        <p:tgtEl>
                                          <p:spTgt spid="348"/>
                                        </p:tgtEl>
                                        <p:attrNameLst>
                                          <p:attrName>style.visibility</p:attrName>
                                        </p:attrNameLst>
                                      </p:cBhvr>
                                      <p:to>
                                        <p:strVal val="visible"/>
                                      </p:to>
                                    </p:set>
                                  </p:childTnLst>
                                </p:cTn>
                              </p:par>
                              <p:par>
                                <p:cTn id="641" nodeType="withEffect" fill="hold" presetClass="entr" presetID="1">
                                  <p:stCondLst>
                                    <p:cond delay="0"/>
                                  </p:stCondLst>
                                  <p:childTnLst>
                                    <p:set>
                                      <p:cBhvr>
                                        <p:cTn id="642" dur="1" fill="hold">
                                          <p:stCondLst>
                                            <p:cond delay="0"/>
                                          </p:stCondLst>
                                        </p:cTn>
                                        <p:tgtEl>
                                          <p:spTgt spid="353"/>
                                        </p:tgtEl>
                                        <p:attrNameLst>
                                          <p:attrName>style.visibility</p:attrName>
                                        </p:attrNameLst>
                                      </p:cBhvr>
                                      <p:to>
                                        <p:strVal val="visible"/>
                                      </p:to>
                                    </p:set>
                                  </p:childTnLst>
                                </p:cTn>
                              </p:par>
                              <p:par>
                                <p:cTn id="643" nodeType="withEffect" fill="hold" presetClass="entr" presetID="1">
                                  <p:stCondLst>
                                    <p:cond delay="0"/>
                                  </p:stCondLst>
                                  <p:childTnLst>
                                    <p:set>
                                      <p:cBhvr>
                                        <p:cTn id="644" dur="1" fill="hold">
                                          <p:stCondLst>
                                            <p:cond delay="0"/>
                                          </p:stCondLst>
                                        </p:cTn>
                                        <p:tgtEl>
                                          <p:spTgt spid="354"/>
                                        </p:tgtEl>
                                        <p:attrNameLst>
                                          <p:attrName>style.visibility</p:attrName>
                                        </p:attrNameLst>
                                      </p:cBhvr>
                                      <p:to>
                                        <p:strVal val="visible"/>
                                      </p:to>
                                    </p:set>
                                  </p:childTnLst>
                                </p:cTn>
                              </p:par>
                              <p:par>
                                <p:cTn id="645" nodeType="withEffect" fill="hold" presetClass="entr" presetID="1">
                                  <p:stCondLst>
                                    <p:cond delay="0"/>
                                  </p:stCondLst>
                                  <p:childTnLst>
                                    <p:set>
                                      <p:cBhvr>
                                        <p:cTn id="646" dur="1" fill="hold">
                                          <p:stCondLst>
                                            <p:cond delay="0"/>
                                          </p:stCondLst>
                                        </p:cTn>
                                        <p:tgtEl>
                                          <p:spTgt spid="365"/>
                                        </p:tgtEl>
                                        <p:attrNameLst>
                                          <p:attrName>style.visibility</p:attrName>
                                        </p:attrNameLst>
                                      </p:cBhvr>
                                      <p:to>
                                        <p:strVal val="visible"/>
                                      </p:to>
                                    </p:set>
                                  </p:childTnLst>
                                </p:cTn>
                              </p:par>
                              <p:par>
                                <p:cTn id="647" nodeType="withEffect" fill="hold" presetClass="entr" presetID="1">
                                  <p:stCondLst>
                                    <p:cond delay="0"/>
                                  </p:stCondLst>
                                  <p:childTnLst>
                                    <p:set>
                                      <p:cBhvr>
                                        <p:cTn id="648" dur="1" fill="hold">
                                          <p:stCondLst>
                                            <p:cond delay="0"/>
                                          </p:stCondLst>
                                        </p:cTn>
                                        <p:tgtEl>
                                          <p:spTgt spid="366"/>
                                        </p:tgtEl>
                                        <p:attrNameLst>
                                          <p:attrName>style.visibility</p:attrName>
                                        </p:attrNameLst>
                                      </p:cBhvr>
                                      <p:to>
                                        <p:strVal val="visible"/>
                                      </p:to>
                                    </p:set>
                                  </p:childTnLst>
                                </p:cTn>
                              </p:par>
                              <p:par>
                                <p:cTn id="649" nodeType="withEffect" fill="hold" presetClass="entr" presetID="1">
                                  <p:stCondLst>
                                    <p:cond delay="0"/>
                                  </p:stCondLst>
                                  <p:childTnLst>
                                    <p:set>
                                      <p:cBhvr>
                                        <p:cTn id="650" dur="1" fill="hold">
                                          <p:stCondLst>
                                            <p:cond delay="0"/>
                                          </p:stCondLst>
                                        </p:cTn>
                                        <p:tgtEl>
                                          <p:spTgt spid="338"/>
                                        </p:tgtEl>
                                        <p:attrNameLst>
                                          <p:attrName>style.visibility</p:attrName>
                                        </p:attrNameLst>
                                      </p:cBhvr>
                                      <p:to>
                                        <p:strVal val="visible"/>
                                      </p:to>
                                    </p:set>
                                  </p:childTnLst>
                                </p:cTn>
                              </p:par>
                              <p:par>
                                <p:cTn id="651" nodeType="withEffect" fill="hold" presetClass="entr" presetID="1">
                                  <p:stCondLst>
                                    <p:cond delay="0"/>
                                  </p:stCondLst>
                                  <p:childTnLst>
                                    <p:set>
                                      <p:cBhvr>
                                        <p:cTn id="652" dur="1" fill="hold">
                                          <p:stCondLst>
                                            <p:cond delay="0"/>
                                          </p:stCondLst>
                                        </p:cTn>
                                        <p:tgtEl>
                                          <p:spTgt spid="355"/>
                                        </p:tgtEl>
                                        <p:attrNameLst>
                                          <p:attrName>style.visibility</p:attrName>
                                        </p:attrNameLst>
                                      </p:cBhvr>
                                      <p:to>
                                        <p:strVal val="visible"/>
                                      </p:to>
                                    </p:set>
                                  </p:childTnLst>
                                </p:cTn>
                              </p:par>
                              <p:par>
                                <p:cTn id="653" nodeType="withEffect" fill="hold" presetClass="entr" presetID="1">
                                  <p:stCondLst>
                                    <p:cond delay="0"/>
                                  </p:stCondLst>
                                  <p:childTnLst>
                                    <p:set>
                                      <p:cBhvr>
                                        <p:cTn id="654" dur="1" fill="hold">
                                          <p:stCondLst>
                                            <p:cond delay="0"/>
                                          </p:stCondLst>
                                        </p:cTn>
                                        <p:tgtEl>
                                          <p:spTgt spid="356"/>
                                        </p:tgtEl>
                                        <p:attrNameLst>
                                          <p:attrName>style.visibility</p:attrName>
                                        </p:attrNameLst>
                                      </p:cBhvr>
                                      <p:to>
                                        <p:strVal val="visible"/>
                                      </p:to>
                                    </p:set>
                                  </p:childTnLst>
                                </p:cTn>
                              </p:par>
                              <p:par>
                                <p:cTn id="655" nodeType="withEffect" fill="hold" presetClass="entr" presetID="1">
                                  <p:stCondLst>
                                    <p:cond delay="0"/>
                                  </p:stCondLst>
                                  <p:childTnLst>
                                    <p:set>
                                      <p:cBhvr>
                                        <p:cTn id="656" dur="1" fill="hold">
                                          <p:stCondLst>
                                            <p:cond delay="0"/>
                                          </p:stCondLst>
                                        </p:cTn>
                                        <p:tgtEl>
                                          <p:spTgt spid="367"/>
                                        </p:tgtEl>
                                        <p:attrNameLst>
                                          <p:attrName>style.visibility</p:attrName>
                                        </p:attrNameLst>
                                      </p:cBhvr>
                                      <p:to>
                                        <p:strVal val="visible"/>
                                      </p:to>
                                    </p:set>
                                  </p:childTnLst>
                                </p:cTn>
                              </p:par>
                              <p:par>
                                <p:cTn id="657" nodeType="withEffect" fill="hold" presetClass="entr" presetID="1">
                                  <p:stCondLst>
                                    <p:cond delay="0"/>
                                  </p:stCondLst>
                                  <p:childTnLst>
                                    <p:set>
                                      <p:cBhvr>
                                        <p:cTn id="658" dur="1" fill="hold">
                                          <p:stCondLst>
                                            <p:cond delay="0"/>
                                          </p:stCondLst>
                                        </p:cTn>
                                        <p:tgtEl>
                                          <p:spTgt spid="368"/>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342"/>
                                        </p:tgtEl>
                                        <p:attrNameLst>
                                          <p:attrName>style.visibility</p:attrName>
                                        </p:attrNameLst>
                                      </p:cBhvr>
                                      <p:to>
                                        <p:strVal val="visible"/>
                                      </p:to>
                                    </p:set>
                                  </p:childTnLst>
                                </p:cTn>
                              </p:par>
                              <p:par>
                                <p:cTn id="663" nodeType="withEffect" fill="hold" presetClass="entr" presetID="1">
                                  <p:stCondLst>
                                    <p:cond delay="0"/>
                                  </p:stCondLst>
                                  <p:childTnLst>
                                    <p:set>
                                      <p:cBhvr>
                                        <p:cTn id="664" dur="1" fill="hold">
                                          <p:stCondLst>
                                            <p:cond delay="0"/>
                                          </p:stCondLst>
                                        </p:cTn>
                                        <p:tgtEl>
                                          <p:spTgt spid="349"/>
                                        </p:tgtEl>
                                        <p:attrNameLst>
                                          <p:attrName>style.visibility</p:attrName>
                                        </p:attrNameLst>
                                      </p:cBhvr>
                                      <p:to>
                                        <p:strVal val="visible"/>
                                      </p:to>
                                    </p:set>
                                  </p:childTnLst>
                                </p:cTn>
                              </p:par>
                              <p:par>
                                <p:cTn id="665" nodeType="withEffect" fill="hold" presetClass="entr" presetID="1">
                                  <p:stCondLst>
                                    <p:cond delay="0"/>
                                  </p:stCondLst>
                                  <p:childTnLst>
                                    <p:set>
                                      <p:cBhvr>
                                        <p:cTn id="666" dur="1" fill="hold">
                                          <p:stCondLst>
                                            <p:cond delay="0"/>
                                          </p:stCondLst>
                                        </p:cTn>
                                        <p:tgtEl>
                                          <p:spTgt spid="350"/>
                                        </p:tgtEl>
                                        <p:attrNameLst>
                                          <p:attrName>style.visibility</p:attrName>
                                        </p:attrNameLst>
                                      </p:cBhvr>
                                      <p:to>
                                        <p:strVal val="visible"/>
                                      </p:to>
                                    </p:set>
                                  </p:childTnLst>
                                </p:cTn>
                              </p:par>
                              <p:par>
                                <p:cTn id="667" nodeType="withEffect" fill="hold" presetClass="entr" presetID="1">
                                  <p:stCondLst>
                                    <p:cond delay="0"/>
                                  </p:stCondLst>
                                  <p:childTnLst>
                                    <p:set>
                                      <p:cBhvr>
                                        <p:cTn id="668" dur="1" fill="hold">
                                          <p:stCondLst>
                                            <p:cond delay="0"/>
                                          </p:stCondLst>
                                        </p:cTn>
                                        <p:tgtEl>
                                          <p:spTgt spid="357"/>
                                        </p:tgtEl>
                                        <p:attrNameLst>
                                          <p:attrName>style.visibility</p:attrName>
                                        </p:attrNameLst>
                                      </p:cBhvr>
                                      <p:to>
                                        <p:strVal val="visible"/>
                                      </p:to>
                                    </p:set>
                                  </p:childTnLst>
                                </p:cTn>
                              </p:par>
                              <p:par>
                                <p:cTn id="669" nodeType="withEffect" fill="hold" presetClass="entr" presetID="1">
                                  <p:stCondLst>
                                    <p:cond delay="0"/>
                                  </p:stCondLst>
                                  <p:childTnLst>
                                    <p:set>
                                      <p:cBhvr>
                                        <p:cTn id="670" dur="1" fill="hold">
                                          <p:stCondLst>
                                            <p:cond delay="0"/>
                                          </p:stCondLst>
                                        </p:cTn>
                                        <p:tgtEl>
                                          <p:spTgt spid="358"/>
                                        </p:tgtEl>
                                        <p:attrNameLst>
                                          <p:attrName>style.visibility</p:attrName>
                                        </p:attrNameLst>
                                      </p:cBhvr>
                                      <p:to>
                                        <p:strVal val="visible"/>
                                      </p:to>
                                    </p:set>
                                  </p:childTnLst>
                                </p:cTn>
                              </p:par>
                              <p:par>
                                <p:cTn id="671" nodeType="withEffect" fill="hold" presetClass="entr" presetID="1">
                                  <p:stCondLst>
                                    <p:cond delay="0"/>
                                  </p:stCondLst>
                                  <p:childTnLst>
                                    <p:set>
                                      <p:cBhvr>
                                        <p:cTn id="672" dur="1" fill="hold">
                                          <p:stCondLst>
                                            <p:cond delay="0"/>
                                          </p:stCondLst>
                                        </p:cTn>
                                        <p:tgtEl>
                                          <p:spTgt spid="369"/>
                                        </p:tgtEl>
                                        <p:attrNameLst>
                                          <p:attrName>style.visibility</p:attrName>
                                        </p:attrNameLst>
                                      </p:cBhvr>
                                      <p:to>
                                        <p:strVal val="visible"/>
                                      </p:to>
                                    </p:set>
                                  </p:childTnLst>
                                </p:cTn>
                              </p:par>
                              <p:par>
                                <p:cTn id="673" nodeType="withEffect" fill="hold" presetClass="entr" presetID="1">
                                  <p:stCondLst>
                                    <p:cond delay="0"/>
                                  </p:stCondLst>
                                  <p:childTnLst>
                                    <p:set>
                                      <p:cBhvr>
                                        <p:cTn id="674" dur="1" fill="hold">
                                          <p:stCondLst>
                                            <p:cond delay="0"/>
                                          </p:stCondLst>
                                        </p:cTn>
                                        <p:tgtEl>
                                          <p:spTgt spid="370"/>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0"/>
                                          </p:stCondLst>
                                        </p:cTn>
                                        <p:tgtEl>
                                          <p:spTgt spid="359"/>
                                        </p:tgtEl>
                                        <p:attrNameLst>
                                          <p:attrName>style.visibility</p:attrName>
                                        </p:attrNameLst>
                                      </p:cBhvr>
                                      <p:to>
                                        <p:strVal val="visible"/>
                                      </p:to>
                                    </p:set>
                                  </p:childTnLst>
                                </p:cTn>
                              </p:par>
                              <p:par>
                                <p:cTn id="679" nodeType="withEffect" fill="hold" presetClass="entr" presetID="1">
                                  <p:stCondLst>
                                    <p:cond delay="0"/>
                                  </p:stCondLst>
                                  <p:childTnLst>
                                    <p:set>
                                      <p:cBhvr>
                                        <p:cTn id="680" dur="1" fill="hold">
                                          <p:stCondLst>
                                            <p:cond delay="0"/>
                                          </p:stCondLst>
                                        </p:cTn>
                                        <p:tgtEl>
                                          <p:spTgt spid="360"/>
                                        </p:tgtEl>
                                        <p:attrNameLst>
                                          <p:attrName>style.visibility</p:attrName>
                                        </p:attrNameLst>
                                      </p:cBhvr>
                                      <p:to>
                                        <p:strVal val="visible"/>
                                      </p:to>
                                    </p:set>
                                  </p:childTnLst>
                                </p:cTn>
                              </p:par>
                              <p:par>
                                <p:cTn id="681" nodeType="withEffect" fill="hold" presetClass="entr" presetID="1">
                                  <p:stCondLst>
                                    <p:cond delay="0"/>
                                  </p:stCondLst>
                                  <p:childTnLst>
                                    <p:set>
                                      <p:cBhvr>
                                        <p:cTn id="682" dur="1" fill="hold">
                                          <p:stCondLst>
                                            <p:cond delay="0"/>
                                          </p:stCondLst>
                                        </p:cTn>
                                        <p:tgtEl>
                                          <p:spTgt spid="361"/>
                                        </p:tgtEl>
                                        <p:attrNameLst>
                                          <p:attrName>style.visibility</p:attrName>
                                        </p:attrNameLst>
                                      </p:cBhvr>
                                      <p:to>
                                        <p:strVal val="visible"/>
                                      </p:to>
                                    </p:set>
                                  </p:childTnLst>
                                </p:cTn>
                              </p:par>
                              <p:par>
                                <p:cTn id="683" nodeType="withEffect" fill="hold" presetClass="entr" presetID="1">
                                  <p:stCondLst>
                                    <p:cond delay="0"/>
                                  </p:stCondLst>
                                  <p:childTnLst>
                                    <p:set>
                                      <p:cBhvr>
                                        <p:cTn id="684" dur="1" fill="hold">
                                          <p:stCondLst>
                                            <p:cond delay="0"/>
                                          </p:stCondLst>
                                        </p:cTn>
                                        <p:tgtEl>
                                          <p:spTgt spid="371"/>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61920" y="136440"/>
            <a:ext cx="10515240" cy="132516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The software Lifecycle</a:t>
            </a:r>
            <a:endParaRPr b="0" lang="en-US" sz="2800" spc="-1" strike="noStrike">
              <a:solidFill>
                <a:srgbClr val="000000"/>
              </a:solidFill>
              <a:latin typeface="Calibri"/>
            </a:endParaRPr>
          </a:p>
        </p:txBody>
      </p:sp>
      <p:sp>
        <p:nvSpPr>
          <p:cNvPr id="380" name="TextShape 2"/>
          <p:cNvSpPr txBox="1"/>
          <p:nvPr/>
        </p:nvSpPr>
        <p:spPr>
          <a:xfrm>
            <a:off x="109440" y="1224360"/>
            <a:ext cx="8348400" cy="5496840"/>
          </a:xfrm>
          <a:prstGeom prst="rect">
            <a:avLst/>
          </a:prstGeom>
          <a:noFill/>
          <a:ln>
            <a:noFill/>
          </a:ln>
        </p:spPr>
        <p:txBody>
          <a:bodyPr/>
          <a:p>
            <a:pPr marL="228600" indent="-228240">
              <a:lnSpc>
                <a:spcPct val="120000"/>
              </a:lnSpc>
              <a:spcBef>
                <a:spcPts val="601"/>
              </a:spcBef>
              <a:spcAft>
                <a:spcPts val="601"/>
              </a:spcAft>
              <a:buClr>
                <a:srgbClr val="c00000"/>
              </a:buClr>
              <a:buFont typeface="Arial"/>
              <a:buChar char="•"/>
            </a:pPr>
            <a:r>
              <a:rPr b="0" lang="en-US" sz="2400" spc="-1" strike="noStrike">
                <a:solidFill>
                  <a:srgbClr val="c00000"/>
                </a:solidFill>
                <a:latin typeface="Calibri"/>
              </a:rPr>
              <a:t>Software Process </a:t>
            </a:r>
            <a:r>
              <a:rPr b="0" lang="en-US" sz="2400" spc="-1" strike="noStrike">
                <a:solidFill>
                  <a:srgbClr val="000000"/>
                </a:solidFill>
                <a:latin typeface="Calibri"/>
              </a:rPr>
              <a:t>(is also called Lifecycle or process model or lifecycle model)</a:t>
            </a:r>
            <a:endParaRPr b="0" lang="en-US" sz="2400" spc="-1" strike="noStrike">
              <a:solidFill>
                <a:srgbClr val="000000"/>
              </a:solidFill>
              <a:latin typeface="Calibri"/>
            </a:endParaRPr>
          </a:p>
          <a:p>
            <a:pPr lvl="1" marL="685800" indent="-228240" algn="just">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Involves </a:t>
            </a:r>
            <a:r>
              <a:rPr b="0" lang="en-US" sz="2400" spc="-1" strike="noStrike">
                <a:solidFill>
                  <a:srgbClr val="c00000"/>
                </a:solidFill>
                <a:latin typeface="Calibri"/>
              </a:rPr>
              <a:t>structured set (procedure/recipe) of activities </a:t>
            </a:r>
            <a:r>
              <a:rPr b="0" lang="en-US" sz="2400" spc="-1" strike="noStrike">
                <a:solidFill>
                  <a:srgbClr val="000000"/>
                </a:solidFill>
                <a:latin typeface="Calibri"/>
              </a:rPr>
              <a:t>(steps or phases mostly in a particular order) </a:t>
            </a:r>
            <a:r>
              <a:rPr b="0" lang="en-US" sz="2400" spc="-1" strike="noStrike">
                <a:solidFill>
                  <a:srgbClr val="c00000"/>
                </a:solidFill>
                <a:latin typeface="Calibri"/>
              </a:rPr>
              <a:t>producing</a:t>
            </a:r>
            <a:r>
              <a:rPr b="0" lang="en-US" sz="2400" spc="-1" strike="noStrike">
                <a:solidFill>
                  <a:srgbClr val="0070c0"/>
                </a:solidFill>
                <a:latin typeface="Calibri"/>
              </a:rPr>
              <a:t> </a:t>
            </a:r>
            <a:r>
              <a:rPr b="0" lang="en-US" sz="2400" spc="-1" strike="noStrike">
                <a:solidFill>
                  <a:srgbClr val="c00000"/>
                </a:solidFill>
                <a:latin typeface="Calibri"/>
              </a:rPr>
              <a:t>intermediate and final products</a:t>
            </a:r>
            <a:endParaRPr b="0" lang="en-US" sz="2400" spc="-1" strike="noStrike">
              <a:solidFill>
                <a:srgbClr val="000000"/>
              </a:solidFill>
              <a:latin typeface="Calibri"/>
            </a:endParaRPr>
          </a:p>
          <a:p>
            <a:pPr lvl="1" marL="6858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Every lifecycle step has a </a:t>
            </a:r>
            <a:r>
              <a:rPr b="0" lang="en-US" sz="2400" spc="-1" strike="noStrike">
                <a:solidFill>
                  <a:srgbClr val="c00000"/>
                </a:solidFill>
                <a:latin typeface="Calibri"/>
              </a:rPr>
              <a:t>guiding principle </a:t>
            </a:r>
            <a:r>
              <a:rPr b="0" lang="en-US" sz="2400" spc="-1" strike="noStrike">
                <a:solidFill>
                  <a:srgbClr val="000000"/>
                </a:solidFill>
                <a:latin typeface="Calibri"/>
              </a:rPr>
              <a:t>that explain the </a:t>
            </a:r>
            <a:r>
              <a:rPr b="0" lang="en-US" sz="2400" spc="-1" strike="noStrike">
                <a:solidFill>
                  <a:srgbClr val="c00000"/>
                </a:solidFill>
                <a:latin typeface="Calibri"/>
              </a:rPr>
              <a:t>goal</a:t>
            </a:r>
            <a:r>
              <a:rPr b="0" lang="en-US" sz="2400" spc="-1" strike="noStrike">
                <a:solidFill>
                  <a:srgbClr val="000000"/>
                </a:solidFill>
                <a:latin typeface="Calibri"/>
              </a:rPr>
              <a:t> of each phase. E.g. Requirements Engineering defines what the system should do.</a:t>
            </a:r>
            <a:endParaRPr b="0" lang="en-US" sz="2400" spc="-1" strike="noStrike">
              <a:solidFill>
                <a:srgbClr val="000000"/>
              </a:solidFill>
              <a:latin typeface="Calibri"/>
            </a:endParaRPr>
          </a:p>
          <a:p>
            <a:pPr lvl="3" marL="1600200" indent="-228240">
              <a:lnSpc>
                <a:spcPct val="120000"/>
              </a:lnSpc>
              <a:spcBef>
                <a:spcPts val="601"/>
              </a:spcBef>
              <a:spcAft>
                <a:spcPts val="601"/>
              </a:spcAft>
              <a:buClr>
                <a:srgbClr val="000000"/>
              </a:buClr>
              <a:buFont typeface="Arial"/>
              <a:buChar char="•"/>
            </a:pPr>
            <a:r>
              <a:rPr b="0" lang="en-US" sz="2400" spc="-1" strike="noStrike">
                <a:solidFill>
                  <a:srgbClr val="000000"/>
                </a:solidFill>
                <a:latin typeface="Calibri"/>
              </a:rPr>
              <a:t>Each of the steps in a phase can be a process by itself</a:t>
            </a:r>
            <a:endParaRPr b="0" lang="en-US" sz="2400" spc="-1" strike="noStrike">
              <a:solidFill>
                <a:srgbClr val="000000"/>
              </a:solidFill>
              <a:latin typeface="Calibri"/>
            </a:endParaRPr>
          </a:p>
          <a:p>
            <a:pPr lvl="2" marL="343080" indent="-228240">
              <a:lnSpc>
                <a:spcPct val="120000"/>
              </a:lnSpc>
              <a:spcBef>
                <a:spcPts val="601"/>
              </a:spcBef>
              <a:spcAft>
                <a:spcPts val="601"/>
              </a:spcAft>
              <a:buClr>
                <a:srgbClr val="4472c4"/>
              </a:buClr>
              <a:buFont typeface="Arial"/>
              <a:buChar char="•"/>
            </a:pPr>
            <a:r>
              <a:rPr b="0" lang="en-US" sz="2400" spc="-1" strike="noStrike">
                <a:solidFill>
                  <a:srgbClr val="c00000"/>
                </a:solidFill>
                <a:latin typeface="Calibri"/>
              </a:rPr>
              <a:t>Products</a:t>
            </a:r>
            <a:r>
              <a:rPr b="0" lang="en-US" sz="2400" spc="-1" strike="noStrike">
                <a:solidFill>
                  <a:srgbClr val="000000"/>
                </a:solidFill>
                <a:latin typeface="Calibri"/>
              </a:rPr>
              <a:t> are outcomes of executing a process (or a set of processes) on a project</a:t>
            </a:r>
            <a:endParaRPr b="0" lang="en-US" sz="2400" spc="-1" strike="noStrike">
              <a:solidFill>
                <a:srgbClr val="000000"/>
              </a:solidFill>
              <a:latin typeface="Calibri"/>
            </a:endParaRPr>
          </a:p>
        </p:txBody>
      </p:sp>
      <p:sp>
        <p:nvSpPr>
          <p:cNvPr id="381" name="TextShape 3"/>
          <p:cNvSpPr txBox="1"/>
          <p:nvPr/>
        </p:nvSpPr>
        <p:spPr>
          <a:xfrm>
            <a:off x="8610480" y="6356520"/>
            <a:ext cx="2742840" cy="364680"/>
          </a:xfrm>
          <a:prstGeom prst="rect">
            <a:avLst/>
          </a:prstGeom>
          <a:noFill/>
          <a:ln>
            <a:noFill/>
          </a:ln>
        </p:spPr>
        <p:txBody>
          <a:bodyPr anchor="ctr"/>
          <a:p>
            <a:pPr algn="r">
              <a:lnSpc>
                <a:spcPct val="100000"/>
              </a:lnSpc>
            </a:pPr>
            <a:fld id="{04F921AA-7158-4712-8A6D-E3034DAE8D55}" type="slidenum">
              <a:rPr b="0" lang="en-IN" sz="1200" spc="-1" strike="noStrike">
                <a:solidFill>
                  <a:srgbClr val="564b3c"/>
                </a:solidFill>
                <a:latin typeface="Calibri"/>
              </a:rPr>
              <a:t>1</a:t>
            </a:fld>
            <a:endParaRPr b="0" lang="en-IN" sz="1200" spc="-1" strike="noStrike">
              <a:latin typeface="Times New Roman"/>
            </a:endParaRPr>
          </a:p>
        </p:txBody>
      </p:sp>
    </p:spTree>
  </p:cSld>
  <p:timing>
    <p:tnLst>
      <p:par>
        <p:cTn id="689" dur="indefinite" restart="never" nodeType="tmRoot">
          <p:childTnLst>
            <p:seq>
              <p:cTn id="690" dur="indefinite" nodeType="mainSeq">
                <p:childTnLst>
                  <p:par>
                    <p:cTn id="691" fill="hold">
                      <p:stCondLst>
                        <p:cond delay="indefinite"/>
                      </p:stCondLst>
                      <p:childTnLst>
                        <p:par>
                          <p:cTn id="692" fill="hold">
                            <p:stCondLst>
                              <p:cond delay="0"/>
                            </p:stCondLst>
                            <p:childTnLst>
                              <p:par>
                                <p:cTn id="693" nodeType="clickEffect" fill="hold" presetClass="entr" presetID="2" presetSubtype="4">
                                  <p:stCondLst>
                                    <p:cond delay="0"/>
                                  </p:stCondLst>
                                  <p:childTnLst>
                                    <p:set>
                                      <p:cBhvr>
                                        <p:cTn id="694" dur="1" fill="hold">
                                          <p:stCondLst>
                                            <p:cond delay="0"/>
                                          </p:stCondLst>
                                        </p:cTn>
                                        <p:tgtEl>
                                          <p:spTgt spid="380">
                                            <p:txEl>
                                              <p:pRg st="0" end="0"/>
                                            </p:txEl>
                                          </p:spTgt>
                                        </p:tgtEl>
                                        <p:attrNameLst>
                                          <p:attrName>style.visibility</p:attrName>
                                        </p:attrNameLst>
                                      </p:cBhvr>
                                      <p:to>
                                        <p:strVal val="visible"/>
                                      </p:to>
                                    </p:set>
                                    <p:anim calcmode="lin" valueType="num">
                                      <p:cBhvr additive="repl">
                                        <p:cTn id="695" dur="500" fill="hold"/>
                                        <p:tgtEl>
                                          <p:spTgt spid="380">
                                            <p:txEl>
                                              <p:pRg st="0" end="0"/>
                                            </p:txEl>
                                          </p:spTgt>
                                        </p:tgtEl>
                                        <p:attrNameLst>
                                          <p:attrName>ppt_x</p:attrName>
                                        </p:attrNameLst>
                                      </p:cBhvr>
                                      <p:tavLst>
                                        <p:tav tm="0">
                                          <p:val>
                                            <p:strVal val="#ppt_x"/>
                                          </p:val>
                                        </p:tav>
                                        <p:tav tm="100000">
                                          <p:val>
                                            <p:strVal val="#ppt_x"/>
                                          </p:val>
                                        </p:tav>
                                      </p:tavLst>
                                    </p:anim>
                                    <p:anim calcmode="lin" valueType="num">
                                      <p:cBhvr additive="repl">
                                        <p:cTn id="696" dur="500" fill="hold"/>
                                        <p:tgtEl>
                                          <p:spTgt spid="380">
                                            <p:txEl>
                                              <p:pRg st="0" end="0"/>
                                            </p:txEl>
                                          </p:spTgt>
                                        </p:tgtEl>
                                        <p:attrNameLst>
                                          <p:attrName>ppt_y</p:attrName>
                                        </p:attrNameLst>
                                      </p:cBhvr>
                                      <p:tavLst>
                                        <p:tav tm="0">
                                          <p:val>
                                            <p:strVal val="1+#ppt_h/2"/>
                                          </p:val>
                                        </p:tav>
                                        <p:tav tm="100000">
                                          <p:val>
                                            <p:strVal val="#ppt_y"/>
                                          </p:val>
                                        </p:tav>
                                      </p:tavLst>
                                    </p:anim>
                                  </p:childTnLst>
                                </p:cTn>
                              </p:par>
                              <p:par>
                                <p:cTn id="697" nodeType="withEffect" fill="hold" presetClass="entr" presetID="2" presetSubtype="4">
                                  <p:stCondLst>
                                    <p:cond delay="0"/>
                                  </p:stCondLst>
                                  <p:childTnLst>
                                    <p:set>
                                      <p:cBhvr>
                                        <p:cTn id="698" dur="1" fill="hold">
                                          <p:stCondLst>
                                            <p:cond delay="0"/>
                                          </p:stCondLst>
                                        </p:cTn>
                                        <p:tgtEl>
                                          <p:spTgt spid="380">
                                            <p:txEl>
                                              <p:pRg st="1" end="1"/>
                                            </p:txEl>
                                          </p:spTgt>
                                        </p:tgtEl>
                                        <p:attrNameLst>
                                          <p:attrName>style.visibility</p:attrName>
                                        </p:attrNameLst>
                                      </p:cBhvr>
                                      <p:to>
                                        <p:strVal val="visible"/>
                                      </p:to>
                                    </p:set>
                                    <p:anim calcmode="lin" valueType="num">
                                      <p:cBhvr additive="repl">
                                        <p:cTn id="699" dur="500" fill="hold"/>
                                        <p:tgtEl>
                                          <p:spTgt spid="380">
                                            <p:txEl>
                                              <p:pRg st="1" end="1"/>
                                            </p:txEl>
                                          </p:spTgt>
                                        </p:tgtEl>
                                        <p:attrNameLst>
                                          <p:attrName>ppt_x</p:attrName>
                                        </p:attrNameLst>
                                      </p:cBhvr>
                                      <p:tavLst>
                                        <p:tav tm="0">
                                          <p:val>
                                            <p:strVal val="#ppt_x"/>
                                          </p:val>
                                        </p:tav>
                                        <p:tav tm="100000">
                                          <p:val>
                                            <p:strVal val="#ppt_x"/>
                                          </p:val>
                                        </p:tav>
                                      </p:tavLst>
                                    </p:anim>
                                    <p:anim calcmode="lin" valueType="num">
                                      <p:cBhvr additive="repl">
                                        <p:cTn id="700" dur="500" fill="hold"/>
                                        <p:tgtEl>
                                          <p:spTgt spid="380">
                                            <p:txEl>
                                              <p:pRg st="1" end="1"/>
                                            </p:txEl>
                                          </p:spTgt>
                                        </p:tgtEl>
                                        <p:attrNameLst>
                                          <p:attrName>ppt_y</p:attrName>
                                        </p:attrNameLst>
                                      </p:cBhvr>
                                      <p:tavLst>
                                        <p:tav tm="0">
                                          <p:val>
                                            <p:strVal val="1+#ppt_h/2"/>
                                          </p:val>
                                        </p:tav>
                                        <p:tav tm="100000">
                                          <p:val>
                                            <p:strVal val="#ppt_y"/>
                                          </p:val>
                                        </p:tav>
                                      </p:tavLst>
                                    </p:anim>
                                  </p:childTnLst>
                                </p:cTn>
                              </p:par>
                              <p:par>
                                <p:cTn id="701" nodeType="withEffect" fill="hold" presetClass="entr" presetID="2" presetSubtype="4">
                                  <p:stCondLst>
                                    <p:cond delay="0"/>
                                  </p:stCondLst>
                                  <p:childTnLst>
                                    <p:set>
                                      <p:cBhvr>
                                        <p:cTn id="702" dur="1" fill="hold">
                                          <p:stCondLst>
                                            <p:cond delay="0"/>
                                          </p:stCondLst>
                                        </p:cTn>
                                        <p:tgtEl>
                                          <p:spTgt spid="380">
                                            <p:txEl>
                                              <p:pRg st="2" end="2"/>
                                            </p:txEl>
                                          </p:spTgt>
                                        </p:tgtEl>
                                        <p:attrNameLst>
                                          <p:attrName>style.visibility</p:attrName>
                                        </p:attrNameLst>
                                      </p:cBhvr>
                                      <p:to>
                                        <p:strVal val="visible"/>
                                      </p:to>
                                    </p:set>
                                    <p:anim calcmode="lin" valueType="num">
                                      <p:cBhvr additive="repl">
                                        <p:cTn id="703" dur="500" fill="hold"/>
                                        <p:tgtEl>
                                          <p:spTgt spid="380">
                                            <p:txEl>
                                              <p:pRg st="2" end="2"/>
                                            </p:txEl>
                                          </p:spTgt>
                                        </p:tgtEl>
                                        <p:attrNameLst>
                                          <p:attrName>ppt_x</p:attrName>
                                        </p:attrNameLst>
                                      </p:cBhvr>
                                      <p:tavLst>
                                        <p:tav tm="0">
                                          <p:val>
                                            <p:strVal val="#ppt_x"/>
                                          </p:val>
                                        </p:tav>
                                        <p:tav tm="100000">
                                          <p:val>
                                            <p:strVal val="#ppt_x"/>
                                          </p:val>
                                        </p:tav>
                                      </p:tavLst>
                                    </p:anim>
                                    <p:anim calcmode="lin" valueType="num">
                                      <p:cBhvr additive="repl">
                                        <p:cTn id="704" dur="500" fill="hold"/>
                                        <p:tgtEl>
                                          <p:spTgt spid="380">
                                            <p:txEl>
                                              <p:pRg st="2" end="2"/>
                                            </p:txEl>
                                          </p:spTgt>
                                        </p:tgtEl>
                                        <p:attrNameLst>
                                          <p:attrName>ppt_y</p:attrName>
                                        </p:attrNameLst>
                                      </p:cBhvr>
                                      <p:tavLst>
                                        <p:tav tm="0">
                                          <p:val>
                                            <p:strVal val="1+#ppt_h/2"/>
                                          </p:val>
                                        </p:tav>
                                        <p:tav tm="100000">
                                          <p:val>
                                            <p:strVal val="#ppt_y"/>
                                          </p:val>
                                        </p:tav>
                                      </p:tavLst>
                                    </p:anim>
                                  </p:childTnLst>
                                </p:cTn>
                              </p:par>
                              <p:par>
                                <p:cTn id="705" nodeType="withEffect" fill="hold" presetClass="entr" presetID="2" presetSubtype="4">
                                  <p:stCondLst>
                                    <p:cond delay="0"/>
                                  </p:stCondLst>
                                  <p:childTnLst>
                                    <p:set>
                                      <p:cBhvr>
                                        <p:cTn id="706" dur="1" fill="hold">
                                          <p:stCondLst>
                                            <p:cond delay="0"/>
                                          </p:stCondLst>
                                        </p:cTn>
                                        <p:tgtEl>
                                          <p:spTgt spid="380">
                                            <p:txEl>
                                              <p:pRg st="3" end="3"/>
                                            </p:txEl>
                                          </p:spTgt>
                                        </p:tgtEl>
                                        <p:attrNameLst>
                                          <p:attrName>style.visibility</p:attrName>
                                        </p:attrNameLst>
                                      </p:cBhvr>
                                      <p:to>
                                        <p:strVal val="visible"/>
                                      </p:to>
                                    </p:set>
                                    <p:anim calcmode="lin" valueType="num">
                                      <p:cBhvr additive="repl">
                                        <p:cTn id="707" dur="500" fill="hold"/>
                                        <p:tgtEl>
                                          <p:spTgt spid="380">
                                            <p:txEl>
                                              <p:pRg st="3" end="3"/>
                                            </p:txEl>
                                          </p:spTgt>
                                        </p:tgtEl>
                                        <p:attrNameLst>
                                          <p:attrName>ppt_x</p:attrName>
                                        </p:attrNameLst>
                                      </p:cBhvr>
                                      <p:tavLst>
                                        <p:tav tm="0">
                                          <p:val>
                                            <p:strVal val="#ppt_x"/>
                                          </p:val>
                                        </p:tav>
                                        <p:tav tm="100000">
                                          <p:val>
                                            <p:strVal val="#ppt_x"/>
                                          </p:val>
                                        </p:tav>
                                      </p:tavLst>
                                    </p:anim>
                                    <p:anim calcmode="lin" valueType="num">
                                      <p:cBhvr additive="repl">
                                        <p:cTn id="708" dur="500" fill="hold"/>
                                        <p:tgtEl>
                                          <p:spTgt spid="380">
                                            <p:txEl>
                                              <p:pRg st="3" end="3"/>
                                            </p:txEl>
                                          </p:spTgt>
                                        </p:tgtEl>
                                        <p:attrNameLst>
                                          <p:attrName>ppt_y</p:attrName>
                                        </p:attrNameLst>
                                      </p:cBhvr>
                                      <p:tavLst>
                                        <p:tav tm="0">
                                          <p:val>
                                            <p:strVal val="1+#ppt_h/2"/>
                                          </p:val>
                                        </p:tav>
                                        <p:tav tm="100000">
                                          <p:val>
                                            <p:strVal val="#ppt_y"/>
                                          </p:val>
                                        </p:tav>
                                      </p:tavLst>
                                    </p:anim>
                                  </p:childTnLst>
                                </p:cTn>
                              </p:par>
                              <p:par>
                                <p:cTn id="709" nodeType="withEffect" fill="hold" presetClass="entr" presetID="1">
                                  <p:stCondLst>
                                    <p:cond delay="0"/>
                                  </p:stCondLst>
                                  <p:childTnLst>
                                    <p:set>
                                      <p:cBhvr>
                                        <p:cTn id="710"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79920" y="59112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ed7d31"/>
                </a:solidFill>
                <a:latin typeface="Calibri"/>
              </a:rPr>
              <a:t>The Software Lifecycle</a:t>
            </a:r>
            <a:endParaRPr b="0" lang="en-IN" sz="2800" spc="-1" strike="noStrike">
              <a:latin typeface="Arial"/>
            </a:endParaRPr>
          </a:p>
        </p:txBody>
      </p:sp>
      <p:sp>
        <p:nvSpPr>
          <p:cNvPr id="383" name="CustomShape 2"/>
          <p:cNvSpPr/>
          <p:nvPr/>
        </p:nvSpPr>
        <p:spPr>
          <a:xfrm>
            <a:off x="-371160" y="1153080"/>
            <a:ext cx="8653320" cy="5704560"/>
          </a:xfrm>
          <a:prstGeom prst="rect">
            <a:avLst/>
          </a:prstGeom>
          <a:noFill/>
          <a:ln>
            <a:noFill/>
          </a:ln>
        </p:spPr>
        <p:style>
          <a:lnRef idx="0"/>
          <a:fillRef idx="0"/>
          <a:effectRef idx="0"/>
          <a:fontRef idx="minor"/>
        </p:style>
        <p:txBody>
          <a:bodyPr>
            <a:normAutofit/>
          </a:bodyPr>
          <a:p>
            <a:pPr marL="457200" algn="just">
              <a:lnSpc>
                <a:spcPct val="120000"/>
              </a:lnSpc>
              <a:spcBef>
                <a:spcPts val="601"/>
              </a:spcBef>
              <a:spcAft>
                <a:spcPts val="601"/>
              </a:spcAft>
            </a:pPr>
            <a:r>
              <a:rPr b="0" lang="en-IN" sz="2400" spc="-1" strike="noStrike">
                <a:solidFill>
                  <a:srgbClr val="000000"/>
                </a:solidFill>
                <a:latin typeface="Calibri"/>
              </a:rPr>
              <a:t>Each of these activities/steps/phases produces an intended output of some kind, required to develop a software system and either implicitly/explicitly has :</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Entry criteria                  </a:t>
            </a:r>
            <a:r>
              <a:rPr b="0" lang="en-IN" sz="2400" spc="-1" strike="noStrike">
                <a:solidFill>
                  <a:srgbClr val="0070c0"/>
                </a:solidFill>
                <a:latin typeface="Calibri"/>
              </a:rPr>
              <a:t>: </a:t>
            </a:r>
            <a:r>
              <a:rPr b="0" lang="en-IN" sz="2400" spc="-1" strike="noStrike">
                <a:solidFill>
                  <a:srgbClr val="000000"/>
                </a:solidFill>
                <a:latin typeface="Calibri"/>
              </a:rPr>
              <a:t>What conditions must be satisfied for</a:t>
            </a:r>
            <a:br/>
            <a:r>
              <a:rPr b="0" lang="en-IN" sz="2400" spc="-1" strike="noStrike">
                <a:solidFill>
                  <a:srgbClr val="000000"/>
                </a:solidFill>
                <a:latin typeface="Calibri"/>
              </a:rPr>
              <a:t>                                            initiating this phase</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Task and its deliverable</a:t>
            </a:r>
            <a:r>
              <a:rPr b="0" lang="en-IN" sz="2400" spc="-1" strike="noStrike">
                <a:solidFill>
                  <a:srgbClr val="0070c0"/>
                </a:solidFill>
                <a:latin typeface="Calibri"/>
              </a:rPr>
              <a:t>: </a:t>
            </a:r>
            <a:r>
              <a:rPr b="0" lang="en-IN" sz="2400" spc="-1" strike="noStrike">
                <a:solidFill>
                  <a:srgbClr val="000000"/>
                </a:solidFill>
                <a:latin typeface="Calibri"/>
              </a:rPr>
              <a:t>What should to be done in this phase</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Exit criteria                     </a:t>
            </a:r>
            <a:r>
              <a:rPr b="0" lang="en-IN" sz="2400" spc="-1" strike="noStrike">
                <a:solidFill>
                  <a:srgbClr val="0070c0"/>
                </a:solidFill>
                <a:latin typeface="Calibri"/>
              </a:rPr>
              <a:t>: </a:t>
            </a:r>
            <a:r>
              <a:rPr b="0" lang="en-IN" sz="2400" spc="-1" strike="noStrike">
                <a:solidFill>
                  <a:srgbClr val="000000"/>
                </a:solidFill>
                <a:latin typeface="Calibri"/>
              </a:rPr>
              <a:t>When can this phase be considered done</a:t>
            </a:r>
            <a:br/>
            <a:r>
              <a:rPr b="0" lang="en-IN" sz="2400" spc="-1" strike="noStrike">
                <a:solidFill>
                  <a:srgbClr val="000000"/>
                </a:solidFill>
                <a:latin typeface="Calibri"/>
              </a:rPr>
              <a:t>                                            successful</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Who </a:t>
            </a:r>
            <a:r>
              <a:rPr b="0" lang="en-IN" sz="2400" spc="-1" strike="noStrike">
                <a:solidFill>
                  <a:srgbClr val="0070c0"/>
                </a:solidFill>
                <a:latin typeface="Calibri"/>
              </a:rPr>
              <a:t>                                : </a:t>
            </a:r>
            <a:r>
              <a:rPr b="0" lang="en-IN" sz="2400" spc="-1" strike="noStrike">
                <a:solidFill>
                  <a:srgbClr val="000000"/>
                </a:solidFill>
                <a:latin typeface="Calibri"/>
              </a:rPr>
              <a:t>Who is responsible</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Dependencies</a:t>
            </a:r>
            <a:r>
              <a:rPr b="0" lang="en-IN" sz="2400" spc="-1" strike="noStrike">
                <a:solidFill>
                  <a:srgbClr val="0070c0"/>
                </a:solidFill>
                <a:latin typeface="Calibri"/>
              </a:rPr>
              <a:t>                : </a:t>
            </a:r>
            <a:r>
              <a:rPr b="0" lang="en-IN" sz="2400" spc="-1" strike="noStrike">
                <a:solidFill>
                  <a:srgbClr val="000000"/>
                </a:solidFill>
                <a:latin typeface="Calibri"/>
              </a:rPr>
              <a:t>What are the dependencies for this </a:t>
            </a:r>
            <a:br/>
            <a:r>
              <a:rPr b="0" lang="en-IN" sz="2400" spc="-1" strike="noStrike">
                <a:solidFill>
                  <a:srgbClr val="000000"/>
                </a:solidFill>
                <a:latin typeface="Calibri"/>
              </a:rPr>
              <a:t>                                            phase  ..etc.</a:t>
            </a:r>
            <a:endParaRPr b="0" lang="en-IN" sz="2400" spc="-1" strike="noStrike">
              <a:latin typeface="Arial"/>
            </a:endParaRPr>
          </a:p>
          <a:p>
            <a:pPr marL="914400">
              <a:lnSpc>
                <a:spcPct val="120000"/>
              </a:lnSpc>
              <a:spcBef>
                <a:spcPts val="601"/>
              </a:spcBef>
              <a:spcAft>
                <a:spcPts val="601"/>
              </a:spcAft>
            </a:pPr>
            <a:r>
              <a:rPr b="0" lang="en-IN" sz="2400" spc="-1" strike="noStrike">
                <a:solidFill>
                  <a:srgbClr val="c00000"/>
                </a:solidFill>
                <a:latin typeface="Calibri"/>
              </a:rPr>
              <a:t>Constraints    </a:t>
            </a:r>
            <a:r>
              <a:rPr b="0" lang="en-IN" sz="2400" spc="-1" strike="noStrike">
                <a:solidFill>
                  <a:srgbClr val="0070c0"/>
                </a:solidFill>
                <a:latin typeface="Calibri"/>
              </a:rPr>
              <a:t>                 : </a:t>
            </a:r>
            <a:r>
              <a:rPr b="0" lang="en-IN" sz="2400" spc="-1" strike="noStrike">
                <a:solidFill>
                  <a:srgbClr val="000000"/>
                </a:solidFill>
                <a:latin typeface="Calibri"/>
              </a:rPr>
              <a:t>e.g. Schedule</a:t>
            </a:r>
            <a:endParaRPr b="0" lang="en-IN" sz="2400" spc="-1" strike="noStrike">
              <a:latin typeface="Arial"/>
            </a:endParaRPr>
          </a:p>
        </p:txBody>
      </p:sp>
    </p:spTree>
  </p:cSld>
  <p:timing>
    <p:tnLst>
      <p:par>
        <p:cTn id="711" dur="indefinite" restart="never" nodeType="tmRoot">
          <p:childTnLst>
            <p:seq>
              <p:cTn id="712" dur="indefinite" nodeType="mainSeq">
                <p:childTnLst>
                  <p:par>
                    <p:cTn id="713" fill="hold">
                      <p:stCondLst>
                        <p:cond delay="0"/>
                      </p:stCondLst>
                      <p:childTnLst>
                        <p:par>
                          <p:cTn id="714" fill="hold">
                            <p:stCondLst>
                              <p:cond delay="0"/>
                            </p:stCondLst>
                            <p:childTnLst>
                              <p:par>
                                <p:cTn id="715" nodeType="withEffect" fill="hold" presetClass="entr" presetID="1">
                                  <p:stCondLst>
                                    <p:cond delay="0"/>
                                  </p:stCondLst>
                                  <p:childTnLst>
                                    <p:set>
                                      <p:cBhvr>
                                        <p:cTn id="716" dur="1" fill="hold">
                                          <p:stCondLst>
                                            <p:cond delay="0"/>
                                          </p:stCondLst>
                                        </p:cTn>
                                        <p:tgtEl>
                                          <p:spTgt spid="383">
                                            <p:txEl>
                                              <p:pRg st="0" end="0"/>
                                            </p:txEl>
                                          </p:spTgt>
                                        </p:tgtEl>
                                        <p:attrNameLst>
                                          <p:attrName>style.visibility</p:attrName>
                                        </p:attrNameLst>
                                      </p:cBhvr>
                                      <p:to>
                                        <p:strVal val="visible"/>
                                      </p:to>
                                    </p:set>
                                  </p:childTnLst>
                                </p:cTn>
                              </p:par>
                              <p:par>
                                <p:cTn id="717" nodeType="withEffect" fill="hold" presetClass="entr" presetID="1">
                                  <p:stCondLst>
                                    <p:cond delay="0"/>
                                  </p:stCondLst>
                                  <p:childTnLst>
                                    <p:set>
                                      <p:cBhvr>
                                        <p:cTn id="718" dur="1" fill="hold">
                                          <p:stCondLst>
                                            <p:cond delay="0"/>
                                          </p:stCondLst>
                                        </p:cTn>
                                        <p:tgtEl>
                                          <p:spTgt spid="383">
                                            <p:txEl>
                                              <p:pRg st="1" end="1"/>
                                            </p:txEl>
                                          </p:spTgt>
                                        </p:tgtEl>
                                        <p:attrNameLst>
                                          <p:attrName>style.visibility</p:attrName>
                                        </p:attrNameLst>
                                      </p:cBhvr>
                                      <p:to>
                                        <p:strVal val="visible"/>
                                      </p:to>
                                    </p:set>
                                  </p:childTnLst>
                                </p:cTn>
                              </p:par>
                              <p:par>
                                <p:cTn id="719" nodeType="withEffect" fill="hold" presetClass="entr" presetID="1">
                                  <p:stCondLst>
                                    <p:cond delay="0"/>
                                  </p:stCondLst>
                                  <p:childTnLst>
                                    <p:set>
                                      <p:cBhvr>
                                        <p:cTn id="720" dur="1" fill="hold">
                                          <p:stCondLst>
                                            <p:cond delay="0"/>
                                          </p:stCondLst>
                                        </p:cTn>
                                        <p:tgtEl>
                                          <p:spTgt spid="383">
                                            <p:txEl>
                                              <p:pRg st="2" end="2"/>
                                            </p:txEl>
                                          </p:spTgt>
                                        </p:tgtEl>
                                        <p:attrNameLst>
                                          <p:attrName>style.visibility</p:attrName>
                                        </p:attrNameLst>
                                      </p:cBhvr>
                                      <p:to>
                                        <p:strVal val="visible"/>
                                      </p:to>
                                    </p:set>
                                  </p:childTnLst>
                                </p:cTn>
                              </p:par>
                              <p:par>
                                <p:cTn id="721" nodeType="withEffect" fill="hold" presetClass="entr" presetID="1">
                                  <p:stCondLst>
                                    <p:cond delay="0"/>
                                  </p:stCondLst>
                                  <p:childTnLst>
                                    <p:set>
                                      <p:cBhvr>
                                        <p:cTn id="722" dur="1" fill="hold">
                                          <p:stCondLst>
                                            <p:cond delay="0"/>
                                          </p:stCondLst>
                                        </p:cTn>
                                        <p:tgtEl>
                                          <p:spTgt spid="383">
                                            <p:txEl>
                                              <p:pRg st="3" end="3"/>
                                            </p:txEl>
                                          </p:spTgt>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383">
                                            <p:txEl>
                                              <p:pRg st="4" end="4"/>
                                            </p:txEl>
                                          </p:spTgt>
                                        </p:tgtEl>
                                        <p:attrNameLst>
                                          <p:attrName>style.visibility</p:attrName>
                                        </p:attrNameLst>
                                      </p:cBhvr>
                                      <p:to>
                                        <p:strVal val="visible"/>
                                      </p:to>
                                    </p:set>
                                  </p:childTnLst>
                                </p:cTn>
                              </p:par>
                              <p:par>
                                <p:cTn id="725" nodeType="withEffect" fill="hold" presetClass="entr" presetID="1">
                                  <p:stCondLst>
                                    <p:cond delay="0"/>
                                  </p:stCondLst>
                                  <p:childTnLst>
                                    <p:set>
                                      <p:cBhvr>
                                        <p:cTn id="726" dur="1" fill="hold">
                                          <p:stCondLst>
                                            <p:cond delay="0"/>
                                          </p:stCondLst>
                                        </p:cTn>
                                        <p:tgtEl>
                                          <p:spTgt spid="383">
                                            <p:txEl>
                                              <p:pRg st="5" end="5"/>
                                            </p:txEl>
                                          </p:spTgt>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383">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61920" y="57600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ed7d31"/>
                </a:solidFill>
                <a:latin typeface="Calibri"/>
              </a:rPr>
              <a:t>The Software Process</a:t>
            </a:r>
            <a:endParaRPr b="0" lang="en-IN" sz="2800" spc="-1" strike="noStrike">
              <a:latin typeface="Arial"/>
            </a:endParaRPr>
          </a:p>
        </p:txBody>
      </p:sp>
      <p:sp>
        <p:nvSpPr>
          <p:cNvPr id="385" name="CustomShape 2"/>
          <p:cNvSpPr/>
          <p:nvPr/>
        </p:nvSpPr>
        <p:spPr>
          <a:xfrm>
            <a:off x="-8280" y="1209960"/>
            <a:ext cx="8299800" cy="5489280"/>
          </a:xfrm>
          <a:prstGeom prst="rect">
            <a:avLst/>
          </a:prstGeom>
          <a:noFill/>
          <a:ln>
            <a:noFill/>
          </a:ln>
        </p:spPr>
        <p:style>
          <a:lnRef idx="0"/>
          <a:fillRef idx="0"/>
          <a:effectRef idx="0"/>
          <a:fontRef idx="minor"/>
        </p:style>
        <p:txBody>
          <a:bodyPr>
            <a:normAutofit/>
          </a:bodyPr>
          <a:p>
            <a:pPr lvl="1" marL="457200" indent="-228240">
              <a:lnSpc>
                <a:spcPct val="130000"/>
              </a:lnSpc>
              <a:spcBef>
                <a:spcPts val="601"/>
              </a:spcBef>
              <a:spcAft>
                <a:spcPts val="601"/>
              </a:spcAft>
              <a:buClr>
                <a:srgbClr val="000000"/>
              </a:buClr>
              <a:buFont typeface="Arial"/>
              <a:buChar char="•"/>
            </a:pPr>
            <a:r>
              <a:rPr b="0" lang="en-IN" sz="2400" spc="-1" strike="noStrike">
                <a:solidFill>
                  <a:srgbClr val="000000"/>
                </a:solidFill>
                <a:latin typeface="Calibri"/>
              </a:rPr>
              <a:t>Structure allows us to examine, understand, control and improve the activities in the process</a:t>
            </a:r>
            <a:endParaRPr b="0" lang="en-IN" sz="2400" spc="-1" strike="noStrike">
              <a:latin typeface="Arial"/>
            </a:endParaRPr>
          </a:p>
          <a:p>
            <a:pPr lvl="1" marL="457200" indent="-228240">
              <a:lnSpc>
                <a:spcPct val="130000"/>
              </a:lnSpc>
              <a:spcBef>
                <a:spcPts val="601"/>
              </a:spcBef>
              <a:spcAft>
                <a:spcPts val="601"/>
              </a:spcAft>
              <a:buClr>
                <a:srgbClr val="000000"/>
              </a:buClr>
              <a:buFont typeface="Arial"/>
              <a:buChar char="•"/>
            </a:pPr>
            <a:r>
              <a:rPr b="0" lang="en-IN" sz="2400" spc="-1" strike="noStrike">
                <a:solidFill>
                  <a:srgbClr val="000000"/>
                </a:solidFill>
                <a:latin typeface="Calibri"/>
              </a:rPr>
              <a:t>There are other relevant processes like management process, configuration management process, change management process, Inspection process etc. which are part of the Software Development too</a:t>
            </a:r>
            <a:endParaRPr b="0" lang="en-IN" sz="2400" spc="-1" strike="noStrike">
              <a:latin typeface="Arial"/>
            </a:endParaRPr>
          </a:p>
        </p:txBody>
      </p:sp>
    </p:spTree>
  </p:cSld>
  <p:timing>
    <p:tnLst>
      <p:par>
        <p:cTn id="729" dur="indefinite" restart="never" nodeType="tmRoot">
          <p:childTnLst>
            <p:seq>
              <p:cTn id="730" dur="indefinite" nodeType="mainSeq">
                <p:childTnLst>
                  <p:par>
                    <p:cTn id="731" fill="hold">
                      <p:stCondLst>
                        <p:cond delay="0"/>
                      </p:stCondLst>
                      <p:childTnLst>
                        <p:par>
                          <p:cTn id="732" fill="hold">
                            <p:stCondLst>
                              <p:cond delay="0"/>
                            </p:stCondLst>
                            <p:childTnLst>
                              <p:par>
                                <p:cTn id="733" nodeType="withEffect" fill="hold" presetClass="entr" presetID="1">
                                  <p:stCondLst>
                                    <p:cond delay="0"/>
                                  </p:stCondLst>
                                  <p:childTnLst>
                                    <p:set>
                                      <p:cBhvr>
                                        <p:cTn id="734" dur="1" fill="hold">
                                          <p:stCondLst>
                                            <p:cond delay="0"/>
                                          </p:stCondLst>
                                        </p:cTn>
                                        <p:tgtEl>
                                          <p:spTgt spid="385">
                                            <p:txEl>
                                              <p:pRg st="0" end="0"/>
                                            </p:txEl>
                                          </p:spTgt>
                                        </p:tgtEl>
                                        <p:attrNameLst>
                                          <p:attrName>style.visibility</p:attrName>
                                        </p:attrNameLst>
                                      </p:cBhvr>
                                      <p:to>
                                        <p:strVal val="visible"/>
                                      </p:to>
                                    </p:set>
                                  </p:childTnLst>
                                </p:cTn>
                              </p:par>
                              <p:par>
                                <p:cTn id="735" nodeType="withEffect" fill="hold" presetClass="entr" presetID="1">
                                  <p:stCondLst>
                                    <p:cond delay="0"/>
                                  </p:stCondLst>
                                  <p:childTnLst>
                                    <p:set>
                                      <p:cBhvr>
                                        <p:cTn id="736"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6" name="Group 1"/>
          <p:cNvGrpSpPr/>
          <p:nvPr/>
        </p:nvGrpSpPr>
        <p:grpSpPr>
          <a:xfrm>
            <a:off x="313920" y="349560"/>
            <a:ext cx="11518200" cy="6217920"/>
            <a:chOff x="313920" y="349560"/>
            <a:chExt cx="11518200" cy="6217920"/>
          </a:xfrm>
        </p:grpSpPr>
        <p:sp>
          <p:nvSpPr>
            <p:cNvPr id="387"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88"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89"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90"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737" dur="indefinite" restart="never" nodeType="tmRoot">
          <p:childTnLst>
            <p:seq>
              <p:cTn id="738"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176400" y="2562840"/>
            <a:ext cx="7497000" cy="118764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Introduction to Software Engineering</a:t>
            </a:r>
            <a:endParaRPr b="0" lang="en-IN" sz="3600" spc="-1" strike="noStrike">
              <a:latin typeface="Arial"/>
            </a:endParaRPr>
          </a:p>
        </p:txBody>
      </p:sp>
    </p:spTree>
  </p:cSld>
  <p:timing>
    <p:tnLst>
      <p:par>
        <p:cTn id="739" dur="indefinite" restart="never" nodeType="tmRoot">
          <p:childTnLst>
            <p:seq>
              <p:cTn id="74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29160" y="240120"/>
            <a:ext cx="7416360" cy="103896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Looking at it in more detail</a:t>
            </a:r>
            <a:endParaRPr b="0" lang="en-US" sz="2400" spc="-1" strike="noStrike">
              <a:solidFill>
                <a:srgbClr val="000000"/>
              </a:solidFill>
              <a:latin typeface="Calibri"/>
            </a:endParaRPr>
          </a:p>
        </p:txBody>
      </p:sp>
      <p:sp>
        <p:nvSpPr>
          <p:cNvPr id="242" name="CustomShape 2"/>
          <p:cNvSpPr/>
          <p:nvPr/>
        </p:nvSpPr>
        <p:spPr>
          <a:xfrm>
            <a:off x="227520" y="1505880"/>
            <a:ext cx="7626240" cy="4688640"/>
          </a:xfrm>
          <a:prstGeom prst="rect">
            <a:avLst/>
          </a:prstGeom>
          <a:noFill/>
          <a:ln>
            <a:noFill/>
          </a:ln>
        </p:spPr>
        <p:style>
          <a:lnRef idx="0"/>
          <a:fillRef idx="0"/>
          <a:effectRef idx="0"/>
          <a:fontRef idx="minor"/>
        </p:style>
        <p:txBody>
          <a:bodyPr/>
          <a:p>
            <a:pPr>
              <a:lnSpc>
                <a:spcPct val="130000"/>
              </a:lnSpc>
            </a:pPr>
            <a:r>
              <a:rPr b="1" lang="en-IN" sz="2400" spc="-1" strike="noStrike">
                <a:solidFill>
                  <a:srgbClr val="000000"/>
                </a:solidFill>
                <a:latin typeface="Calibri"/>
                <a:ea typeface="Calibri"/>
              </a:rPr>
              <a:t>A Boeing 747 has more lines of code than the parts of the aeroplane including nuts and bolts  </a:t>
            </a:r>
            <a:endParaRPr b="0" lang="en-IN" sz="2400" spc="-1" strike="noStrike">
              <a:latin typeface="Arial"/>
            </a:endParaRPr>
          </a:p>
          <a:p>
            <a:pPr>
              <a:lnSpc>
                <a:spcPct val="130000"/>
              </a:lnSpc>
            </a:pPr>
            <a:r>
              <a:rPr b="1" lang="en-IN" sz="2400" spc="-1" strike="noStrike">
                <a:solidFill>
                  <a:srgbClr val="c00000"/>
                </a:solidFill>
                <a:latin typeface="Calibri"/>
                <a:ea typeface="Calibri"/>
              </a:rPr>
              <a:t> </a:t>
            </a:r>
            <a:r>
              <a:rPr b="1" lang="en-IN" sz="2400" spc="-1" strike="noStrike">
                <a:solidFill>
                  <a:srgbClr val="c00000"/>
                </a:solidFill>
                <a:latin typeface="Calibri"/>
                <a:ea typeface="Calibri"/>
              </a:rPr>
              <a:t>~ 5 Million lines of Code</a:t>
            </a:r>
            <a:endParaRPr b="0" lang="en-IN" sz="2400" spc="-1" strike="noStrike">
              <a:latin typeface="Arial"/>
            </a:endParaRPr>
          </a:p>
          <a:p>
            <a:pPr>
              <a:lnSpc>
                <a:spcPct val="130000"/>
              </a:lnSpc>
            </a:pPr>
            <a:endParaRPr b="0" lang="en-IN" sz="2400" spc="-1" strike="noStrike">
              <a:latin typeface="Arial"/>
            </a:endParaRPr>
          </a:p>
          <a:p>
            <a:pPr>
              <a:lnSpc>
                <a:spcPct val="130000"/>
              </a:lnSpc>
            </a:pPr>
            <a:endParaRPr b="0" lang="en-IN" sz="2400" spc="-1" strike="noStrike">
              <a:latin typeface="Arial"/>
            </a:endParaRPr>
          </a:p>
          <a:p>
            <a:pPr>
              <a:lnSpc>
                <a:spcPct val="130000"/>
              </a:lnSpc>
            </a:pPr>
            <a:r>
              <a:rPr b="1" lang="en-IN" sz="2400" spc="-1" strike="noStrike">
                <a:solidFill>
                  <a:srgbClr val="000000"/>
                </a:solidFill>
                <a:latin typeface="Calibri"/>
                <a:ea typeface="Calibri"/>
              </a:rPr>
              <a:t>Most Games have </a:t>
            </a:r>
            <a:endParaRPr b="0" lang="en-IN" sz="2400" spc="-1" strike="noStrike">
              <a:latin typeface="Arial"/>
            </a:endParaRPr>
          </a:p>
          <a:p>
            <a:pPr>
              <a:lnSpc>
                <a:spcPct val="130000"/>
              </a:lnSpc>
            </a:pPr>
            <a:r>
              <a:rPr b="1" lang="en-IN" sz="2400" spc="-1" strike="noStrike">
                <a:solidFill>
                  <a:srgbClr val="c00000"/>
                </a:solidFill>
                <a:latin typeface="Calibri"/>
                <a:ea typeface="Calibri"/>
              </a:rPr>
              <a:t>~ 6 Million or more lines of code</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400" spc="-1" strike="noStrike">
                <a:solidFill>
                  <a:srgbClr val="000000"/>
                </a:solidFill>
                <a:latin typeface="Calibri"/>
                <a:ea typeface="Calibri"/>
              </a:rPr>
              <a:t>(and this has to be done on different systems and different OSs etc.)</a:t>
            </a:r>
            <a:endParaRPr b="0" lang="en-IN" sz="2400" spc="-1" strike="noStrike">
              <a:latin typeface="Arial"/>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4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42">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2" descr=""/>
          <p:cNvPicPr/>
          <p:nvPr/>
        </p:nvPicPr>
        <p:blipFill>
          <a:blip r:embed="rId1"/>
          <a:stretch/>
        </p:blipFill>
        <p:spPr>
          <a:xfrm>
            <a:off x="3737880" y="2525400"/>
            <a:ext cx="3705480" cy="3121200"/>
          </a:xfrm>
          <a:prstGeom prst="rect">
            <a:avLst/>
          </a:prstGeom>
          <a:ln>
            <a:noFill/>
          </a:ln>
        </p:spPr>
      </p:pic>
      <p:sp>
        <p:nvSpPr>
          <p:cNvPr id="393" name="CustomShape 1"/>
          <p:cNvSpPr/>
          <p:nvPr/>
        </p:nvSpPr>
        <p:spPr>
          <a:xfrm>
            <a:off x="-101520" y="1460160"/>
            <a:ext cx="722340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600" spc="-1" strike="noStrike">
                <a:solidFill>
                  <a:srgbClr val="ed7d31"/>
                </a:solidFill>
                <a:latin typeface="Calibri"/>
              </a:rPr>
              <a:t>SDLC, PDLC, PMLC  &amp; SMLC</a:t>
            </a:r>
            <a:endParaRPr b="0" lang="en-IN" sz="3600" spc="-1" strike="noStrike">
              <a:latin typeface="Arial"/>
            </a:endParaRPr>
          </a:p>
        </p:txBody>
      </p:sp>
    </p:spTree>
  </p:cSld>
  <p:timing>
    <p:tnLst>
      <p:par>
        <p:cTn id="741" dur="indefinite" restart="never" nodeType="tmRoot">
          <p:childTnLst>
            <p:seq>
              <p:cTn id="742"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88200" y="58968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7d31"/>
                </a:solidFill>
                <a:latin typeface="Calibri"/>
              </a:rPr>
              <a:t>SDLC (Software Development Lifecyle)</a:t>
            </a:r>
            <a:endParaRPr b="0" lang="en-IN" sz="2400" spc="-1" strike="noStrike">
              <a:latin typeface="Arial"/>
            </a:endParaRPr>
          </a:p>
        </p:txBody>
      </p:sp>
      <p:pic>
        <p:nvPicPr>
          <p:cNvPr id="395" name="Picture 6" descr=""/>
          <p:cNvPicPr/>
          <p:nvPr/>
        </p:nvPicPr>
        <p:blipFill>
          <a:blip r:embed="rId1"/>
          <a:stretch/>
        </p:blipFill>
        <p:spPr>
          <a:xfrm>
            <a:off x="240120" y="1339200"/>
            <a:ext cx="7767360" cy="5518440"/>
          </a:xfrm>
          <a:prstGeom prst="rect">
            <a:avLst/>
          </a:prstGeom>
          <a:ln>
            <a:noFill/>
          </a:ln>
        </p:spPr>
      </p:pic>
      <p:sp>
        <p:nvSpPr>
          <p:cNvPr id="396" name="CustomShape 2"/>
          <p:cNvSpPr/>
          <p:nvPr/>
        </p:nvSpPr>
        <p:spPr>
          <a:xfrm>
            <a:off x="6215760" y="3471120"/>
            <a:ext cx="1872000" cy="51660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Rounded MT Bold"/>
              </a:rPr>
              <a:t>  </a:t>
            </a:r>
            <a:r>
              <a:rPr b="0" lang="en-IN" sz="1400" spc="-1" strike="noStrike">
                <a:solidFill>
                  <a:srgbClr val="000000"/>
                </a:solidFill>
                <a:latin typeface="Arial Rounded MT Bold"/>
              </a:rPr>
              <a:t>- Architecture</a:t>
            </a:r>
            <a:br/>
            <a:r>
              <a:rPr b="0" lang="en-IN" sz="1400" spc="-1" strike="noStrike">
                <a:solidFill>
                  <a:srgbClr val="000000"/>
                </a:solidFill>
                <a:latin typeface="Arial Rounded MT Bold"/>
              </a:rPr>
              <a:t>  - Design</a:t>
            </a:r>
            <a:endParaRPr b="0" lang="en-IN" sz="1400" spc="-1" strike="noStrike">
              <a:latin typeface="Arial"/>
            </a:endParaRPr>
          </a:p>
        </p:txBody>
      </p:sp>
      <p:sp>
        <p:nvSpPr>
          <p:cNvPr id="397" name="CustomShape 3"/>
          <p:cNvSpPr/>
          <p:nvPr/>
        </p:nvSpPr>
        <p:spPr>
          <a:xfrm>
            <a:off x="4822200" y="2159280"/>
            <a:ext cx="1872000" cy="72900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Rounded MT Bold"/>
              </a:rPr>
              <a:t>  </a:t>
            </a:r>
            <a:r>
              <a:rPr b="0" lang="en-IN" sz="1400" spc="-1" strike="noStrike">
                <a:solidFill>
                  <a:srgbClr val="000000"/>
                </a:solidFill>
                <a:latin typeface="Arial Rounded MT Bold"/>
              </a:rPr>
              <a:t>- Feasibility Study</a:t>
            </a:r>
            <a:br/>
            <a:r>
              <a:rPr b="0" lang="en-IN" sz="1400" spc="-1" strike="noStrike">
                <a:solidFill>
                  <a:srgbClr val="000000"/>
                </a:solidFill>
                <a:latin typeface="Arial Rounded MT Bold"/>
              </a:rPr>
              <a:t>  - Requirements</a:t>
            </a:r>
            <a:endParaRPr b="0" lang="en-IN" sz="1400" spc="-1" strike="noStrike">
              <a:latin typeface="Arial"/>
            </a:endParaRPr>
          </a:p>
        </p:txBody>
      </p:sp>
    </p:spTree>
  </p:cSld>
  <p:timing>
    <p:tnLst>
      <p:par>
        <p:cTn id="743" dur="indefinite" restart="never" nodeType="tmRoot">
          <p:childTnLst>
            <p:seq>
              <p:cTn id="744"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80640" y="58896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7d31"/>
                </a:solidFill>
                <a:latin typeface="Calibri"/>
              </a:rPr>
              <a:t>PDLC (Product Development Lifecyle)</a:t>
            </a:r>
            <a:endParaRPr b="0" lang="en-IN" sz="2400" spc="-1" strike="noStrike">
              <a:latin typeface="Arial"/>
            </a:endParaRPr>
          </a:p>
        </p:txBody>
      </p:sp>
      <p:pic>
        <p:nvPicPr>
          <p:cNvPr id="399" name="Picture 2" descr=""/>
          <p:cNvPicPr/>
          <p:nvPr/>
        </p:nvPicPr>
        <p:blipFill>
          <a:blip r:embed="rId1"/>
          <a:stretch/>
        </p:blipFill>
        <p:spPr>
          <a:xfrm>
            <a:off x="107640" y="1352520"/>
            <a:ext cx="7999560" cy="5383800"/>
          </a:xfrm>
          <a:prstGeom prst="rect">
            <a:avLst/>
          </a:prstGeom>
          <a:ln>
            <a:noFill/>
          </a:ln>
        </p:spPr>
      </p:pic>
      <p:sp>
        <p:nvSpPr>
          <p:cNvPr id="400" name="CustomShape 2"/>
          <p:cNvSpPr/>
          <p:nvPr/>
        </p:nvSpPr>
        <p:spPr>
          <a:xfrm>
            <a:off x="7628040" y="3882600"/>
            <a:ext cx="2640960" cy="63900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(Iterate and refine </a:t>
            </a:r>
            <a:br/>
            <a:r>
              <a:rPr b="1" lang="en-IN" sz="1800" spc="-1" strike="noStrike">
                <a:solidFill>
                  <a:srgbClr val="000000"/>
                </a:solidFill>
                <a:latin typeface="Calibri"/>
              </a:rPr>
              <a:t>      prototype)</a:t>
            </a:r>
            <a:endParaRPr b="0" lang="en-IN" sz="1800" spc="-1" strike="noStrike">
              <a:latin typeface="Arial"/>
            </a:endParaRPr>
          </a:p>
        </p:txBody>
      </p:sp>
      <p:sp>
        <p:nvSpPr>
          <p:cNvPr id="401" name="CustomShape 3"/>
          <p:cNvSpPr/>
          <p:nvPr/>
        </p:nvSpPr>
        <p:spPr>
          <a:xfrm>
            <a:off x="6392160" y="1716120"/>
            <a:ext cx="4749120" cy="293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4811040" y="1505160"/>
            <a:ext cx="6330240" cy="53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5627160" y="2039760"/>
            <a:ext cx="764640" cy="53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6095880" y="2476080"/>
            <a:ext cx="557640" cy="77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05" name="CustomShape 7"/>
          <p:cNvSpPr/>
          <p:nvPr/>
        </p:nvSpPr>
        <p:spPr>
          <a:xfrm>
            <a:off x="7206840" y="1505160"/>
            <a:ext cx="3483720" cy="3646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Using a different lifecycle</a:t>
            </a:r>
            <a:endParaRPr b="0" lang="en-IN" sz="1800" spc="-1" strike="noStrike">
              <a:latin typeface="Arial"/>
            </a:endParaRPr>
          </a:p>
        </p:txBody>
      </p:sp>
      <p:sp>
        <p:nvSpPr>
          <p:cNvPr id="406" name="CustomShape 8"/>
          <p:cNvSpPr/>
          <p:nvPr/>
        </p:nvSpPr>
        <p:spPr>
          <a:xfrm>
            <a:off x="4338360" y="1712520"/>
            <a:ext cx="3614760" cy="3646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Requirements Engineering</a:t>
            </a:r>
            <a:endParaRPr b="0" lang="en-IN" sz="1800" spc="-1" strike="noStrike">
              <a:latin typeface="Arial"/>
            </a:endParaRPr>
          </a:p>
        </p:txBody>
      </p:sp>
      <p:sp>
        <p:nvSpPr>
          <p:cNvPr id="407" name="CustomShape 9"/>
          <p:cNvSpPr/>
          <p:nvPr/>
        </p:nvSpPr>
        <p:spPr>
          <a:xfrm>
            <a:off x="5498280" y="2250720"/>
            <a:ext cx="1787400" cy="3646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Architecture</a:t>
            </a:r>
            <a:endParaRPr b="0" lang="en-IN" sz="1800" spc="-1" strike="noStrike">
              <a:latin typeface="Arial"/>
            </a:endParaRPr>
          </a:p>
        </p:txBody>
      </p:sp>
      <p:sp>
        <p:nvSpPr>
          <p:cNvPr id="408" name="CustomShape 10"/>
          <p:cNvSpPr/>
          <p:nvPr/>
        </p:nvSpPr>
        <p:spPr>
          <a:xfrm>
            <a:off x="6064200" y="3042360"/>
            <a:ext cx="1065240" cy="3646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Design</a:t>
            </a:r>
            <a:endParaRPr b="0" lang="en-IN" sz="1800" spc="-1" strike="noStrike">
              <a:latin typeface="Arial"/>
            </a:endParaRPr>
          </a:p>
        </p:txBody>
      </p:sp>
      <p:sp>
        <p:nvSpPr>
          <p:cNvPr id="409" name="CustomShape 11"/>
          <p:cNvSpPr/>
          <p:nvPr/>
        </p:nvSpPr>
        <p:spPr>
          <a:xfrm>
            <a:off x="5997960" y="4093560"/>
            <a:ext cx="2226240" cy="3646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Implementation</a:t>
            </a:r>
            <a:endParaRPr b="0" lang="en-IN" sz="1800" spc="-1" strike="noStrike">
              <a:latin typeface="Arial"/>
            </a:endParaRPr>
          </a:p>
        </p:txBody>
      </p:sp>
    </p:spTree>
  </p:cSld>
  <p:timing>
    <p:tnLst>
      <p:par>
        <p:cTn id="745" dur="indefinite" restart="never" nodeType="tmRoot">
          <p:childTnLst>
            <p:seq>
              <p:cTn id="746" dur="indefinite" nodeType="mainSeq">
                <p:childTnLst>
                  <p:par>
                    <p:cTn id="747" fill="hold">
                      <p:stCondLst>
                        <p:cond delay="indefinite"/>
                      </p:stCondLst>
                      <p:childTnLst>
                        <p:par>
                          <p:cTn id="748" fill="hold">
                            <p:stCondLst>
                              <p:cond delay="0"/>
                            </p:stCondLst>
                            <p:childTnLst>
                              <p:par>
                                <p:cTn id="749" nodeType="clickEffect" fill="hold" presetClass="entr" presetID="1">
                                  <p:stCondLst>
                                    <p:cond delay="0"/>
                                  </p:stCondLst>
                                  <p:childTnLst>
                                    <p:set>
                                      <p:cBhvr>
                                        <p:cTn id="750" dur="1" fill="hold">
                                          <p:stCondLst>
                                            <p:cond delay="0"/>
                                          </p:stCondLst>
                                        </p:cTn>
                                        <p:tgtEl>
                                          <p:spTgt spid="400"/>
                                        </p:tgtEl>
                                        <p:attrNameLst>
                                          <p:attrName>style.visibility</p:attrName>
                                        </p:attrNameLst>
                                      </p:cBhvr>
                                      <p:to>
                                        <p:strVal val="visible"/>
                                      </p:to>
                                    </p:set>
                                  </p:childTnLst>
                                </p:cTn>
                              </p:par>
                              <p:par>
                                <p:cTn id="751" nodeType="withEffect" fill="hold" presetClass="entr" presetID="1">
                                  <p:stCondLst>
                                    <p:cond delay="0"/>
                                  </p:stCondLst>
                                  <p:childTnLst>
                                    <p:set>
                                      <p:cBhvr>
                                        <p:cTn id="752" dur="1" fill="hold">
                                          <p:stCondLst>
                                            <p:cond delay="0"/>
                                          </p:stCondLst>
                                        </p:cTn>
                                        <p:tgtEl>
                                          <p:spTgt spid="401"/>
                                        </p:tgtEl>
                                        <p:attrNameLst>
                                          <p:attrName>style.visibility</p:attrName>
                                        </p:attrNameLst>
                                      </p:cBhvr>
                                      <p:to>
                                        <p:strVal val="visible"/>
                                      </p:to>
                                    </p:set>
                                  </p:childTnLst>
                                </p:cTn>
                              </p:par>
                              <p:par>
                                <p:cTn id="753" nodeType="withEffect" fill="hold" presetClass="entr" presetID="1">
                                  <p:stCondLst>
                                    <p:cond delay="0"/>
                                  </p:stCondLst>
                                  <p:childTnLst>
                                    <p:set>
                                      <p:cBhvr>
                                        <p:cTn id="754" dur="1" fill="hold">
                                          <p:stCondLst>
                                            <p:cond delay="0"/>
                                          </p:stCondLst>
                                        </p:cTn>
                                        <p:tgtEl>
                                          <p:spTgt spid="402"/>
                                        </p:tgtEl>
                                        <p:attrNameLst>
                                          <p:attrName>style.visibility</p:attrName>
                                        </p:attrNameLst>
                                      </p:cBhvr>
                                      <p:to>
                                        <p:strVal val="visible"/>
                                      </p:to>
                                    </p:set>
                                  </p:childTnLst>
                                </p:cTn>
                              </p:par>
                              <p:par>
                                <p:cTn id="755" nodeType="withEffect" fill="hold" presetClass="entr" presetID="1">
                                  <p:stCondLst>
                                    <p:cond delay="0"/>
                                  </p:stCondLst>
                                  <p:childTnLst>
                                    <p:set>
                                      <p:cBhvr>
                                        <p:cTn id="756" dur="1" fill="hold">
                                          <p:stCondLst>
                                            <p:cond delay="0"/>
                                          </p:stCondLst>
                                        </p:cTn>
                                        <p:tgtEl>
                                          <p:spTgt spid="403"/>
                                        </p:tgtEl>
                                        <p:attrNameLst>
                                          <p:attrName>style.visibility</p:attrName>
                                        </p:attrNameLst>
                                      </p:cBhvr>
                                      <p:to>
                                        <p:strVal val="visible"/>
                                      </p:to>
                                    </p:set>
                                  </p:childTnLst>
                                </p:cTn>
                              </p:par>
                              <p:par>
                                <p:cTn id="757" nodeType="withEffect" fill="hold" presetClass="entr" presetID="1">
                                  <p:stCondLst>
                                    <p:cond delay="0"/>
                                  </p:stCondLst>
                                  <p:childTnLst>
                                    <p:set>
                                      <p:cBhvr>
                                        <p:cTn id="758" dur="1" fill="hold">
                                          <p:stCondLst>
                                            <p:cond delay="0"/>
                                          </p:stCondLst>
                                        </p:cTn>
                                        <p:tgtEl>
                                          <p:spTgt spid="404"/>
                                        </p:tgtEl>
                                        <p:attrNameLst>
                                          <p:attrName>style.visibility</p:attrName>
                                        </p:attrNameLst>
                                      </p:cBhvr>
                                      <p:to>
                                        <p:strVal val="visible"/>
                                      </p:to>
                                    </p:set>
                                  </p:childTnLst>
                                </p:cTn>
                              </p:par>
                              <p:par>
                                <p:cTn id="759" nodeType="withEffect" fill="hold" presetClass="entr" presetID="1">
                                  <p:stCondLst>
                                    <p:cond delay="0"/>
                                  </p:stCondLst>
                                  <p:childTnLst>
                                    <p:set>
                                      <p:cBhvr>
                                        <p:cTn id="760" dur="1" fill="hold">
                                          <p:stCondLst>
                                            <p:cond delay="0"/>
                                          </p:stCondLst>
                                        </p:cTn>
                                        <p:tgtEl>
                                          <p:spTgt spid="405"/>
                                        </p:tgtEl>
                                        <p:attrNameLst>
                                          <p:attrName>style.visibility</p:attrName>
                                        </p:attrNameLst>
                                      </p:cBhvr>
                                      <p:to>
                                        <p:strVal val="visible"/>
                                      </p:to>
                                    </p:set>
                                  </p:childTnLst>
                                </p:cTn>
                              </p:par>
                              <p:par>
                                <p:cTn id="761" nodeType="withEffect" fill="hold" presetClass="entr" presetID="1">
                                  <p:stCondLst>
                                    <p:cond delay="0"/>
                                  </p:stCondLst>
                                  <p:childTnLst>
                                    <p:set>
                                      <p:cBhvr>
                                        <p:cTn id="762" dur="1" fill="hold">
                                          <p:stCondLst>
                                            <p:cond delay="0"/>
                                          </p:stCondLst>
                                        </p:cTn>
                                        <p:tgtEl>
                                          <p:spTgt spid="406"/>
                                        </p:tgtEl>
                                        <p:attrNameLst>
                                          <p:attrName>style.visibility</p:attrName>
                                        </p:attrNameLst>
                                      </p:cBhvr>
                                      <p:to>
                                        <p:strVal val="visible"/>
                                      </p:to>
                                    </p:set>
                                  </p:childTnLst>
                                </p:cTn>
                              </p:par>
                              <p:par>
                                <p:cTn id="763" nodeType="withEffect" fill="hold" presetClass="entr" presetID="1">
                                  <p:stCondLst>
                                    <p:cond delay="0"/>
                                  </p:stCondLst>
                                  <p:childTnLst>
                                    <p:set>
                                      <p:cBhvr>
                                        <p:cTn id="764" dur="1" fill="hold">
                                          <p:stCondLst>
                                            <p:cond delay="0"/>
                                          </p:stCondLst>
                                        </p:cTn>
                                        <p:tgtEl>
                                          <p:spTgt spid="407"/>
                                        </p:tgtEl>
                                        <p:attrNameLst>
                                          <p:attrName>style.visibility</p:attrName>
                                        </p:attrNameLst>
                                      </p:cBhvr>
                                      <p:to>
                                        <p:strVal val="visible"/>
                                      </p:to>
                                    </p:set>
                                  </p:childTnLst>
                                </p:cTn>
                              </p:par>
                              <p:par>
                                <p:cTn id="765" nodeType="withEffect" fill="hold" presetClass="entr" presetID="1">
                                  <p:stCondLst>
                                    <p:cond delay="0"/>
                                  </p:stCondLst>
                                  <p:childTnLst>
                                    <p:set>
                                      <p:cBhvr>
                                        <p:cTn id="766" dur="1" fill="hold">
                                          <p:stCondLst>
                                            <p:cond delay="0"/>
                                          </p:stCondLst>
                                        </p:cTn>
                                        <p:tgtEl>
                                          <p:spTgt spid="408"/>
                                        </p:tgtEl>
                                        <p:attrNameLst>
                                          <p:attrName>style.visibility</p:attrName>
                                        </p:attrNameLst>
                                      </p:cBhvr>
                                      <p:to>
                                        <p:strVal val="visible"/>
                                      </p:to>
                                    </p:set>
                                  </p:childTnLst>
                                </p:cTn>
                              </p:par>
                              <p:par>
                                <p:cTn id="767" nodeType="withEffect" fill="hold" presetClass="entr" presetID="1">
                                  <p:stCondLst>
                                    <p:cond delay="0"/>
                                  </p:stCondLst>
                                  <p:childTnLst>
                                    <p:set>
                                      <p:cBhvr>
                                        <p:cTn id="76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15840" y="1209960"/>
            <a:ext cx="1577880" cy="5647680"/>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p:style>
      </p:sp>
      <p:sp>
        <p:nvSpPr>
          <p:cNvPr id="411" name="CustomShape 2"/>
          <p:cNvSpPr/>
          <p:nvPr/>
        </p:nvSpPr>
        <p:spPr>
          <a:xfrm>
            <a:off x="110520" y="560160"/>
            <a:ext cx="909432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7d31"/>
                </a:solidFill>
                <a:latin typeface="Calibri"/>
              </a:rPr>
              <a:t>Project Management in System Dev Lifecycle</a:t>
            </a:r>
            <a:endParaRPr b="0" lang="en-IN" sz="2400" spc="-1" strike="noStrike">
              <a:latin typeface="Arial"/>
            </a:endParaRPr>
          </a:p>
        </p:txBody>
      </p:sp>
      <p:sp>
        <p:nvSpPr>
          <p:cNvPr id="412" name="Line 3"/>
          <p:cNvSpPr/>
          <p:nvPr/>
        </p:nvSpPr>
        <p:spPr>
          <a:xfrm>
            <a:off x="-8280" y="1209600"/>
            <a:ext cx="8299800" cy="36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413" name="CustomShape 4"/>
          <p:cNvSpPr/>
          <p:nvPr/>
        </p:nvSpPr>
        <p:spPr>
          <a:xfrm>
            <a:off x="1644840" y="1339200"/>
            <a:ext cx="1577880" cy="67212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500" spc="-1" strike="noStrike">
                <a:solidFill>
                  <a:srgbClr val="ffffff"/>
                </a:solidFill>
                <a:latin typeface="Calibri"/>
              </a:rPr>
              <a:t>Feasibility Analysis</a:t>
            </a:r>
            <a:endParaRPr b="0" lang="en-IN" sz="1500" spc="-1" strike="noStrike">
              <a:latin typeface="Arial"/>
            </a:endParaRPr>
          </a:p>
        </p:txBody>
      </p:sp>
      <p:sp>
        <p:nvSpPr>
          <p:cNvPr id="414" name="CustomShape 5"/>
          <p:cNvSpPr/>
          <p:nvPr/>
        </p:nvSpPr>
        <p:spPr>
          <a:xfrm>
            <a:off x="2879640" y="2203200"/>
            <a:ext cx="1577880" cy="672120"/>
          </a:xfrm>
          <a:prstGeom prst="roundRect">
            <a:avLst>
              <a:gd name="adj" fmla="val 16667"/>
            </a:avLst>
          </a:prstGeom>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300" spc="-1" strike="noStrike">
                <a:solidFill>
                  <a:srgbClr val="ffffff"/>
                </a:solidFill>
                <a:latin typeface="Calibri"/>
              </a:rPr>
              <a:t>Requirements Engineering</a:t>
            </a:r>
            <a:endParaRPr b="0" lang="en-IN" sz="1300" spc="-1" strike="noStrike">
              <a:latin typeface="Arial"/>
            </a:endParaRPr>
          </a:p>
        </p:txBody>
      </p:sp>
      <p:sp>
        <p:nvSpPr>
          <p:cNvPr id="415" name="CustomShape 6"/>
          <p:cNvSpPr/>
          <p:nvPr/>
        </p:nvSpPr>
        <p:spPr>
          <a:xfrm>
            <a:off x="4137840" y="3067200"/>
            <a:ext cx="1577880" cy="672120"/>
          </a:xfrm>
          <a:prstGeom prst="roundRect">
            <a:avLst>
              <a:gd name="adj" fmla="val 16667"/>
            </a:avLst>
          </a:prstGeom>
          <a:solidFill>
            <a:schemeClr val="accent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400" spc="-1" strike="noStrike">
                <a:solidFill>
                  <a:srgbClr val="ffff00"/>
                </a:solidFill>
                <a:latin typeface="Calibri"/>
              </a:rPr>
              <a:t>Architecture &amp; Design</a:t>
            </a:r>
            <a:endParaRPr b="0" lang="en-IN" sz="1400" spc="-1" strike="noStrike">
              <a:latin typeface="Arial"/>
            </a:endParaRPr>
          </a:p>
        </p:txBody>
      </p:sp>
      <p:sp>
        <p:nvSpPr>
          <p:cNvPr id="416" name="CustomShape 7"/>
          <p:cNvSpPr/>
          <p:nvPr/>
        </p:nvSpPr>
        <p:spPr>
          <a:xfrm>
            <a:off x="5265720" y="3941280"/>
            <a:ext cx="1814400" cy="672120"/>
          </a:xfrm>
          <a:prstGeom prst="roundRect">
            <a:avLst>
              <a:gd name="adj" fmla="val 16667"/>
            </a:avLst>
          </a:prstGeom>
          <a:solidFill>
            <a:schemeClr val="accent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300" spc="-1" strike="noStrike">
                <a:solidFill>
                  <a:srgbClr val="ffff00"/>
                </a:solidFill>
                <a:latin typeface="Calibri"/>
              </a:rPr>
              <a:t>Implementation</a:t>
            </a:r>
            <a:endParaRPr b="0" lang="en-IN" sz="1300" spc="-1" strike="noStrike">
              <a:latin typeface="Arial"/>
            </a:endParaRPr>
          </a:p>
        </p:txBody>
      </p:sp>
      <p:sp>
        <p:nvSpPr>
          <p:cNvPr id="417" name="CustomShape 8"/>
          <p:cNvSpPr/>
          <p:nvPr/>
        </p:nvSpPr>
        <p:spPr>
          <a:xfrm>
            <a:off x="6511680" y="4806720"/>
            <a:ext cx="1577880" cy="672120"/>
          </a:xfrm>
          <a:prstGeom prst="roundRect">
            <a:avLst>
              <a:gd name="adj" fmla="val 16667"/>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Testing</a:t>
            </a:r>
            <a:endParaRPr b="0" lang="en-IN" sz="1800" spc="-1" strike="noStrike">
              <a:latin typeface="Arial"/>
            </a:endParaRPr>
          </a:p>
        </p:txBody>
      </p:sp>
      <p:sp>
        <p:nvSpPr>
          <p:cNvPr id="418" name="CustomShape 9"/>
          <p:cNvSpPr/>
          <p:nvPr/>
        </p:nvSpPr>
        <p:spPr>
          <a:xfrm>
            <a:off x="7847640" y="5672160"/>
            <a:ext cx="1577880" cy="672120"/>
          </a:xfrm>
          <a:prstGeom prst="roundRect">
            <a:avLst>
              <a:gd name="adj" fmla="val 16667"/>
            </a:avLst>
          </a:prstGeom>
          <a:solidFill>
            <a:srgbClr val="7030a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300" spc="-1" strike="noStrike">
                <a:solidFill>
                  <a:srgbClr val="ffff00"/>
                </a:solidFill>
                <a:latin typeface="Calibri"/>
              </a:rPr>
              <a:t>Operation &amp; Maintenance</a:t>
            </a:r>
            <a:endParaRPr b="0" lang="en-IN" sz="1300" spc="-1" strike="noStrike">
              <a:latin typeface="Arial"/>
            </a:endParaRPr>
          </a:p>
        </p:txBody>
      </p:sp>
      <p:sp>
        <p:nvSpPr>
          <p:cNvPr id="419" name="CustomShape 10"/>
          <p:cNvSpPr/>
          <p:nvPr/>
        </p:nvSpPr>
        <p:spPr>
          <a:xfrm>
            <a:off x="3223080" y="1675440"/>
            <a:ext cx="445320" cy="527400"/>
          </a:xfrm>
          <a:prstGeom prst="bentConnector2">
            <a:avLst/>
          </a:prstGeom>
          <a:noFill/>
          <a:ln w="28440">
            <a:tailEnd len="med" type="triangle" w="med"/>
          </a:ln>
        </p:spPr>
        <p:style>
          <a:lnRef idx="3">
            <a:schemeClr val="accent1"/>
          </a:lnRef>
          <a:fillRef idx="0">
            <a:schemeClr val="accent1"/>
          </a:fillRef>
          <a:effectRef idx="2">
            <a:schemeClr val="accent1"/>
          </a:effectRef>
          <a:fontRef idx="minor"/>
        </p:style>
      </p:sp>
      <p:sp>
        <p:nvSpPr>
          <p:cNvPr id="420" name="CustomShape 11"/>
          <p:cNvSpPr/>
          <p:nvPr/>
        </p:nvSpPr>
        <p:spPr>
          <a:xfrm>
            <a:off x="4458240" y="2539440"/>
            <a:ext cx="445320" cy="527400"/>
          </a:xfrm>
          <a:prstGeom prst="bentConnector2">
            <a:avLst/>
          </a:prstGeom>
          <a:noFill/>
          <a:ln w="28440">
            <a:tailEnd len="med" type="triangle" w="med"/>
          </a:ln>
        </p:spPr>
        <p:style>
          <a:lnRef idx="3">
            <a:schemeClr val="accent1"/>
          </a:lnRef>
          <a:fillRef idx="0">
            <a:schemeClr val="accent1"/>
          </a:fillRef>
          <a:effectRef idx="2">
            <a:schemeClr val="accent1"/>
          </a:effectRef>
          <a:fontRef idx="minor"/>
        </p:style>
      </p:sp>
      <p:sp>
        <p:nvSpPr>
          <p:cNvPr id="421" name="CustomShape 12"/>
          <p:cNvSpPr/>
          <p:nvPr/>
        </p:nvSpPr>
        <p:spPr>
          <a:xfrm>
            <a:off x="5727240" y="3440160"/>
            <a:ext cx="445320" cy="527400"/>
          </a:xfrm>
          <a:prstGeom prst="bentConnector2">
            <a:avLst/>
          </a:prstGeom>
          <a:noFill/>
          <a:ln w="28440">
            <a:tailEnd len="med" type="triangle" w="med"/>
          </a:ln>
        </p:spPr>
        <p:style>
          <a:lnRef idx="3">
            <a:schemeClr val="accent1"/>
          </a:lnRef>
          <a:fillRef idx="0">
            <a:schemeClr val="accent1"/>
          </a:fillRef>
          <a:effectRef idx="2">
            <a:schemeClr val="accent1"/>
          </a:effectRef>
          <a:fontRef idx="minor"/>
        </p:style>
      </p:sp>
      <p:sp>
        <p:nvSpPr>
          <p:cNvPr id="422" name="CustomShape 13"/>
          <p:cNvSpPr/>
          <p:nvPr/>
        </p:nvSpPr>
        <p:spPr>
          <a:xfrm>
            <a:off x="7086600" y="4278960"/>
            <a:ext cx="445320" cy="527400"/>
          </a:xfrm>
          <a:prstGeom prst="bentConnector2">
            <a:avLst/>
          </a:prstGeom>
          <a:noFill/>
          <a:ln w="28440">
            <a:tailEnd len="med" type="triangle" w="med"/>
          </a:ln>
        </p:spPr>
        <p:style>
          <a:lnRef idx="3">
            <a:schemeClr val="accent1"/>
          </a:lnRef>
          <a:fillRef idx="0">
            <a:schemeClr val="accent1"/>
          </a:fillRef>
          <a:effectRef idx="2">
            <a:schemeClr val="accent1"/>
          </a:effectRef>
          <a:fontRef idx="minor"/>
        </p:style>
      </p:sp>
      <p:sp>
        <p:nvSpPr>
          <p:cNvPr id="423" name="CustomShape 14"/>
          <p:cNvSpPr/>
          <p:nvPr/>
        </p:nvSpPr>
        <p:spPr>
          <a:xfrm>
            <a:off x="8090280" y="5144400"/>
            <a:ext cx="445320" cy="527400"/>
          </a:xfrm>
          <a:prstGeom prst="bentConnector2">
            <a:avLst/>
          </a:prstGeom>
          <a:noFill/>
          <a:ln w="28440">
            <a:tailEnd len="med" type="triangle" w="med"/>
          </a:ln>
        </p:spPr>
        <p:style>
          <a:lnRef idx="3">
            <a:schemeClr val="accent1"/>
          </a:lnRef>
          <a:fillRef idx="0">
            <a:schemeClr val="accent1"/>
          </a:fillRef>
          <a:effectRef idx="2">
            <a:schemeClr val="accent1"/>
          </a:effectRef>
          <a:fontRef idx="minor"/>
        </p:style>
      </p:sp>
      <p:grpSp>
        <p:nvGrpSpPr>
          <p:cNvPr id="424" name="Group 15"/>
          <p:cNvGrpSpPr/>
          <p:nvPr/>
        </p:nvGrpSpPr>
        <p:grpSpPr>
          <a:xfrm>
            <a:off x="-190080" y="1278000"/>
            <a:ext cx="1965600" cy="5810760"/>
            <a:chOff x="-190080" y="1278000"/>
            <a:chExt cx="1965600" cy="5810760"/>
          </a:xfrm>
        </p:grpSpPr>
        <p:sp>
          <p:nvSpPr>
            <p:cNvPr id="425" name="Line 16"/>
            <p:cNvSpPr/>
            <p:nvPr/>
          </p:nvSpPr>
          <p:spPr>
            <a:xfrm>
              <a:off x="62640" y="2170440"/>
              <a:ext cx="1531440" cy="0"/>
            </a:xfrm>
            <a:prstGeom prst="line">
              <a:avLst/>
            </a:prstGeom>
            <a:ln w="28440"/>
          </p:spPr>
          <p:style>
            <a:lnRef idx="1">
              <a:schemeClr val="accent1"/>
            </a:lnRef>
            <a:fillRef idx="0">
              <a:schemeClr val="accent1"/>
            </a:fillRef>
            <a:effectRef idx="0">
              <a:schemeClr val="accent1"/>
            </a:effectRef>
            <a:fontRef idx="minor"/>
          </p:style>
        </p:sp>
        <p:sp>
          <p:nvSpPr>
            <p:cNvPr id="426" name="Line 17"/>
            <p:cNvSpPr/>
            <p:nvPr/>
          </p:nvSpPr>
          <p:spPr>
            <a:xfrm>
              <a:off x="-8280" y="5627520"/>
              <a:ext cx="1602360" cy="6840"/>
            </a:xfrm>
            <a:prstGeom prst="line">
              <a:avLst/>
            </a:prstGeom>
            <a:ln w="28440"/>
          </p:spPr>
          <p:style>
            <a:lnRef idx="1">
              <a:schemeClr val="accent1"/>
            </a:lnRef>
            <a:fillRef idx="0">
              <a:schemeClr val="accent1"/>
            </a:fillRef>
            <a:effectRef idx="0">
              <a:schemeClr val="accent1"/>
            </a:effectRef>
            <a:fontRef idx="minor"/>
          </p:style>
        </p:sp>
        <p:sp>
          <p:nvSpPr>
            <p:cNvPr id="427" name="CustomShape 18"/>
            <p:cNvSpPr/>
            <p:nvPr/>
          </p:nvSpPr>
          <p:spPr>
            <a:xfrm>
              <a:off x="-190080" y="5627520"/>
              <a:ext cx="1965600" cy="14612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Calibri"/>
                </a:rPr>
                <a:t>Closure, Project review and </a:t>
              </a:r>
              <a:br/>
              <a:r>
                <a:rPr b="1" lang="en-IN" sz="1800" spc="-1" strike="noStrike">
                  <a:solidFill>
                    <a:srgbClr val="000000"/>
                  </a:solidFill>
                  <a:latin typeface="Calibri"/>
                </a:rPr>
                <a:t>process </a:t>
              </a:r>
              <a:br/>
              <a:r>
                <a:rPr b="1" lang="en-IN" sz="1800" spc="-1" strike="noStrike">
                  <a:solidFill>
                    <a:srgbClr val="000000"/>
                  </a:solidFill>
                  <a:latin typeface="Calibri"/>
                </a:rPr>
                <a:t>improvement</a:t>
              </a:r>
              <a:endParaRPr b="0" lang="en-IN" sz="1800" spc="-1" strike="noStrike">
                <a:latin typeface="Arial"/>
              </a:endParaRPr>
            </a:p>
          </p:txBody>
        </p:sp>
        <p:sp>
          <p:nvSpPr>
            <p:cNvPr id="428" name="CustomShape 19"/>
            <p:cNvSpPr/>
            <p:nvPr/>
          </p:nvSpPr>
          <p:spPr>
            <a:xfrm>
              <a:off x="43560" y="1278000"/>
              <a:ext cx="1550160" cy="14612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Calibri"/>
                </a:rPr>
                <a:t>Initiation, Planning and Organization</a:t>
              </a:r>
              <a:endParaRPr b="0" lang="en-IN" sz="1800" spc="-1" strike="noStrike">
                <a:latin typeface="Arial"/>
              </a:endParaRPr>
            </a:p>
          </p:txBody>
        </p:sp>
      </p:grpSp>
      <p:sp>
        <p:nvSpPr>
          <p:cNvPr id="429" name="CustomShape 20"/>
          <p:cNvSpPr/>
          <p:nvPr/>
        </p:nvSpPr>
        <p:spPr>
          <a:xfrm>
            <a:off x="7468560" y="1503000"/>
            <a:ext cx="2075760" cy="2510280"/>
          </a:xfrm>
          <a:prstGeom prst="ellipse">
            <a:avLst/>
          </a:prstGeom>
          <a:solidFill>
            <a:schemeClr val="bg1">
              <a:lumMod val="6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Project Plan:  Product, Schedule, Budget, Tasks</a:t>
            </a:r>
            <a:endParaRPr b="0" lang="en-IN" sz="1800" spc="-1" strike="noStrike">
              <a:latin typeface="Arial"/>
            </a:endParaRPr>
          </a:p>
        </p:txBody>
      </p:sp>
      <p:sp>
        <p:nvSpPr>
          <p:cNvPr id="430" name="CustomShape 21"/>
          <p:cNvSpPr/>
          <p:nvPr/>
        </p:nvSpPr>
        <p:spPr>
          <a:xfrm>
            <a:off x="4458240" y="2320920"/>
            <a:ext cx="3074040" cy="360"/>
          </a:xfrm>
          <a:custGeom>
            <a:avLst/>
            <a:gdLst/>
            <a:ahLst/>
            <a:rect l="l" t="t" r="r" b="b"/>
            <a:pathLst>
              <a:path w="21600" h="21600">
                <a:moveTo>
                  <a:pt x="0" y="0"/>
                </a:moveTo>
                <a:lnTo>
                  <a:pt x="21600" y="21600"/>
                </a:lnTo>
              </a:path>
            </a:pathLst>
          </a:custGeom>
          <a:noFill/>
          <a:ln w="28440">
            <a:custDash>
              <a:ds d="400000" sp="300000"/>
              <a:ds d="100000" sp="300000"/>
            </a:custDash>
            <a:tailEnd len="med" type="triangle" w="med"/>
          </a:ln>
        </p:spPr>
        <p:style>
          <a:lnRef idx="1">
            <a:schemeClr val="accent1"/>
          </a:lnRef>
          <a:fillRef idx="0">
            <a:schemeClr val="accent1"/>
          </a:fillRef>
          <a:effectRef idx="0">
            <a:schemeClr val="accent1"/>
          </a:effectRef>
          <a:fontRef idx="minor"/>
        </p:style>
      </p:sp>
      <p:sp>
        <p:nvSpPr>
          <p:cNvPr id="431" name="CustomShape 22"/>
          <p:cNvSpPr/>
          <p:nvPr/>
        </p:nvSpPr>
        <p:spPr>
          <a:xfrm flipV="1">
            <a:off x="5727240" y="2757600"/>
            <a:ext cx="1740960" cy="463320"/>
          </a:xfrm>
          <a:custGeom>
            <a:avLst/>
            <a:gdLst/>
            <a:ahLst/>
            <a:rect l="l" t="t" r="r" b="b"/>
            <a:pathLst>
              <a:path w="21600" h="21600">
                <a:moveTo>
                  <a:pt x="0" y="0"/>
                </a:moveTo>
                <a:lnTo>
                  <a:pt x="21600" y="21600"/>
                </a:lnTo>
              </a:path>
            </a:pathLst>
          </a:custGeom>
          <a:noFill/>
          <a:ln w="28440">
            <a:custDash>
              <a:ds d="400000" sp="300000"/>
              <a:ds d="100000" sp="300000"/>
            </a:custDash>
            <a:tailEnd len="med" type="triangle" w="med"/>
          </a:ln>
        </p:spPr>
        <p:style>
          <a:lnRef idx="1">
            <a:schemeClr val="accent1"/>
          </a:lnRef>
          <a:fillRef idx="0">
            <a:schemeClr val="accent1"/>
          </a:fillRef>
          <a:effectRef idx="0">
            <a:schemeClr val="accent1"/>
          </a:effectRef>
          <a:fontRef idx="minor"/>
        </p:style>
      </p:sp>
      <p:sp>
        <p:nvSpPr>
          <p:cNvPr id="432" name="CustomShape 23"/>
          <p:cNvSpPr/>
          <p:nvPr/>
        </p:nvSpPr>
        <p:spPr>
          <a:xfrm flipV="1">
            <a:off x="7080480" y="3645720"/>
            <a:ext cx="691560" cy="367200"/>
          </a:xfrm>
          <a:custGeom>
            <a:avLst/>
            <a:gdLst/>
            <a:ahLst/>
            <a:rect l="l" t="t" r="r" b="b"/>
            <a:pathLst>
              <a:path w="21600" h="21600">
                <a:moveTo>
                  <a:pt x="0" y="0"/>
                </a:moveTo>
                <a:lnTo>
                  <a:pt x="21600" y="21600"/>
                </a:lnTo>
              </a:path>
            </a:pathLst>
          </a:custGeom>
          <a:noFill/>
          <a:ln w="28440">
            <a:custDash>
              <a:ds d="400000" sp="300000"/>
              <a:ds d="100000" sp="300000"/>
            </a:custDash>
            <a:tailEnd len="med" type="triangle" w="med"/>
          </a:ln>
        </p:spPr>
        <p:style>
          <a:lnRef idx="1">
            <a:schemeClr val="accent1"/>
          </a:lnRef>
          <a:fillRef idx="0">
            <a:schemeClr val="accent1"/>
          </a:fillRef>
          <a:effectRef idx="0">
            <a:schemeClr val="accent1"/>
          </a:effectRef>
          <a:fontRef idx="minor"/>
        </p:style>
      </p:sp>
      <p:sp>
        <p:nvSpPr>
          <p:cNvPr id="433" name="CustomShape 24"/>
          <p:cNvSpPr/>
          <p:nvPr/>
        </p:nvSpPr>
        <p:spPr>
          <a:xfrm flipV="1">
            <a:off x="8060760" y="4012560"/>
            <a:ext cx="219600" cy="817560"/>
          </a:xfrm>
          <a:custGeom>
            <a:avLst/>
            <a:gdLst/>
            <a:ahLst/>
            <a:rect l="l" t="t" r="r" b="b"/>
            <a:pathLst>
              <a:path w="21600" h="21600">
                <a:moveTo>
                  <a:pt x="0" y="0"/>
                </a:moveTo>
                <a:lnTo>
                  <a:pt x="21600" y="21600"/>
                </a:lnTo>
              </a:path>
            </a:pathLst>
          </a:custGeom>
          <a:noFill/>
          <a:ln w="28440">
            <a:custDash>
              <a:ds d="400000" sp="300000"/>
              <a:ds d="100000" sp="300000"/>
            </a:custDash>
            <a:tailEnd len="med" type="triangle" w="med"/>
          </a:ln>
        </p:spPr>
        <p:style>
          <a:lnRef idx="1">
            <a:schemeClr val="accent1"/>
          </a:lnRef>
          <a:fillRef idx="0">
            <a:schemeClr val="accent1"/>
          </a:fillRef>
          <a:effectRef idx="0">
            <a:schemeClr val="accent1"/>
          </a:effectRef>
          <a:fontRef idx="minor"/>
        </p:style>
      </p:sp>
      <p:sp>
        <p:nvSpPr>
          <p:cNvPr id="434" name="CustomShape 25"/>
          <p:cNvSpPr/>
          <p:nvPr/>
        </p:nvSpPr>
        <p:spPr>
          <a:xfrm flipH="1" flipV="1">
            <a:off x="9043200" y="3799440"/>
            <a:ext cx="160920" cy="1871640"/>
          </a:xfrm>
          <a:custGeom>
            <a:avLst/>
            <a:gdLst/>
            <a:ahLst/>
            <a:rect l="l" t="t" r="r" b="b"/>
            <a:pathLst>
              <a:path w="21600" h="21600">
                <a:moveTo>
                  <a:pt x="0" y="0"/>
                </a:moveTo>
                <a:lnTo>
                  <a:pt x="21600" y="21600"/>
                </a:lnTo>
              </a:path>
            </a:pathLst>
          </a:custGeom>
          <a:noFill/>
          <a:ln w="28440">
            <a:custDash>
              <a:ds d="400000" sp="300000"/>
              <a:ds d="100000" sp="300000"/>
            </a:custDash>
            <a:tailEnd len="med" type="triangle" w="med"/>
          </a:ln>
        </p:spPr>
        <p:style>
          <a:lnRef idx="1">
            <a:schemeClr val="accent1"/>
          </a:lnRef>
          <a:fillRef idx="0">
            <a:schemeClr val="accent1"/>
          </a:fillRef>
          <a:effectRef idx="0">
            <a:schemeClr val="accent1"/>
          </a:effectRef>
          <a:fontRef idx="minor"/>
        </p:style>
      </p:sp>
      <p:sp>
        <p:nvSpPr>
          <p:cNvPr id="435" name="CustomShape 26"/>
          <p:cNvSpPr/>
          <p:nvPr/>
        </p:nvSpPr>
        <p:spPr>
          <a:xfrm>
            <a:off x="32400" y="3228120"/>
            <a:ext cx="1663920" cy="14612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Calibri"/>
              </a:rPr>
              <a:t>Project Execution, Direction and Control</a:t>
            </a:r>
            <a:endParaRPr b="0" lang="en-IN" sz="1800" spc="-1" strike="noStrike">
              <a:latin typeface="Arial"/>
            </a:endParaRPr>
          </a:p>
        </p:txBody>
      </p:sp>
    </p:spTree>
  </p:cSld>
  <p:timing>
    <p:tnLst>
      <p:par>
        <p:cTn id="769" dur="indefinite" restart="never" nodeType="tmRoot">
          <p:childTnLst>
            <p:seq>
              <p:cTn id="770"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89640" y="55368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7d31"/>
                </a:solidFill>
                <a:latin typeface="Calibri"/>
              </a:rPr>
              <a:t>Software Maintenance Lifecycle</a:t>
            </a:r>
            <a:endParaRPr b="0" lang="en-IN" sz="2400" spc="-1" strike="noStrike">
              <a:latin typeface="Arial"/>
            </a:endParaRPr>
          </a:p>
        </p:txBody>
      </p:sp>
      <p:sp>
        <p:nvSpPr>
          <p:cNvPr id="437" name="Line 2"/>
          <p:cNvSpPr/>
          <p:nvPr/>
        </p:nvSpPr>
        <p:spPr>
          <a:xfrm>
            <a:off x="10440" y="1187640"/>
            <a:ext cx="7484400" cy="360"/>
          </a:xfrm>
          <a:prstGeom prst="line">
            <a:avLst/>
          </a:prstGeom>
          <a:ln w="38160">
            <a:solidFill>
              <a:srgbClr val="dfa267"/>
            </a:solidFill>
          </a:ln>
        </p:spPr>
        <p:style>
          <a:lnRef idx="1">
            <a:schemeClr val="accent1"/>
          </a:lnRef>
          <a:fillRef idx="0">
            <a:schemeClr val="accent1"/>
          </a:fillRef>
          <a:effectRef idx="0">
            <a:schemeClr val="accent1"/>
          </a:effectRef>
          <a:fontRef idx="minor"/>
        </p:style>
      </p:sp>
      <p:sp>
        <p:nvSpPr>
          <p:cNvPr id="438" name="CustomShape 3"/>
          <p:cNvSpPr/>
          <p:nvPr/>
        </p:nvSpPr>
        <p:spPr>
          <a:xfrm>
            <a:off x="2962080" y="2272320"/>
            <a:ext cx="2253960" cy="993960"/>
          </a:xfrm>
          <a:prstGeom prst="ellipse">
            <a:avLst/>
          </a:prstGeom>
          <a:solidFill>
            <a:schemeClr val="accent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Problem/Task Identification</a:t>
            </a:r>
            <a:endParaRPr b="0" lang="en-IN" sz="1800" spc="-1" strike="noStrike">
              <a:latin typeface="Arial"/>
            </a:endParaRPr>
          </a:p>
        </p:txBody>
      </p:sp>
      <p:sp>
        <p:nvSpPr>
          <p:cNvPr id="439" name="CustomShape 4"/>
          <p:cNvSpPr/>
          <p:nvPr/>
        </p:nvSpPr>
        <p:spPr>
          <a:xfrm>
            <a:off x="815760" y="1644480"/>
            <a:ext cx="1794240" cy="536040"/>
          </a:xfrm>
          <a:prstGeom prst="rect">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Delivered S/W component</a:t>
            </a:r>
            <a:endParaRPr b="0" lang="en-IN" sz="1800" spc="-1" strike="noStrike">
              <a:latin typeface="Arial"/>
            </a:endParaRPr>
          </a:p>
        </p:txBody>
      </p:sp>
      <p:sp>
        <p:nvSpPr>
          <p:cNvPr id="440" name="CustomShape 5"/>
          <p:cNvSpPr/>
          <p:nvPr/>
        </p:nvSpPr>
        <p:spPr>
          <a:xfrm>
            <a:off x="2610360" y="2036880"/>
            <a:ext cx="681480" cy="380520"/>
          </a:xfrm>
          <a:prstGeom prst="curvedConnector2">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41" name="CustomShape 6"/>
          <p:cNvSpPr/>
          <p:nvPr/>
        </p:nvSpPr>
        <p:spPr>
          <a:xfrm>
            <a:off x="2502000" y="1488240"/>
            <a:ext cx="2925720" cy="638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Problem/Modification</a:t>
            </a:r>
            <a:br/>
            <a:r>
              <a:rPr b="1" lang="en-IN" sz="1800" spc="-1" strike="noStrike">
                <a:solidFill>
                  <a:srgbClr val="000000"/>
                </a:solidFill>
                <a:latin typeface="Calibri"/>
              </a:rPr>
              <a:t>/Enhancement</a:t>
            </a:r>
            <a:endParaRPr b="0" lang="en-IN" sz="1800" spc="-1" strike="noStrike">
              <a:latin typeface="Arial"/>
            </a:endParaRPr>
          </a:p>
        </p:txBody>
      </p:sp>
      <p:sp>
        <p:nvSpPr>
          <p:cNvPr id="442" name="CustomShape 7"/>
          <p:cNvSpPr/>
          <p:nvPr/>
        </p:nvSpPr>
        <p:spPr>
          <a:xfrm>
            <a:off x="6029280" y="3018240"/>
            <a:ext cx="1540080" cy="82368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Analysis</a:t>
            </a:r>
            <a:endParaRPr b="0" lang="en-IN" sz="1800" spc="-1" strike="noStrike">
              <a:latin typeface="Arial"/>
            </a:endParaRPr>
          </a:p>
        </p:txBody>
      </p:sp>
      <p:sp>
        <p:nvSpPr>
          <p:cNvPr id="443" name="CustomShape 8"/>
          <p:cNvSpPr/>
          <p:nvPr/>
        </p:nvSpPr>
        <p:spPr>
          <a:xfrm flipH="1" rot="16200000">
            <a:off x="5209920" y="2094120"/>
            <a:ext cx="720360" cy="1368360"/>
          </a:xfrm>
          <a:prstGeom prst="curvedConnector3">
            <a:avLst>
              <a:gd name="adj1" fmla="val 4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44" name="CustomShape 9"/>
          <p:cNvSpPr/>
          <p:nvPr/>
        </p:nvSpPr>
        <p:spPr>
          <a:xfrm>
            <a:off x="6903720" y="4311720"/>
            <a:ext cx="1782000" cy="67968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Approval for change</a:t>
            </a:r>
            <a:endParaRPr b="0" lang="en-IN" sz="1800" spc="-1" strike="noStrike">
              <a:latin typeface="Arial"/>
            </a:endParaRPr>
          </a:p>
        </p:txBody>
      </p:sp>
      <p:sp>
        <p:nvSpPr>
          <p:cNvPr id="445" name="CustomShape 10"/>
          <p:cNvSpPr/>
          <p:nvPr/>
        </p:nvSpPr>
        <p:spPr>
          <a:xfrm flipH="1" rot="16200000">
            <a:off x="7274160" y="3791520"/>
            <a:ext cx="590040" cy="450360"/>
          </a:xfrm>
          <a:prstGeom prst="curvedConnector3">
            <a:avLst>
              <a:gd name="adj1" fmla="val 500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46" name="CustomShape 11"/>
          <p:cNvSpPr/>
          <p:nvPr/>
        </p:nvSpPr>
        <p:spPr>
          <a:xfrm>
            <a:off x="4760640" y="2682000"/>
            <a:ext cx="256788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Identified problem</a:t>
            </a:r>
            <a:endParaRPr b="0" lang="en-IN" sz="1800" spc="-1" strike="noStrike">
              <a:latin typeface="Arial"/>
            </a:endParaRPr>
          </a:p>
        </p:txBody>
      </p:sp>
      <p:sp>
        <p:nvSpPr>
          <p:cNvPr id="447" name="CustomShape 12"/>
          <p:cNvSpPr/>
          <p:nvPr/>
        </p:nvSpPr>
        <p:spPr>
          <a:xfrm>
            <a:off x="4341600" y="3935880"/>
            <a:ext cx="359352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Calibri"/>
              </a:rPr>
              <a:t>Impact, Criticality, Priority</a:t>
            </a:r>
            <a:endParaRPr b="0" lang="en-IN" sz="1800" spc="-1" strike="noStrike">
              <a:latin typeface="Arial"/>
            </a:endParaRPr>
          </a:p>
        </p:txBody>
      </p:sp>
      <p:sp>
        <p:nvSpPr>
          <p:cNvPr id="448" name="CustomShape 13"/>
          <p:cNvSpPr/>
          <p:nvPr/>
        </p:nvSpPr>
        <p:spPr>
          <a:xfrm>
            <a:off x="6455520" y="5279760"/>
            <a:ext cx="1873440" cy="82368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Design the Change</a:t>
            </a:r>
            <a:endParaRPr b="0" lang="en-IN" sz="1800" spc="-1" strike="noStrike">
              <a:latin typeface="Arial"/>
            </a:endParaRPr>
          </a:p>
        </p:txBody>
      </p:sp>
      <p:sp>
        <p:nvSpPr>
          <p:cNvPr id="449" name="CustomShape 14"/>
          <p:cNvSpPr/>
          <p:nvPr/>
        </p:nvSpPr>
        <p:spPr>
          <a:xfrm>
            <a:off x="3890520" y="5738760"/>
            <a:ext cx="1746360" cy="99396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Implement the change</a:t>
            </a:r>
            <a:endParaRPr b="0" lang="en-IN" sz="1800" spc="-1" strike="noStrike">
              <a:latin typeface="Arial"/>
            </a:endParaRPr>
          </a:p>
        </p:txBody>
      </p:sp>
      <p:sp>
        <p:nvSpPr>
          <p:cNvPr id="450" name="CustomShape 15"/>
          <p:cNvSpPr/>
          <p:nvPr/>
        </p:nvSpPr>
        <p:spPr>
          <a:xfrm>
            <a:off x="1473120" y="5042880"/>
            <a:ext cx="2253960" cy="82368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Review/Unit Test Change</a:t>
            </a:r>
            <a:endParaRPr b="0" lang="en-IN" sz="1800" spc="-1" strike="noStrike">
              <a:latin typeface="Arial"/>
            </a:endParaRPr>
          </a:p>
        </p:txBody>
      </p:sp>
      <p:sp>
        <p:nvSpPr>
          <p:cNvPr id="451" name="CustomShape 16"/>
          <p:cNvSpPr/>
          <p:nvPr/>
        </p:nvSpPr>
        <p:spPr>
          <a:xfrm>
            <a:off x="340920" y="3622320"/>
            <a:ext cx="2744280" cy="115884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System, Regression, Acceptance Testing</a:t>
            </a:r>
            <a:endParaRPr b="0" lang="en-IN" sz="1800" spc="-1" strike="noStrike">
              <a:latin typeface="Arial"/>
            </a:endParaRPr>
          </a:p>
        </p:txBody>
      </p:sp>
      <p:sp>
        <p:nvSpPr>
          <p:cNvPr id="452" name="CustomShape 17"/>
          <p:cNvSpPr/>
          <p:nvPr/>
        </p:nvSpPr>
        <p:spPr>
          <a:xfrm>
            <a:off x="256680" y="2536560"/>
            <a:ext cx="2532240" cy="823680"/>
          </a:xfrm>
          <a:prstGeom prst="ellipse">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ffff00"/>
                </a:solidFill>
                <a:latin typeface="Calibri"/>
              </a:rPr>
              <a:t>Delivery (Patches, Releases)</a:t>
            </a:r>
            <a:endParaRPr b="0" lang="en-IN" sz="1800" spc="-1" strike="noStrike">
              <a:latin typeface="Arial"/>
            </a:endParaRPr>
          </a:p>
        </p:txBody>
      </p:sp>
      <p:sp>
        <p:nvSpPr>
          <p:cNvPr id="453" name="CustomShape 18"/>
          <p:cNvSpPr/>
          <p:nvPr/>
        </p:nvSpPr>
        <p:spPr>
          <a:xfrm rot="5400000">
            <a:off x="7550280" y="5034600"/>
            <a:ext cx="287280" cy="202320"/>
          </a:xfrm>
          <a:prstGeom prst="curvedConnector3">
            <a:avLst>
              <a:gd name="adj1" fmla="val 500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54" name="CustomShape 19"/>
          <p:cNvSpPr/>
          <p:nvPr/>
        </p:nvSpPr>
        <p:spPr>
          <a:xfrm flipV="1" rot="10800000">
            <a:off x="6455520" y="6235920"/>
            <a:ext cx="817920" cy="543600"/>
          </a:xfrm>
          <a:prstGeom prst="curvedConnector3">
            <a:avLst>
              <a:gd name="adj1" fmla="val 500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55" name="CustomShape 20"/>
          <p:cNvSpPr/>
          <p:nvPr/>
        </p:nvSpPr>
        <p:spPr>
          <a:xfrm rot="10800000">
            <a:off x="3890520" y="6235920"/>
            <a:ext cx="492840" cy="489240"/>
          </a:xfrm>
          <a:prstGeom prst="curvedConnector2">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56" name="CustomShape 21"/>
          <p:cNvSpPr/>
          <p:nvPr/>
        </p:nvSpPr>
        <p:spPr>
          <a:xfrm rot="10800000">
            <a:off x="2418120" y="5043240"/>
            <a:ext cx="329040" cy="264240"/>
          </a:xfrm>
          <a:prstGeom prst="curvedConnector3">
            <a:avLst>
              <a:gd name="adj1" fmla="val 500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57" name="CustomShape 22"/>
          <p:cNvSpPr/>
          <p:nvPr/>
        </p:nvSpPr>
        <p:spPr>
          <a:xfrm flipH="1" flipV="1" rot="5400000">
            <a:off x="1401480" y="3495960"/>
            <a:ext cx="271800" cy="12240"/>
          </a:xfrm>
          <a:prstGeom prst="curvedConnector3">
            <a:avLst>
              <a:gd name="adj1" fmla="val 50000"/>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
        <p:nvSpPr>
          <p:cNvPr id="458" name="CustomShape 23"/>
          <p:cNvSpPr/>
          <p:nvPr/>
        </p:nvSpPr>
        <p:spPr>
          <a:xfrm flipH="1" flipV="1" rot="5400000">
            <a:off x="2720520" y="2286000"/>
            <a:ext cx="69120" cy="673200"/>
          </a:xfrm>
          <a:prstGeom prst="curvedConnector4">
            <a:avLst>
              <a:gd name="adj1" fmla="val 328935"/>
              <a:gd name="adj2" fmla="val 77538"/>
            </a:avLst>
          </a:prstGeom>
          <a:noFill/>
          <a:ln w="28440">
            <a:solidFill>
              <a:schemeClr val="accent2"/>
            </a:solidFill>
            <a:tailEnd len="med" type="triangle" w="med"/>
          </a:ln>
        </p:spPr>
        <p:style>
          <a:lnRef idx="1">
            <a:schemeClr val="accent1"/>
          </a:lnRef>
          <a:fillRef idx="0">
            <a:schemeClr val="accent1"/>
          </a:fillRef>
          <a:effectRef idx="0">
            <a:schemeClr val="accent1"/>
          </a:effectRef>
          <a:fontRef idx="minor"/>
        </p:style>
      </p:sp>
    </p:spTree>
  </p:cSld>
  <p:timing>
    <p:tnLst>
      <p:par>
        <p:cTn id="771" dur="indefinite" restart="never" nodeType="tmRoot">
          <p:childTnLst>
            <p:seq>
              <p:cTn id="772"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60840" y="51084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7d31"/>
                </a:solidFill>
                <a:latin typeface="Calibri"/>
              </a:rPr>
              <a:t>Product Lifecycle</a:t>
            </a:r>
            <a:endParaRPr b="0" lang="en-IN" sz="2400" spc="-1" strike="noStrike">
              <a:latin typeface="Arial"/>
            </a:endParaRPr>
          </a:p>
        </p:txBody>
      </p:sp>
      <p:sp>
        <p:nvSpPr>
          <p:cNvPr id="460" name="CustomShape 2"/>
          <p:cNvSpPr/>
          <p:nvPr/>
        </p:nvSpPr>
        <p:spPr>
          <a:xfrm>
            <a:off x="3704040" y="1616760"/>
            <a:ext cx="3168000" cy="575640"/>
          </a:xfrm>
          <a:prstGeom prst="rect">
            <a:avLst/>
          </a:prstGeom>
          <a:ln/>
        </p:spPr>
        <p:style>
          <a:lnRef idx="2">
            <a:schemeClr val="accent1">
              <a:shade val="50000"/>
            </a:schemeClr>
          </a:lnRef>
          <a:fillRef idx="1">
            <a:schemeClr val="accent1"/>
          </a:fillRef>
          <a:effectRef idx="0">
            <a:schemeClr val="accent1"/>
          </a:effectRef>
          <a:fontRef idx="minor"/>
        </p:style>
      </p:sp>
      <p:sp>
        <p:nvSpPr>
          <p:cNvPr id="461" name="CustomShape 3"/>
          <p:cNvSpPr/>
          <p:nvPr/>
        </p:nvSpPr>
        <p:spPr>
          <a:xfrm>
            <a:off x="4222440" y="1720080"/>
            <a:ext cx="17769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Introduction</a:t>
            </a:r>
            <a:endParaRPr b="0" lang="en-IN" sz="1800" spc="-1" strike="noStrike">
              <a:latin typeface="Arial"/>
            </a:endParaRPr>
          </a:p>
        </p:txBody>
      </p:sp>
      <p:sp>
        <p:nvSpPr>
          <p:cNvPr id="462" name="CustomShape 4"/>
          <p:cNvSpPr/>
          <p:nvPr/>
        </p:nvSpPr>
        <p:spPr>
          <a:xfrm>
            <a:off x="3704040" y="2624760"/>
            <a:ext cx="3168000" cy="575640"/>
          </a:xfrm>
          <a:prstGeom prst="rect">
            <a:avLst/>
          </a:prstGeom>
          <a:ln/>
        </p:spPr>
        <p:style>
          <a:lnRef idx="2">
            <a:schemeClr val="accent1">
              <a:shade val="50000"/>
            </a:schemeClr>
          </a:lnRef>
          <a:fillRef idx="1">
            <a:schemeClr val="accent1"/>
          </a:fillRef>
          <a:effectRef idx="0">
            <a:schemeClr val="accent1"/>
          </a:effectRef>
          <a:fontRef idx="minor"/>
        </p:style>
      </p:sp>
      <p:sp>
        <p:nvSpPr>
          <p:cNvPr id="463" name="CustomShape 5"/>
          <p:cNvSpPr/>
          <p:nvPr/>
        </p:nvSpPr>
        <p:spPr>
          <a:xfrm>
            <a:off x="4647240" y="2697840"/>
            <a:ext cx="11214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Growth</a:t>
            </a:r>
            <a:endParaRPr b="0" lang="en-IN" sz="1800" spc="-1" strike="noStrike">
              <a:latin typeface="Arial"/>
            </a:endParaRPr>
          </a:p>
        </p:txBody>
      </p:sp>
      <p:sp>
        <p:nvSpPr>
          <p:cNvPr id="464" name="CustomShape 6"/>
          <p:cNvSpPr/>
          <p:nvPr/>
        </p:nvSpPr>
        <p:spPr>
          <a:xfrm>
            <a:off x="3722040" y="3633120"/>
            <a:ext cx="3168000" cy="575640"/>
          </a:xfrm>
          <a:prstGeom prst="rect">
            <a:avLst/>
          </a:prstGeom>
          <a:ln/>
        </p:spPr>
        <p:style>
          <a:lnRef idx="2">
            <a:schemeClr val="accent1">
              <a:shade val="50000"/>
            </a:schemeClr>
          </a:lnRef>
          <a:fillRef idx="1">
            <a:schemeClr val="accent1"/>
          </a:fillRef>
          <a:effectRef idx="0">
            <a:schemeClr val="accent1"/>
          </a:effectRef>
          <a:fontRef idx="minor"/>
        </p:style>
      </p:sp>
      <p:sp>
        <p:nvSpPr>
          <p:cNvPr id="465" name="CustomShape 7"/>
          <p:cNvSpPr/>
          <p:nvPr/>
        </p:nvSpPr>
        <p:spPr>
          <a:xfrm>
            <a:off x="4631040" y="3705840"/>
            <a:ext cx="128304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Maturity</a:t>
            </a:r>
            <a:endParaRPr b="0" lang="en-IN" sz="1800" spc="-1" strike="noStrike">
              <a:latin typeface="Arial"/>
            </a:endParaRPr>
          </a:p>
        </p:txBody>
      </p:sp>
      <p:sp>
        <p:nvSpPr>
          <p:cNvPr id="466" name="CustomShape 8"/>
          <p:cNvSpPr/>
          <p:nvPr/>
        </p:nvSpPr>
        <p:spPr>
          <a:xfrm>
            <a:off x="3722040" y="4641120"/>
            <a:ext cx="3168000" cy="575640"/>
          </a:xfrm>
          <a:prstGeom prst="rect">
            <a:avLst/>
          </a:prstGeom>
          <a:ln/>
        </p:spPr>
        <p:style>
          <a:lnRef idx="2">
            <a:schemeClr val="accent1">
              <a:shade val="50000"/>
            </a:schemeClr>
          </a:lnRef>
          <a:fillRef idx="1">
            <a:schemeClr val="accent1"/>
          </a:fillRef>
          <a:effectRef idx="0">
            <a:schemeClr val="accent1"/>
          </a:effectRef>
          <a:fontRef idx="minor"/>
        </p:style>
      </p:sp>
      <p:sp>
        <p:nvSpPr>
          <p:cNvPr id="467" name="CustomShape 9"/>
          <p:cNvSpPr/>
          <p:nvPr/>
        </p:nvSpPr>
        <p:spPr>
          <a:xfrm>
            <a:off x="4236480" y="4718880"/>
            <a:ext cx="21607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Discontinuance</a:t>
            </a:r>
            <a:endParaRPr b="0" lang="en-IN" sz="1800" spc="-1" strike="noStrike">
              <a:latin typeface="Arial"/>
            </a:endParaRPr>
          </a:p>
        </p:txBody>
      </p:sp>
      <p:sp>
        <p:nvSpPr>
          <p:cNvPr id="468" name="CustomShape 10"/>
          <p:cNvSpPr/>
          <p:nvPr/>
        </p:nvSpPr>
        <p:spPr>
          <a:xfrm>
            <a:off x="3722040" y="5545800"/>
            <a:ext cx="3168000" cy="575640"/>
          </a:xfrm>
          <a:prstGeom prst="rect">
            <a:avLst/>
          </a:prstGeom>
          <a:ln/>
        </p:spPr>
        <p:style>
          <a:lnRef idx="2">
            <a:schemeClr val="accent1">
              <a:shade val="50000"/>
            </a:schemeClr>
          </a:lnRef>
          <a:fillRef idx="1">
            <a:schemeClr val="accent1"/>
          </a:fillRef>
          <a:effectRef idx="0">
            <a:schemeClr val="accent1"/>
          </a:effectRef>
          <a:fontRef idx="minor"/>
        </p:style>
      </p:sp>
      <p:sp>
        <p:nvSpPr>
          <p:cNvPr id="469" name="CustomShape 11"/>
          <p:cNvSpPr/>
          <p:nvPr/>
        </p:nvSpPr>
        <p:spPr>
          <a:xfrm>
            <a:off x="4289400" y="5623560"/>
            <a:ext cx="19443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ffffff"/>
                </a:solidFill>
                <a:latin typeface="Calibri"/>
              </a:rPr>
              <a:t>Obsolescence</a:t>
            </a:r>
            <a:endParaRPr b="0" lang="en-IN" sz="1800" spc="-1" strike="noStrike">
              <a:latin typeface="Arial"/>
            </a:endParaRPr>
          </a:p>
        </p:txBody>
      </p:sp>
      <p:sp>
        <p:nvSpPr>
          <p:cNvPr id="470" name="CustomShape 12"/>
          <p:cNvSpPr/>
          <p:nvPr/>
        </p:nvSpPr>
        <p:spPr>
          <a:xfrm flipH="1">
            <a:off x="6890400" y="1882440"/>
            <a:ext cx="626400" cy="360"/>
          </a:xfrm>
          <a:custGeom>
            <a:avLst/>
            <a:gdLst/>
            <a:ahLst/>
            <a:rect l="l" t="t" r="r" b="b"/>
            <a:pathLst>
              <a:path w="21600" h="21600">
                <a:moveTo>
                  <a:pt x="0" y="0"/>
                </a:moveTo>
                <a:lnTo>
                  <a:pt x="21600" y="21600"/>
                </a:lnTo>
              </a:path>
            </a:pathLst>
          </a:custGeom>
          <a:noFill/>
          <a:ln w="38160">
            <a:tailEnd len="med" type="triangle" w="med"/>
          </a:ln>
        </p:spPr>
        <p:style>
          <a:lnRef idx="1">
            <a:schemeClr val="accent1"/>
          </a:lnRef>
          <a:fillRef idx="0">
            <a:schemeClr val="accent1"/>
          </a:fillRef>
          <a:effectRef idx="0">
            <a:schemeClr val="accent1"/>
          </a:effectRef>
          <a:fontRef idx="minor"/>
        </p:style>
      </p:sp>
      <p:sp>
        <p:nvSpPr>
          <p:cNvPr id="471" name="CustomShape 13"/>
          <p:cNvSpPr/>
          <p:nvPr/>
        </p:nvSpPr>
        <p:spPr>
          <a:xfrm>
            <a:off x="5288400" y="2192760"/>
            <a:ext cx="360" cy="43164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472" name="CustomShape 14"/>
          <p:cNvSpPr/>
          <p:nvPr/>
        </p:nvSpPr>
        <p:spPr>
          <a:xfrm>
            <a:off x="5256000" y="3201120"/>
            <a:ext cx="360" cy="43164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473" name="CustomShape 15"/>
          <p:cNvSpPr/>
          <p:nvPr/>
        </p:nvSpPr>
        <p:spPr>
          <a:xfrm>
            <a:off x="5207760" y="4209120"/>
            <a:ext cx="360" cy="43164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474" name="CustomShape 16"/>
          <p:cNvSpPr/>
          <p:nvPr/>
        </p:nvSpPr>
        <p:spPr>
          <a:xfrm>
            <a:off x="5202360" y="5113800"/>
            <a:ext cx="360" cy="431640"/>
          </a:xfrm>
          <a:custGeom>
            <a:avLst/>
            <a:gdLst/>
            <a:ahLst/>
            <a:rect l="l" t="t" r="r" b="b"/>
            <a:pathLst>
              <a:path w="21600" h="21600">
                <a:moveTo>
                  <a:pt x="0" y="0"/>
                </a:moveTo>
                <a:lnTo>
                  <a:pt x="21600" y="21600"/>
                </a:lnTo>
              </a:path>
            </a:pathLst>
          </a:custGeom>
          <a:noFill/>
          <a:ln w="57240">
            <a:tailEnd len="med" type="triangle" w="med"/>
          </a:ln>
        </p:spPr>
        <p:style>
          <a:lnRef idx="1">
            <a:schemeClr val="accent1"/>
          </a:lnRef>
          <a:fillRef idx="0">
            <a:schemeClr val="accent1"/>
          </a:fillRef>
          <a:effectRef idx="0">
            <a:schemeClr val="accent1"/>
          </a:effectRef>
          <a:fontRef idx="minor"/>
        </p:style>
      </p:sp>
      <p:sp>
        <p:nvSpPr>
          <p:cNvPr id="475" name="CustomShape 17"/>
          <p:cNvSpPr/>
          <p:nvPr/>
        </p:nvSpPr>
        <p:spPr>
          <a:xfrm>
            <a:off x="7517160" y="1485360"/>
            <a:ext cx="338400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Product built using a SDLC is initially released into market</a:t>
            </a:r>
            <a:endParaRPr b="0" lang="en-IN" sz="1800" spc="-1" strike="noStrike">
              <a:latin typeface="Arial"/>
            </a:endParaRPr>
          </a:p>
        </p:txBody>
      </p:sp>
      <p:sp>
        <p:nvSpPr>
          <p:cNvPr id="476" name="CustomShape 18"/>
          <p:cNvSpPr/>
          <p:nvPr/>
        </p:nvSpPr>
        <p:spPr>
          <a:xfrm>
            <a:off x="178560" y="1589040"/>
            <a:ext cx="3168000" cy="3276720"/>
          </a:xfrm>
          <a:prstGeom prst="wedgeRectCallout">
            <a:avLst>
              <a:gd name="adj1" fmla="val -20833"/>
              <a:gd name="adj2" fmla="val 62500"/>
            </a:avLst>
          </a:prstGeom>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2400" spc="-1" strike="noStrike">
                <a:solidFill>
                  <a:srgbClr val="c00000"/>
                </a:solidFill>
                <a:latin typeface="Calibri"/>
              </a:rPr>
              <a:t>Attributes to Consider</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Market capitalization</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Sales</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Investment</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Competition</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Profit</a:t>
            </a:r>
            <a:endParaRPr b="0" lang="en-IN" sz="2400" spc="-1" strike="noStrike">
              <a:latin typeface="Arial"/>
            </a:endParaRPr>
          </a:p>
          <a:p>
            <a:pPr marL="343080" indent="-342720">
              <a:lnSpc>
                <a:spcPct val="100000"/>
              </a:lnSpc>
              <a:buClr>
                <a:srgbClr val="c00000"/>
              </a:buClr>
              <a:buFont typeface="StarSymbol"/>
              <a:buAutoNum type="arabicPeriod"/>
            </a:pPr>
            <a:r>
              <a:rPr b="1" lang="en-IN" sz="2400" spc="-1" strike="noStrike">
                <a:solidFill>
                  <a:srgbClr val="c00000"/>
                </a:solidFill>
                <a:latin typeface="Calibri"/>
              </a:rPr>
              <a:t>Support</a:t>
            </a:r>
            <a:endParaRPr b="0" lang="en-IN" sz="2400" spc="-1" strike="noStrike">
              <a:latin typeface="Arial"/>
            </a:endParaRPr>
          </a:p>
        </p:txBody>
      </p:sp>
    </p:spTree>
  </p:cSld>
  <p:timing>
    <p:tnLst>
      <p:par>
        <p:cTn id="773" dur="indefinite" restart="never" nodeType="tmRoot">
          <p:childTnLst>
            <p:seq>
              <p:cTn id="774" dur="indefinite" nodeType="mainSeq">
                <p:childTnLst>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462"/>
                                        </p:tgtEl>
                                        <p:attrNameLst>
                                          <p:attrName>style.visibility</p:attrName>
                                        </p:attrNameLst>
                                      </p:cBhvr>
                                      <p:to>
                                        <p:strVal val="visible"/>
                                      </p:to>
                                    </p:set>
                                  </p:childTnLst>
                                </p:cTn>
                              </p:par>
                              <p:par>
                                <p:cTn id="779" nodeType="withEffect" fill="hold" presetClass="entr" presetID="1">
                                  <p:stCondLst>
                                    <p:cond delay="0"/>
                                  </p:stCondLst>
                                  <p:childTnLst>
                                    <p:set>
                                      <p:cBhvr>
                                        <p:cTn id="780" dur="1" fill="hold">
                                          <p:stCondLst>
                                            <p:cond delay="0"/>
                                          </p:stCondLst>
                                        </p:cTn>
                                        <p:tgtEl>
                                          <p:spTgt spid="471"/>
                                        </p:tgtEl>
                                        <p:attrNameLst>
                                          <p:attrName>style.visibility</p:attrName>
                                        </p:attrNameLst>
                                      </p:cBhvr>
                                      <p:to>
                                        <p:strVal val="visible"/>
                                      </p:to>
                                    </p:se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1">
                                  <p:stCondLst>
                                    <p:cond delay="0"/>
                                  </p:stCondLst>
                                  <p:childTnLst>
                                    <p:set>
                                      <p:cBhvr>
                                        <p:cTn id="784" dur="1" fill="hold">
                                          <p:stCondLst>
                                            <p:cond delay="0"/>
                                          </p:stCondLst>
                                        </p:cTn>
                                        <p:tgtEl>
                                          <p:spTgt spid="472"/>
                                        </p:tgtEl>
                                        <p:attrNameLst>
                                          <p:attrName>style.visibility</p:attrName>
                                        </p:attrNameLst>
                                      </p:cBhvr>
                                      <p:to>
                                        <p:strVal val="visible"/>
                                      </p:to>
                                    </p:set>
                                  </p:childTnLst>
                                </p:cTn>
                              </p:par>
                              <p:par>
                                <p:cTn id="785" nodeType="withEffect" fill="hold" presetClass="entr" presetID="1">
                                  <p:stCondLst>
                                    <p:cond delay="0"/>
                                  </p:stCondLst>
                                  <p:childTnLst>
                                    <p:set>
                                      <p:cBhvr>
                                        <p:cTn id="786" dur="1" fill="hold">
                                          <p:stCondLst>
                                            <p:cond delay="0"/>
                                          </p:stCondLst>
                                        </p:cTn>
                                        <p:tgtEl>
                                          <p:spTgt spid="464"/>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473"/>
                                        </p:tgtEl>
                                        <p:attrNameLst>
                                          <p:attrName>style.visibility</p:attrName>
                                        </p:attrNameLst>
                                      </p:cBhvr>
                                      <p:to>
                                        <p:strVal val="visible"/>
                                      </p:to>
                                    </p:set>
                                  </p:childTnLst>
                                </p:cTn>
                              </p:par>
                              <p:par>
                                <p:cTn id="791" nodeType="withEffect" fill="hold" presetClass="entr" presetID="1">
                                  <p:stCondLst>
                                    <p:cond delay="0"/>
                                  </p:stCondLst>
                                  <p:childTnLst>
                                    <p:set>
                                      <p:cBhvr>
                                        <p:cTn id="792" dur="1" fill="hold">
                                          <p:stCondLst>
                                            <p:cond delay="0"/>
                                          </p:stCondLst>
                                        </p:cTn>
                                        <p:tgtEl>
                                          <p:spTgt spid="466"/>
                                        </p:tgtEl>
                                        <p:attrNameLst>
                                          <p:attrName>style.visibility</p:attrName>
                                        </p:attrNameLst>
                                      </p:cBhvr>
                                      <p:to>
                                        <p:strVal val="visible"/>
                                      </p:to>
                                    </p:set>
                                  </p:childTnLst>
                                </p:cTn>
                              </p:par>
                            </p:childTnLst>
                          </p:cTn>
                        </p:par>
                      </p:childTnLst>
                    </p:cTn>
                  </p:par>
                  <p:par>
                    <p:cTn id="793" fill="hold">
                      <p:stCondLst>
                        <p:cond delay="indefinite"/>
                      </p:stCondLst>
                      <p:childTnLst>
                        <p:par>
                          <p:cTn id="794" fill="hold">
                            <p:stCondLst>
                              <p:cond delay="0"/>
                            </p:stCondLst>
                            <p:childTnLst>
                              <p:par>
                                <p:cTn id="795" nodeType="clickEffect" fill="hold" presetClass="entr" presetID="1">
                                  <p:stCondLst>
                                    <p:cond delay="0"/>
                                  </p:stCondLst>
                                  <p:childTnLst>
                                    <p:set>
                                      <p:cBhvr>
                                        <p:cTn id="796" dur="1" fill="hold">
                                          <p:stCondLst>
                                            <p:cond delay="0"/>
                                          </p:stCondLst>
                                        </p:cTn>
                                        <p:tgtEl>
                                          <p:spTgt spid="474"/>
                                        </p:tgtEl>
                                        <p:attrNameLst>
                                          <p:attrName>style.visibility</p:attrName>
                                        </p:attrNameLst>
                                      </p:cBhvr>
                                      <p:to>
                                        <p:strVal val="visible"/>
                                      </p:to>
                                    </p:set>
                                  </p:childTnLst>
                                </p:cTn>
                              </p:par>
                              <p:par>
                                <p:cTn id="797" nodeType="withEffect" fill="hold" presetClass="entr" presetID="1">
                                  <p:stCondLst>
                                    <p:cond delay="0"/>
                                  </p:stCondLst>
                                  <p:childTnLst>
                                    <p:set>
                                      <p:cBhvr>
                                        <p:cTn id="798" dur="1" fill="hold">
                                          <p:stCondLst>
                                            <p:cond delay="0"/>
                                          </p:stCondLst>
                                        </p:cTn>
                                        <p:tgtEl>
                                          <p:spTgt spid="468"/>
                                        </p:tgtEl>
                                        <p:attrNameLst>
                                          <p:attrName>style.visibility</p:attrName>
                                        </p:attrNameLst>
                                      </p:cBhvr>
                                      <p:to>
                                        <p:strVal val="visible"/>
                                      </p:to>
                                    </p:set>
                                  </p:childTnLst>
                                </p:cTn>
                              </p:par>
                            </p:childTnLst>
                          </p:cTn>
                        </p:par>
                      </p:childTnLst>
                    </p:cTn>
                  </p:par>
                  <p:par>
                    <p:cTn id="799" fill="hold">
                      <p:stCondLst>
                        <p:cond delay="indefinite"/>
                      </p:stCondLst>
                      <p:childTnLst>
                        <p:par>
                          <p:cTn id="800" fill="hold">
                            <p:stCondLst>
                              <p:cond delay="0"/>
                            </p:stCondLst>
                            <p:childTnLst>
                              <p:par>
                                <p:cTn id="801" nodeType="clickEffect" fill="hold" presetClass="entr" presetID="1">
                                  <p:stCondLst>
                                    <p:cond delay="0"/>
                                  </p:stCondLst>
                                  <p:childTnLst>
                                    <p:set>
                                      <p:cBhvr>
                                        <p:cTn id="802"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0" y="425520"/>
            <a:ext cx="5774760" cy="71244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Product Life Cycle Characteristics</a:t>
            </a:r>
            <a:endParaRPr b="0" lang="en-US" sz="2400" spc="-1" strike="noStrike">
              <a:solidFill>
                <a:srgbClr val="000000"/>
              </a:solidFill>
              <a:latin typeface="Calibri"/>
            </a:endParaRPr>
          </a:p>
        </p:txBody>
      </p:sp>
      <p:pic>
        <p:nvPicPr>
          <p:cNvPr id="478" name="Picture 4" descr=""/>
          <p:cNvPicPr/>
          <p:nvPr/>
        </p:nvPicPr>
        <p:blipFill>
          <a:blip r:embed="rId1"/>
          <a:stretch/>
        </p:blipFill>
        <p:spPr>
          <a:xfrm>
            <a:off x="621720" y="1978200"/>
            <a:ext cx="8677080" cy="4238280"/>
          </a:xfrm>
          <a:prstGeom prst="rect">
            <a:avLst/>
          </a:prstGeom>
          <a:ln>
            <a:noFill/>
          </a:ln>
        </p:spPr>
      </p:pic>
      <p:pic>
        <p:nvPicPr>
          <p:cNvPr id="479" name="Picture 5" descr=""/>
          <p:cNvPicPr/>
          <p:nvPr/>
        </p:nvPicPr>
        <p:blipFill>
          <a:blip r:embed="rId2"/>
          <a:stretch/>
        </p:blipFill>
        <p:spPr>
          <a:xfrm>
            <a:off x="1004760" y="2588760"/>
            <a:ext cx="6977160" cy="3183840"/>
          </a:xfrm>
          <a:prstGeom prst="rect">
            <a:avLst/>
          </a:prstGeom>
          <a:ln>
            <a:noFill/>
          </a:ln>
        </p:spPr>
      </p:pic>
      <p:sp>
        <p:nvSpPr>
          <p:cNvPr id="480" name="CustomShape 2"/>
          <p:cNvSpPr/>
          <p:nvPr/>
        </p:nvSpPr>
        <p:spPr>
          <a:xfrm>
            <a:off x="543240" y="3031200"/>
            <a:ext cx="461160" cy="2063520"/>
          </a:xfrm>
          <a:prstGeom prst="rect">
            <a:avLst/>
          </a:prstGeom>
          <a:noFill/>
          <a:ln>
            <a:noFill/>
          </a:ln>
        </p:spPr>
        <p:style>
          <a:lnRef idx="0"/>
          <a:fillRef idx="0"/>
          <a:effectRef idx="0"/>
          <a:fontRef idx="minor"/>
        </p:style>
        <p:txBody>
          <a:bodyPr wrap="none" lIns="90000" rIns="90000" tIns="45000" bIns="45000" vert="vert270" rot="16200000"/>
          <a:p>
            <a:pPr>
              <a:lnSpc>
                <a:spcPct val="100000"/>
              </a:lnSpc>
            </a:pPr>
            <a:r>
              <a:rPr b="0" lang="en-IN" sz="1800" spc="-1" strike="noStrike">
                <a:solidFill>
                  <a:srgbClr val="000000"/>
                </a:solidFill>
                <a:latin typeface="Calibri"/>
              </a:rPr>
              <a:t>SALES / REVENUES</a:t>
            </a:r>
            <a:endParaRPr b="0" lang="en-IN" sz="1800" spc="-1" strike="noStrike">
              <a:latin typeface="Arial"/>
            </a:endParaRPr>
          </a:p>
        </p:txBody>
      </p:sp>
      <p:sp>
        <p:nvSpPr>
          <p:cNvPr id="481" name="CustomShape 3"/>
          <p:cNvSpPr/>
          <p:nvPr/>
        </p:nvSpPr>
        <p:spPr>
          <a:xfrm>
            <a:off x="451800" y="2749320"/>
            <a:ext cx="474480" cy="2037240"/>
          </a:xfrm>
          <a:prstGeom prst="rect">
            <a:avLst/>
          </a:prstGeom>
          <a:solidFill>
            <a:schemeClr val="bg1">
              <a:lumMod val="85000"/>
            </a:schemeClr>
          </a:solid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INVESTMENT</a:t>
            </a:r>
            <a:endParaRPr b="0" lang="en-IN" sz="1600" spc="-1" strike="noStrike">
              <a:latin typeface="Arial"/>
            </a:endParaRPr>
          </a:p>
        </p:txBody>
      </p:sp>
      <p:sp>
        <p:nvSpPr>
          <p:cNvPr id="482" name="CustomShape 4"/>
          <p:cNvSpPr/>
          <p:nvPr/>
        </p:nvSpPr>
        <p:spPr>
          <a:xfrm>
            <a:off x="8656560" y="5297400"/>
            <a:ext cx="66564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0000"/>
                </a:solidFill>
                <a:latin typeface="Calibri"/>
              </a:rPr>
              <a:t>TIME</a:t>
            </a:r>
            <a:endParaRPr b="0" lang="en-IN" sz="1600" spc="-1" strike="noStrike">
              <a:latin typeface="Arial"/>
            </a:endParaRPr>
          </a:p>
        </p:txBody>
      </p:sp>
    </p:spTree>
  </p:cSld>
  <p:timing>
    <p:tnLst>
      <p:par>
        <p:cTn id="803" dur="indefinite" restart="never" nodeType="tmRoot">
          <p:childTnLst>
            <p:seq>
              <p:cTn id="804" dur="indefinite" nodeType="mainSeq">
                <p:childTnLst>
                  <p:par>
                    <p:cTn id="805" fill="hold">
                      <p:stCondLst>
                        <p:cond delay="0"/>
                      </p:stCondLst>
                      <p:childTnLst>
                        <p:par>
                          <p:cTn id="806" fill="hold">
                            <p:stCondLst>
                              <p:cond delay="0"/>
                            </p:stCondLst>
                            <p:childTnLst>
                              <p:par>
                                <p:cTn id="807" nodeType="withEffect" fill="hold" presetClass="entr" presetID="1">
                                  <p:stCondLst>
                                    <p:cond delay="0"/>
                                  </p:stCondLst>
                                  <p:childTnLst>
                                    <p:set>
                                      <p:cBhvr>
                                        <p:cTn id="808" dur="1" fill="hold">
                                          <p:stCondLst>
                                            <p:cond delay="0"/>
                                          </p:stCondLst>
                                        </p:cTn>
                                        <p:tgtEl>
                                          <p:spTgt spid="480"/>
                                        </p:tgtEl>
                                        <p:attrNameLst>
                                          <p:attrName>style.visibility</p:attrName>
                                        </p:attrNameLst>
                                      </p:cBhvr>
                                      <p:to>
                                        <p:strVal val="visible"/>
                                      </p:to>
                                    </p:set>
                                  </p:childTnLst>
                                </p:cTn>
                              </p:par>
                              <p:par>
                                <p:cTn id="809" nodeType="withEffect" fill="hold" presetClass="entr" presetID="1">
                                  <p:stCondLst>
                                    <p:cond delay="0"/>
                                  </p:stCondLst>
                                  <p:childTnLst>
                                    <p:set>
                                      <p:cBhvr>
                                        <p:cTn id="810" dur="1" fill="hold">
                                          <p:stCondLst>
                                            <p:cond delay="0"/>
                                          </p:stCondLst>
                                        </p:cTn>
                                        <p:tgtEl>
                                          <p:spTgt spid="478"/>
                                        </p:tgtEl>
                                        <p:attrNameLst>
                                          <p:attrName>style.visibility</p:attrName>
                                        </p:attrNameLst>
                                      </p:cBhvr>
                                      <p:to>
                                        <p:strVal val="visible"/>
                                      </p:to>
                                    </p:set>
                                  </p:childTnLst>
                                </p:cTn>
                              </p:par>
                            </p:childTnLst>
                          </p:cTn>
                        </p:par>
                      </p:childTnLst>
                    </p:cTn>
                  </p:par>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0"/>
                                          </p:stCondLst>
                                        </p:cTn>
                                        <p:tgtEl>
                                          <p:spTgt spid="479"/>
                                        </p:tgtEl>
                                        <p:attrNameLst>
                                          <p:attrName>style.visibility</p:attrName>
                                        </p:attrNameLst>
                                      </p:cBhvr>
                                      <p:to>
                                        <p:strVal val="visible"/>
                                      </p:to>
                                    </p:set>
                                  </p:childTnLst>
                                </p:cTn>
                              </p:par>
                              <p:par>
                                <p:cTn id="815" nodeType="withEffect" fill="hold" presetClass="entr" presetID="1">
                                  <p:stCondLst>
                                    <p:cond delay="0"/>
                                  </p:stCondLst>
                                  <p:childTnLst>
                                    <p:set>
                                      <p:cBhvr>
                                        <p:cTn id="816"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83" name="Group 1"/>
          <p:cNvGrpSpPr/>
          <p:nvPr/>
        </p:nvGrpSpPr>
        <p:grpSpPr>
          <a:xfrm>
            <a:off x="313920" y="349560"/>
            <a:ext cx="11518200" cy="6217920"/>
            <a:chOff x="313920" y="349560"/>
            <a:chExt cx="11518200" cy="6217920"/>
          </a:xfrm>
        </p:grpSpPr>
        <p:sp>
          <p:nvSpPr>
            <p:cNvPr id="484"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817" dur="indefinite" restart="never" nodeType="tmRoot">
          <p:childTnLst>
            <p:seq>
              <p:cTn id="818"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320760" y="2228760"/>
            <a:ext cx="7497000" cy="118764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INTRODUCTION TO SOFTWARE ENGINEERING</a:t>
            </a:r>
            <a:endParaRPr b="0" lang="en-IN" sz="3600" spc="-1" strike="noStrike">
              <a:latin typeface="Arial"/>
            </a:endParaRPr>
          </a:p>
        </p:txBody>
      </p:sp>
    </p:spTree>
  </p:cSld>
  <p:timing>
    <p:tnLst>
      <p:par>
        <p:cTn id="819" dur="indefinite" restart="never" nodeType="tmRoot">
          <p:childTnLst>
            <p:seq>
              <p:cTn id="820"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0" y="1420200"/>
            <a:ext cx="12191760" cy="22842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Legacy SDLCs :   Waterfall, V Model, Prototyping, </a:t>
            </a:r>
            <a:br/>
            <a:r>
              <a:rPr b="1" lang="en-IN" sz="3600" spc="-1" strike="noStrike">
                <a:solidFill>
                  <a:srgbClr val="ed7d31"/>
                </a:solidFill>
                <a:latin typeface="Calibri"/>
              </a:rPr>
              <a:t>                             Incremental and Iterative Models</a:t>
            </a:r>
            <a:endParaRPr b="0" lang="en-IN" sz="3600" spc="-1" strike="noStrike">
              <a:latin typeface="Arial"/>
            </a:endParaRPr>
          </a:p>
        </p:txBody>
      </p:sp>
    </p:spTree>
  </p:cSld>
  <p:timing>
    <p:tnLst>
      <p:par>
        <p:cTn id="821" dur="indefinite" restart="never" nodeType="tmRoot">
          <p:childTnLst>
            <p:seq>
              <p:cTn id="822"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79080" y="4449240"/>
            <a:ext cx="7920360" cy="2651400"/>
          </a:xfrm>
          <a:prstGeom prst="rect">
            <a:avLst/>
          </a:prstGeom>
          <a:noFill/>
          <a:ln>
            <a:noFill/>
          </a:ln>
        </p:spPr>
        <p:style>
          <a:lnRef idx="0"/>
          <a:fillRef idx="0"/>
          <a:effectRef idx="0"/>
          <a:fontRef idx="minor"/>
        </p:style>
        <p:txBody>
          <a:bodyPr/>
          <a:p>
            <a:pPr>
              <a:lnSpc>
                <a:spcPct val="120000"/>
              </a:lnSpc>
            </a:pPr>
            <a:r>
              <a:rPr b="1" lang="en-IN" sz="1800" spc="-1" strike="noStrike">
                <a:solidFill>
                  <a:srgbClr val="0070c0"/>
                </a:solidFill>
                <a:latin typeface="Calibri"/>
                <a:ea typeface="Calibri"/>
              </a:rPr>
              <a:t> </a:t>
            </a:r>
            <a:r>
              <a:rPr b="1" lang="en-IN" sz="2000" spc="-1" strike="noStrike">
                <a:solidFill>
                  <a:srgbClr val="0070c0"/>
                </a:solidFill>
                <a:latin typeface="Calibri"/>
                <a:ea typeface="Calibri"/>
              </a:rPr>
              <a:t>Lets assume an Engineer can code 1 LOC a min</a:t>
            </a:r>
            <a:endParaRPr b="0" lang="en-IN" sz="2000" spc="-1" strike="noStrike">
              <a:latin typeface="Arial"/>
            </a:endParaRPr>
          </a:p>
          <a:p>
            <a:pPr>
              <a:lnSpc>
                <a:spcPct val="120000"/>
              </a:lnSpc>
            </a:pPr>
            <a:r>
              <a:rPr b="1" lang="en-IN" sz="2000" spc="-1" strike="noStrike">
                <a:solidFill>
                  <a:srgbClr val="0070c0"/>
                </a:solidFill>
                <a:latin typeface="Calibri"/>
                <a:ea typeface="Calibri"/>
              </a:rPr>
              <a:t>  </a:t>
            </a:r>
            <a:r>
              <a:rPr b="1" lang="en-IN" sz="2000" spc="-1" strike="noStrike">
                <a:solidFill>
                  <a:srgbClr val="0070c0"/>
                </a:solidFill>
                <a:latin typeface="Calibri"/>
                <a:ea typeface="Calibri"/>
              </a:rPr>
              <a:t>Then</a:t>
            </a:r>
            <a:endParaRPr b="0" lang="en-IN" sz="2000" spc="-1" strike="noStrike">
              <a:latin typeface="Arial"/>
            </a:endParaRPr>
          </a:p>
          <a:p>
            <a:pPr>
              <a:lnSpc>
                <a:spcPct val="120000"/>
              </a:lnSpc>
            </a:pPr>
            <a:r>
              <a:rPr b="1" lang="en-IN" sz="2000" spc="-1" strike="noStrike">
                <a:solidFill>
                  <a:srgbClr val="0070c0"/>
                </a:solidFill>
                <a:latin typeface="Calibri"/>
                <a:ea typeface="Calibri"/>
              </a:rPr>
              <a:t>      </a:t>
            </a:r>
            <a:r>
              <a:rPr b="1" lang="en-IN" sz="2000" spc="-1" strike="noStrike">
                <a:solidFill>
                  <a:srgbClr val="0070c0"/>
                </a:solidFill>
                <a:latin typeface="Calibri"/>
                <a:ea typeface="Calibri"/>
              </a:rPr>
              <a:t>1 LOC/min * 60 min/hr  = 60 LOC/hr</a:t>
            </a:r>
            <a:endParaRPr b="0" lang="en-IN" sz="2000" spc="-1" strike="noStrike">
              <a:latin typeface="Arial"/>
            </a:endParaRPr>
          </a:p>
          <a:p>
            <a:pPr>
              <a:lnSpc>
                <a:spcPct val="120000"/>
              </a:lnSpc>
            </a:pPr>
            <a:r>
              <a:rPr b="1" lang="en-IN" sz="2000" spc="-1" strike="noStrike">
                <a:solidFill>
                  <a:srgbClr val="0070c0"/>
                </a:solidFill>
                <a:latin typeface="Calibri"/>
                <a:ea typeface="Calibri"/>
              </a:rPr>
              <a:t>      </a:t>
            </a:r>
            <a:r>
              <a:rPr b="1" lang="en-IN" sz="2000" spc="-1" strike="noStrike">
                <a:solidFill>
                  <a:srgbClr val="0070c0"/>
                </a:solidFill>
                <a:latin typeface="Calibri"/>
                <a:ea typeface="Calibri"/>
              </a:rPr>
              <a:t>Say for 40 hrs/Wk, 60*40 = 2400 LOCs/week/SE</a:t>
            </a:r>
            <a:endParaRPr b="0" lang="en-IN" sz="2000" spc="-1" strike="noStrike">
              <a:latin typeface="Arial"/>
            </a:endParaRPr>
          </a:p>
          <a:p>
            <a:pPr>
              <a:lnSpc>
                <a:spcPct val="120000"/>
              </a:lnSpc>
            </a:pPr>
            <a:r>
              <a:rPr b="1" lang="en-IN" sz="2000" spc="-1" strike="noStrike">
                <a:solidFill>
                  <a:srgbClr val="0070c0"/>
                </a:solidFill>
                <a:latin typeface="Calibri"/>
                <a:ea typeface="Calibri"/>
              </a:rPr>
              <a:t>       </a:t>
            </a:r>
            <a:r>
              <a:rPr b="1" lang="en-IN" sz="2000" spc="-1" strike="noStrike">
                <a:solidFill>
                  <a:srgbClr val="0070c0"/>
                </a:solidFill>
                <a:latin typeface="Calibri"/>
                <a:ea typeface="Calibri"/>
              </a:rPr>
              <a:t>-&gt; 2400 LOC/week * (~)45 = 1,08,000 LOCs/Yr/SE </a:t>
            </a:r>
            <a:endParaRPr b="0" lang="en-IN" sz="2000" spc="-1" strike="noStrike">
              <a:latin typeface="Arial"/>
            </a:endParaRPr>
          </a:p>
          <a:p>
            <a:pPr>
              <a:lnSpc>
                <a:spcPct val="120000"/>
              </a:lnSpc>
            </a:pPr>
            <a:r>
              <a:rPr b="1" lang="en-IN" sz="2000" spc="-1" strike="noStrike">
                <a:solidFill>
                  <a:srgbClr val="0070c0"/>
                </a:solidFill>
                <a:latin typeface="Calibri"/>
                <a:ea typeface="Calibri"/>
              </a:rPr>
              <a:t>  </a:t>
            </a:r>
            <a:r>
              <a:rPr b="1" lang="en-IN" sz="2000" spc="-1" strike="noStrike">
                <a:solidFill>
                  <a:srgbClr val="0070c0"/>
                </a:solidFill>
                <a:latin typeface="Calibri"/>
                <a:ea typeface="Calibri"/>
              </a:rPr>
              <a:t>So lots of engineers will need to be working for long period of time</a:t>
            </a:r>
            <a:endParaRPr b="0" lang="en-IN" sz="2000" spc="-1" strike="noStrike">
              <a:latin typeface="Arial"/>
            </a:endParaRPr>
          </a:p>
        </p:txBody>
      </p:sp>
      <p:sp>
        <p:nvSpPr>
          <p:cNvPr id="244" name="TextShape 2"/>
          <p:cNvSpPr txBox="1"/>
          <p:nvPr/>
        </p:nvSpPr>
        <p:spPr>
          <a:xfrm>
            <a:off x="21960" y="354240"/>
            <a:ext cx="7416360" cy="80604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Leading to</a:t>
            </a:r>
            <a:endParaRPr b="0" lang="en-US" sz="2400" spc="-1" strike="noStrike">
              <a:solidFill>
                <a:srgbClr val="000000"/>
              </a:solidFill>
              <a:latin typeface="Calibri"/>
            </a:endParaRPr>
          </a:p>
        </p:txBody>
      </p:sp>
      <p:sp>
        <p:nvSpPr>
          <p:cNvPr id="245" name="CustomShape 3"/>
          <p:cNvSpPr/>
          <p:nvPr/>
        </p:nvSpPr>
        <p:spPr>
          <a:xfrm>
            <a:off x="58320" y="1045080"/>
            <a:ext cx="8839800" cy="4082760"/>
          </a:xfrm>
          <a:prstGeom prst="rect">
            <a:avLst/>
          </a:prstGeom>
          <a:noFill/>
          <a:ln>
            <a:noFill/>
          </a:ln>
        </p:spPr>
        <p:style>
          <a:lnRef idx="0"/>
          <a:fillRef idx="0"/>
          <a:effectRef idx="0"/>
          <a:fontRef idx="minor"/>
        </p:style>
        <p:txBody>
          <a:bodyPr/>
          <a:p>
            <a:pPr marL="343080" indent="-342720">
              <a:lnSpc>
                <a:spcPct val="100000"/>
              </a:lnSpc>
              <a:buClr>
                <a:srgbClr val="000000"/>
              </a:buClr>
              <a:buFont typeface="Arial"/>
              <a:buChar char="•"/>
            </a:pPr>
            <a:r>
              <a:rPr b="1" lang="en-IN" sz="2300" spc="-1" strike="noStrike">
                <a:solidFill>
                  <a:srgbClr val="000000"/>
                </a:solidFill>
                <a:latin typeface="Calibri"/>
                <a:ea typeface="Calibri"/>
              </a:rPr>
              <a:t>Need  for interacting with customers and other stake holders on what is their requirements/needs</a:t>
            </a:r>
            <a:endParaRPr b="0" lang="en-IN" sz="2300" spc="-1" strike="noStrike">
              <a:latin typeface="Arial"/>
            </a:endParaRPr>
          </a:p>
          <a:p>
            <a:pPr marL="343080" indent="-342720">
              <a:lnSpc>
                <a:spcPct val="120000"/>
              </a:lnSpc>
              <a:buClr>
                <a:srgbClr val="000000"/>
              </a:buClr>
              <a:buFont typeface="Arial"/>
              <a:buChar char="•"/>
            </a:pPr>
            <a:r>
              <a:rPr b="1" lang="en-IN" sz="2300" spc="-1" strike="noStrike">
                <a:solidFill>
                  <a:srgbClr val="000000"/>
                </a:solidFill>
                <a:latin typeface="Calibri"/>
                <a:ea typeface="Calibri"/>
              </a:rPr>
              <a:t>Need for understanding </a:t>
            </a:r>
            <a:r>
              <a:rPr b="1" lang="en-IN" sz="2300" spc="-1" strike="noStrike">
                <a:solidFill>
                  <a:srgbClr val="c00000"/>
                </a:solidFill>
                <a:latin typeface="Calibri"/>
                <a:ea typeface="Calibri"/>
              </a:rPr>
              <a:t>how </a:t>
            </a:r>
            <a:r>
              <a:rPr b="1" lang="en-IN" sz="2300" spc="-1" strike="noStrike">
                <a:solidFill>
                  <a:srgbClr val="000000"/>
                </a:solidFill>
                <a:latin typeface="Calibri"/>
                <a:ea typeface="Calibri"/>
              </a:rPr>
              <a:t>is</a:t>
            </a:r>
            <a:r>
              <a:rPr b="1" lang="en-IN" sz="2300" spc="-1" strike="noStrike">
                <a:solidFill>
                  <a:srgbClr val="c00000"/>
                </a:solidFill>
                <a:latin typeface="Calibri"/>
                <a:ea typeface="Calibri"/>
              </a:rPr>
              <a:t> </a:t>
            </a:r>
            <a:r>
              <a:rPr b="1" lang="en-IN" sz="2300" spc="-1" strike="noStrike">
                <a:solidFill>
                  <a:srgbClr val="000000"/>
                </a:solidFill>
                <a:latin typeface="Calibri"/>
                <a:ea typeface="Calibri"/>
              </a:rPr>
              <a:t>this going to be used, and by </a:t>
            </a:r>
            <a:r>
              <a:rPr b="1" lang="en-IN" sz="2300" spc="-1" strike="noStrike">
                <a:solidFill>
                  <a:srgbClr val="c00000"/>
                </a:solidFill>
                <a:latin typeface="Calibri"/>
                <a:ea typeface="Calibri"/>
              </a:rPr>
              <a:t>whom</a:t>
            </a:r>
            <a:endParaRPr b="0" lang="en-IN" sz="2300" spc="-1" strike="noStrike">
              <a:latin typeface="Arial"/>
            </a:endParaRPr>
          </a:p>
          <a:p>
            <a:pPr marL="343080" indent="-342720">
              <a:lnSpc>
                <a:spcPct val="120000"/>
              </a:lnSpc>
              <a:buClr>
                <a:srgbClr val="000000"/>
              </a:buClr>
              <a:buFont typeface="Arial"/>
              <a:buChar char="•"/>
            </a:pPr>
            <a:r>
              <a:rPr b="1" lang="en-IN" sz="2300" spc="-1" strike="noStrike">
                <a:solidFill>
                  <a:srgbClr val="000000"/>
                </a:solidFill>
                <a:latin typeface="Calibri"/>
                <a:ea typeface="Calibri"/>
              </a:rPr>
              <a:t>Need Experts in different domains to support this (Cross-domain)</a:t>
            </a:r>
            <a:endParaRPr b="0" lang="en-IN" sz="2300" spc="-1" strike="noStrike">
              <a:latin typeface="Arial"/>
            </a:endParaRPr>
          </a:p>
          <a:p>
            <a:pPr marL="343080" indent="-342720">
              <a:lnSpc>
                <a:spcPct val="120000"/>
              </a:lnSpc>
              <a:buClr>
                <a:srgbClr val="000000"/>
              </a:buClr>
              <a:buFont typeface="Arial"/>
              <a:buChar char="•"/>
            </a:pPr>
            <a:r>
              <a:rPr b="1" lang="en-IN" sz="2300" spc="-1" strike="noStrike">
                <a:solidFill>
                  <a:srgbClr val="000000"/>
                </a:solidFill>
                <a:latin typeface="Calibri"/>
                <a:ea typeface="Calibri"/>
              </a:rPr>
              <a:t>Need for good Planning</a:t>
            </a:r>
            <a:endParaRPr b="0" lang="en-IN" sz="2300" spc="-1" strike="noStrike">
              <a:latin typeface="Arial"/>
            </a:endParaRPr>
          </a:p>
          <a:p>
            <a:pPr marL="343080" indent="-342720">
              <a:lnSpc>
                <a:spcPct val="120000"/>
              </a:lnSpc>
              <a:buClr>
                <a:srgbClr val="000000"/>
              </a:buClr>
              <a:buFont typeface="Arial"/>
              <a:buChar char="•"/>
            </a:pPr>
            <a:r>
              <a:rPr b="1" lang="en-IN" sz="2300" spc="-1" strike="noStrike">
                <a:solidFill>
                  <a:srgbClr val="000000"/>
                </a:solidFill>
                <a:latin typeface="Calibri"/>
                <a:ea typeface="Calibri"/>
              </a:rPr>
              <a:t>Need for good Teamwork</a:t>
            </a:r>
            <a:endParaRPr b="0" lang="en-IN" sz="2300" spc="-1" strike="noStrike">
              <a:latin typeface="Arial"/>
            </a:endParaRPr>
          </a:p>
          <a:p>
            <a:pPr marL="343080" indent="-342720">
              <a:lnSpc>
                <a:spcPct val="120000"/>
              </a:lnSpc>
              <a:buClr>
                <a:srgbClr val="000000"/>
              </a:buClr>
              <a:buFont typeface="Arial"/>
              <a:buChar char="•"/>
            </a:pPr>
            <a:r>
              <a:rPr b="1" lang="en-IN" sz="2300" spc="-1" strike="noStrike">
                <a:solidFill>
                  <a:srgbClr val="000000"/>
                </a:solidFill>
                <a:latin typeface="Calibri"/>
                <a:ea typeface="Calibri"/>
              </a:rPr>
              <a:t>Need to have an ability to scale/support</a:t>
            </a:r>
            <a:endParaRPr b="0" lang="en-IN" sz="2300" spc="-1" strike="noStrike">
              <a:latin typeface="Arial"/>
            </a:endParaRPr>
          </a:p>
        </p:txBody>
      </p:sp>
      <p:pic>
        <p:nvPicPr>
          <p:cNvPr id="246" name="Google Shape;198;p11" descr=""/>
          <p:cNvPicPr/>
          <p:nvPr/>
        </p:nvPicPr>
        <p:blipFill>
          <a:blip r:embed="rId1"/>
          <a:stretch/>
        </p:blipFill>
        <p:spPr>
          <a:xfrm>
            <a:off x="778320" y="4025160"/>
            <a:ext cx="4229640" cy="2422080"/>
          </a:xfrm>
          <a:prstGeom prst="rect">
            <a:avLst/>
          </a:prstGeom>
          <a:ln>
            <a:noFill/>
          </a:ln>
        </p:spPr>
      </p:pic>
      <p:pic>
        <p:nvPicPr>
          <p:cNvPr id="247" name="Google Shape;199;p11" descr=""/>
          <p:cNvPicPr/>
          <p:nvPr/>
        </p:nvPicPr>
        <p:blipFill>
          <a:blip r:embed="rId2"/>
          <a:stretch/>
        </p:blipFill>
        <p:spPr>
          <a:xfrm>
            <a:off x="778320" y="3961080"/>
            <a:ext cx="4485960" cy="2542680"/>
          </a:xfrm>
          <a:prstGeom prst="rect">
            <a:avLst/>
          </a:prstGeom>
          <a:ln>
            <a:noFill/>
          </a:ln>
        </p:spPr>
      </p:pic>
      <p:pic>
        <p:nvPicPr>
          <p:cNvPr id="248" name="Google Shape;200;p11" descr=""/>
          <p:cNvPicPr/>
          <p:nvPr/>
        </p:nvPicPr>
        <p:blipFill>
          <a:blip r:embed="rId3"/>
          <a:stretch/>
        </p:blipFill>
        <p:spPr>
          <a:xfrm>
            <a:off x="526320" y="3871440"/>
            <a:ext cx="5266800" cy="2860920"/>
          </a:xfrm>
          <a:prstGeom prst="rect">
            <a:avLst/>
          </a:prstGeom>
          <a:ln>
            <a:noFill/>
          </a:ln>
        </p:spPr>
      </p:pic>
      <p:pic>
        <p:nvPicPr>
          <p:cNvPr id="249" name="Google Shape;201;p11" descr=""/>
          <p:cNvPicPr/>
          <p:nvPr/>
        </p:nvPicPr>
        <p:blipFill>
          <a:blip r:embed="rId4"/>
          <a:stretch/>
        </p:blipFill>
        <p:spPr>
          <a:xfrm>
            <a:off x="638280" y="3928320"/>
            <a:ext cx="4723560" cy="2910240"/>
          </a:xfrm>
          <a:prstGeom prst="rect">
            <a:avLst/>
          </a:prstGeom>
          <a:ln>
            <a:noFill/>
          </a:ln>
        </p:spPr>
      </p:pic>
      <p:pic>
        <p:nvPicPr>
          <p:cNvPr id="250" name="Google Shape;203;p11" descr=""/>
          <p:cNvPicPr/>
          <p:nvPr/>
        </p:nvPicPr>
        <p:blipFill>
          <a:blip r:embed="rId5"/>
          <a:stretch/>
        </p:blipFill>
        <p:spPr>
          <a:xfrm>
            <a:off x="668880" y="3930480"/>
            <a:ext cx="4674240" cy="2723400"/>
          </a:xfrm>
          <a:prstGeom prst="rect">
            <a:avLst/>
          </a:prstGeom>
          <a:ln>
            <a:noFill/>
          </a:ln>
        </p:spPr>
      </p:pic>
    </p:spTree>
  </p:cSld>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entr" presetID="1">
                                  <p:stCondLst>
                                    <p:cond delay="0"/>
                                  </p:stCondLst>
                                  <p:childTnLst>
                                    <p:set>
                                      <p:cBhvr>
                                        <p:cTn id="54" dur="1" fill="hold">
                                          <p:stCondLst>
                                            <p:cond delay="0"/>
                                          </p:stCondLst>
                                        </p:cTn>
                                        <p:tgtEl>
                                          <p:spTgt spid="245">
                                            <p:txEl>
                                              <p:pRg st="0" end="0"/>
                                            </p:txEl>
                                          </p:spTgt>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245">
                                            <p:txEl>
                                              <p:pRg st="1" end="1"/>
                                            </p:txEl>
                                          </p:spTgt>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245">
                                            <p:txEl>
                                              <p:pRg st="2" end="2"/>
                                            </p:txEl>
                                          </p:spTgt>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245">
                                            <p:txEl>
                                              <p:pRg st="3" end="3"/>
                                            </p:txEl>
                                          </p:spTgt>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245">
                                            <p:txEl>
                                              <p:pRg st="4" end="4"/>
                                            </p:txEl>
                                          </p:spTgt>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245">
                                            <p:txEl>
                                              <p:pRg st="5" end="5"/>
                                            </p:txEl>
                                          </p:spTgt>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2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xit" presetID="1">
                                  <p:stCondLst>
                                    <p:cond delay="0"/>
                                  </p:stCondLst>
                                  <p:childTnLst>
                                    <p:set>
                                      <p:cBhvr>
                                        <p:cTn id="70" dur="1" fill="hold">
                                          <p:stCondLst>
                                            <p:cond delay="1"/>
                                          </p:stCondLst>
                                        </p:cTn>
                                        <p:tgtEl>
                                          <p:spTgt spid="246"/>
                                        </p:tgtEl>
                                        <p:attrNameLst>
                                          <p:attrName>style.visibility</p:attrName>
                                        </p:attrNameLst>
                                      </p:cBhvr>
                                      <p:to>
                                        <p:strVal val="hidden"/>
                                      </p:to>
                                    </p:set>
                                  </p:childTnLst>
                                </p:cTn>
                              </p:par>
                              <p:par>
                                <p:cTn id="71" nodeType="withEffect" fill="hold" presetClass="entr" presetID="1">
                                  <p:stCondLst>
                                    <p:cond delay="0"/>
                                  </p:stCondLst>
                                  <p:childTnLst>
                                    <p:set>
                                      <p:cBhvr>
                                        <p:cTn id="72" dur="1" fill="hold">
                                          <p:stCondLst>
                                            <p:cond delay="0"/>
                                          </p:stCondLst>
                                        </p:cTn>
                                        <p:tgtEl>
                                          <p:spTgt spid="2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xit" presetID="1">
                                  <p:stCondLst>
                                    <p:cond delay="0"/>
                                  </p:stCondLst>
                                  <p:childTnLst>
                                    <p:set>
                                      <p:cBhvr>
                                        <p:cTn id="76" dur="1" fill="hold">
                                          <p:stCondLst>
                                            <p:cond delay="1"/>
                                          </p:stCondLst>
                                        </p:cTn>
                                        <p:tgtEl>
                                          <p:spTgt spid="247"/>
                                        </p:tgtEl>
                                        <p:attrNameLst>
                                          <p:attrName>style.visibility</p:attrName>
                                        </p:attrNameLst>
                                      </p:cBhvr>
                                      <p:to>
                                        <p:strVal val="hidden"/>
                                      </p:to>
                                    </p:set>
                                  </p:childTnLst>
                                </p:cTn>
                              </p:par>
                              <p:par>
                                <p:cTn id="77" nodeType="withEffect" fill="hold" presetClass="entr" presetID="1">
                                  <p:stCondLst>
                                    <p:cond delay="0"/>
                                  </p:stCondLst>
                                  <p:childTnLst>
                                    <p:set>
                                      <p:cBhvr>
                                        <p:cTn id="78" dur="1" fill="hold">
                                          <p:stCondLst>
                                            <p:cond delay="0"/>
                                          </p:stCondLst>
                                        </p:cTn>
                                        <p:tgtEl>
                                          <p:spTgt spid="2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xit" presetID="1">
                                  <p:stCondLst>
                                    <p:cond delay="0"/>
                                  </p:stCondLst>
                                  <p:childTnLst>
                                    <p:set>
                                      <p:cBhvr>
                                        <p:cTn id="82" dur="1" fill="hold">
                                          <p:stCondLst>
                                            <p:cond delay="1"/>
                                          </p:stCondLst>
                                        </p:cTn>
                                        <p:tgtEl>
                                          <p:spTgt spid="248"/>
                                        </p:tgtEl>
                                        <p:attrNameLst>
                                          <p:attrName>style.visibility</p:attrName>
                                        </p:attrNameLst>
                                      </p:cBhvr>
                                      <p:to>
                                        <p:strVal val="hidden"/>
                                      </p:to>
                                    </p:set>
                                  </p:childTnLst>
                                </p:cTn>
                              </p:par>
                              <p:par>
                                <p:cTn id="83" nodeType="withEffect" fill="hold" presetClass="entr" presetID="1">
                                  <p:stCondLst>
                                    <p:cond delay="0"/>
                                  </p:stCondLst>
                                  <p:childTnLst>
                                    <p:set>
                                      <p:cBhvr>
                                        <p:cTn id="84" dur="1" fill="hold">
                                          <p:stCondLst>
                                            <p:cond delay="0"/>
                                          </p:stCondLst>
                                        </p:cTn>
                                        <p:tgtEl>
                                          <p:spTgt spid="2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xit" presetID="1">
                                  <p:stCondLst>
                                    <p:cond delay="0"/>
                                  </p:stCondLst>
                                  <p:childTnLst>
                                    <p:set>
                                      <p:cBhvr>
                                        <p:cTn id="88" dur="1" fill="hold">
                                          <p:stCondLst>
                                            <p:cond delay="1"/>
                                          </p:stCondLst>
                                        </p:cTn>
                                        <p:tgtEl>
                                          <p:spTgt spid="249"/>
                                        </p:tgtEl>
                                        <p:attrNameLst>
                                          <p:attrName>style.visibility</p:attrName>
                                        </p:attrNameLst>
                                      </p:cBhvr>
                                      <p:to>
                                        <p:strVal val="hidden"/>
                                      </p:to>
                                    </p:set>
                                  </p:childTnLst>
                                </p:cTn>
                              </p:par>
                              <p:par>
                                <p:cTn id="89" nodeType="withEffect" fill="hold" presetClass="entr" presetID="1">
                                  <p:stCondLst>
                                    <p:cond delay="0"/>
                                  </p:stCondLst>
                                  <p:childTnLst>
                                    <p:set>
                                      <p:cBhvr>
                                        <p:cTn id="90" dur="1" fill="hold">
                                          <p:stCondLst>
                                            <p:cond delay="0"/>
                                          </p:stCondLst>
                                        </p:cTn>
                                        <p:tgtEl>
                                          <p:spTgt spid="2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xit" presetID="1">
                                  <p:stCondLst>
                                    <p:cond delay="0"/>
                                  </p:stCondLst>
                                  <p:childTnLst>
                                    <p:set>
                                      <p:cBhvr>
                                        <p:cTn id="94" dur="1" fill="hold">
                                          <p:stCondLst>
                                            <p:cond delay="1"/>
                                          </p:stCondLst>
                                        </p:cTn>
                                        <p:tgtEl>
                                          <p:spTgt spid="250"/>
                                        </p:tgtEl>
                                        <p:attrNameLst>
                                          <p:attrName>style.visibility</p:attrName>
                                        </p:attrNameLst>
                                      </p:cBhvr>
                                      <p:to>
                                        <p:strVal val="hidden"/>
                                      </p:to>
                                    </p:set>
                                  </p:childTnLst>
                                </p:cTn>
                              </p:par>
                              <p:par>
                                <p:cTn id="95" nodeType="withEffect" fill="hold" presetClass="entr" presetID="1">
                                  <p:stCondLst>
                                    <p:cond delay="0"/>
                                  </p:stCondLst>
                                  <p:childTnLst>
                                    <p:set>
                                      <p:cBhvr>
                                        <p:cTn id="96" dur="1" fill="hold">
                                          <p:stCondLst>
                                            <p:cond delay="0"/>
                                          </p:stCondLst>
                                        </p:cTn>
                                        <p:tgtEl>
                                          <p:spTgt spid="24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xit" presetID="1">
                                  <p:stCondLst>
                                    <p:cond delay="0"/>
                                  </p:stCondLst>
                                  <p:childTnLst>
                                    <p:set>
                                      <p:cBhvr>
                                        <p:cTn id="100" dur="1" fill="hold">
                                          <p:stCondLst>
                                            <p:cond delay="1"/>
                                          </p:stCondLst>
                                        </p:cTn>
                                        <p:tgtEl>
                                          <p:spTgt spid="24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110880" y="56808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Waterfall Model</a:t>
            </a:r>
            <a:endParaRPr b="0" lang="en-IN" sz="2800" spc="-1" strike="noStrike">
              <a:latin typeface="Arial"/>
            </a:endParaRPr>
          </a:p>
        </p:txBody>
      </p:sp>
      <p:pic>
        <p:nvPicPr>
          <p:cNvPr id="491" name="Picture 1" descr=""/>
          <p:cNvPicPr/>
          <p:nvPr/>
        </p:nvPicPr>
        <p:blipFill>
          <a:blip r:embed="rId1"/>
          <a:stretch/>
        </p:blipFill>
        <p:spPr>
          <a:xfrm>
            <a:off x="110880" y="1511640"/>
            <a:ext cx="8674560" cy="4925160"/>
          </a:xfrm>
          <a:prstGeom prst="rect">
            <a:avLst/>
          </a:prstGeom>
          <a:ln>
            <a:noFill/>
          </a:ln>
        </p:spPr>
      </p:pic>
      <p:grpSp>
        <p:nvGrpSpPr>
          <p:cNvPr id="492" name="Group 2"/>
          <p:cNvGrpSpPr/>
          <p:nvPr/>
        </p:nvGrpSpPr>
        <p:grpSpPr>
          <a:xfrm>
            <a:off x="1555200" y="2062800"/>
            <a:ext cx="801720" cy="263880"/>
            <a:chOff x="1555200" y="2062800"/>
            <a:chExt cx="801720" cy="263880"/>
          </a:xfrm>
        </p:grpSpPr>
        <p:sp>
          <p:nvSpPr>
            <p:cNvPr id="493" name="Line 3"/>
            <p:cNvSpPr/>
            <p:nvPr/>
          </p:nvSpPr>
          <p:spPr>
            <a:xfrm>
              <a:off x="1555200" y="2062800"/>
              <a:ext cx="801360" cy="360"/>
            </a:xfrm>
            <a:prstGeom prst="line">
              <a:avLst/>
            </a:prstGeom>
            <a:ln w="28440"/>
          </p:spPr>
          <p:style>
            <a:lnRef idx="1">
              <a:schemeClr val="accent1"/>
            </a:lnRef>
            <a:fillRef idx="0">
              <a:schemeClr val="accent1"/>
            </a:fillRef>
            <a:effectRef idx="0">
              <a:schemeClr val="accent1"/>
            </a:effectRef>
            <a:fontRef idx="minor"/>
          </p:style>
        </p:sp>
        <p:sp>
          <p:nvSpPr>
            <p:cNvPr id="494" name="CustomShape 4"/>
            <p:cNvSpPr/>
            <p:nvPr/>
          </p:nvSpPr>
          <p:spPr>
            <a:xfrm>
              <a:off x="2356560" y="2063160"/>
              <a:ext cx="360" cy="26352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grpSp>
        <p:nvGrpSpPr>
          <p:cNvPr id="495" name="Group 5"/>
          <p:cNvGrpSpPr/>
          <p:nvPr/>
        </p:nvGrpSpPr>
        <p:grpSpPr>
          <a:xfrm>
            <a:off x="3044160" y="2441520"/>
            <a:ext cx="623160" cy="347400"/>
            <a:chOff x="3044160" y="2441520"/>
            <a:chExt cx="623160" cy="347400"/>
          </a:xfrm>
        </p:grpSpPr>
        <p:sp>
          <p:nvSpPr>
            <p:cNvPr id="496" name="Line 6"/>
            <p:cNvSpPr/>
            <p:nvPr/>
          </p:nvSpPr>
          <p:spPr>
            <a:xfrm>
              <a:off x="3044160" y="2441520"/>
              <a:ext cx="622800" cy="360"/>
            </a:xfrm>
            <a:prstGeom prst="line">
              <a:avLst/>
            </a:prstGeom>
            <a:ln w="28440"/>
          </p:spPr>
          <p:style>
            <a:lnRef idx="1">
              <a:schemeClr val="accent1"/>
            </a:lnRef>
            <a:fillRef idx="0">
              <a:schemeClr val="accent1"/>
            </a:fillRef>
            <a:effectRef idx="0">
              <a:schemeClr val="accent1"/>
            </a:effectRef>
            <a:fontRef idx="minor"/>
          </p:style>
        </p:sp>
        <p:sp>
          <p:nvSpPr>
            <p:cNvPr id="497" name="CustomShape 7"/>
            <p:cNvSpPr/>
            <p:nvPr/>
          </p:nvSpPr>
          <p:spPr>
            <a:xfrm>
              <a:off x="3666960" y="2441880"/>
              <a:ext cx="360" cy="34704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grpSp>
        <p:nvGrpSpPr>
          <p:cNvPr id="498" name="Group 8"/>
          <p:cNvGrpSpPr/>
          <p:nvPr/>
        </p:nvGrpSpPr>
        <p:grpSpPr>
          <a:xfrm>
            <a:off x="4141440" y="3036960"/>
            <a:ext cx="623520" cy="347400"/>
            <a:chOff x="4141440" y="3036960"/>
            <a:chExt cx="623520" cy="347400"/>
          </a:xfrm>
        </p:grpSpPr>
        <p:sp>
          <p:nvSpPr>
            <p:cNvPr id="499" name="Line 9"/>
            <p:cNvSpPr/>
            <p:nvPr/>
          </p:nvSpPr>
          <p:spPr>
            <a:xfrm>
              <a:off x="4141440" y="3036960"/>
              <a:ext cx="622800" cy="360"/>
            </a:xfrm>
            <a:prstGeom prst="line">
              <a:avLst/>
            </a:prstGeom>
            <a:ln w="28440"/>
          </p:spPr>
          <p:style>
            <a:lnRef idx="1">
              <a:schemeClr val="accent1"/>
            </a:lnRef>
            <a:fillRef idx="0">
              <a:schemeClr val="accent1"/>
            </a:fillRef>
            <a:effectRef idx="0">
              <a:schemeClr val="accent1"/>
            </a:effectRef>
            <a:fontRef idx="minor"/>
          </p:style>
        </p:sp>
        <p:sp>
          <p:nvSpPr>
            <p:cNvPr id="500" name="CustomShape 10"/>
            <p:cNvSpPr/>
            <p:nvPr/>
          </p:nvSpPr>
          <p:spPr>
            <a:xfrm>
              <a:off x="4764600" y="3037320"/>
              <a:ext cx="360" cy="34704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grpSp>
        <p:nvGrpSpPr>
          <p:cNvPr id="501" name="Group 11"/>
          <p:cNvGrpSpPr/>
          <p:nvPr/>
        </p:nvGrpSpPr>
        <p:grpSpPr>
          <a:xfrm>
            <a:off x="5553360" y="3627000"/>
            <a:ext cx="470880" cy="462240"/>
            <a:chOff x="5553360" y="3627000"/>
            <a:chExt cx="470880" cy="462240"/>
          </a:xfrm>
        </p:grpSpPr>
        <p:sp>
          <p:nvSpPr>
            <p:cNvPr id="502" name="Line 12"/>
            <p:cNvSpPr/>
            <p:nvPr/>
          </p:nvSpPr>
          <p:spPr>
            <a:xfrm>
              <a:off x="5553360" y="3627000"/>
              <a:ext cx="470160" cy="360"/>
            </a:xfrm>
            <a:prstGeom prst="line">
              <a:avLst/>
            </a:prstGeom>
            <a:ln w="28440"/>
          </p:spPr>
          <p:style>
            <a:lnRef idx="1">
              <a:schemeClr val="accent1"/>
            </a:lnRef>
            <a:fillRef idx="0">
              <a:schemeClr val="accent1"/>
            </a:fillRef>
            <a:effectRef idx="0">
              <a:schemeClr val="accent1"/>
            </a:effectRef>
            <a:fontRef idx="minor"/>
          </p:style>
        </p:sp>
        <p:sp>
          <p:nvSpPr>
            <p:cNvPr id="503" name="CustomShape 13"/>
            <p:cNvSpPr/>
            <p:nvPr/>
          </p:nvSpPr>
          <p:spPr>
            <a:xfrm>
              <a:off x="6023880" y="3627000"/>
              <a:ext cx="360" cy="46224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grpSp>
        <p:nvGrpSpPr>
          <p:cNvPr id="504" name="Group 14"/>
          <p:cNvGrpSpPr/>
          <p:nvPr/>
        </p:nvGrpSpPr>
        <p:grpSpPr>
          <a:xfrm>
            <a:off x="6469200" y="4297680"/>
            <a:ext cx="470880" cy="574200"/>
            <a:chOff x="6469200" y="4297680"/>
            <a:chExt cx="470880" cy="574200"/>
          </a:xfrm>
        </p:grpSpPr>
        <p:sp>
          <p:nvSpPr>
            <p:cNvPr id="505" name="Line 15"/>
            <p:cNvSpPr/>
            <p:nvPr/>
          </p:nvSpPr>
          <p:spPr>
            <a:xfrm>
              <a:off x="6469200" y="4297680"/>
              <a:ext cx="470160" cy="360"/>
            </a:xfrm>
            <a:prstGeom prst="line">
              <a:avLst/>
            </a:prstGeom>
            <a:ln w="28440"/>
          </p:spPr>
          <p:style>
            <a:lnRef idx="1">
              <a:schemeClr val="accent1"/>
            </a:lnRef>
            <a:fillRef idx="0">
              <a:schemeClr val="accent1"/>
            </a:fillRef>
            <a:effectRef idx="0">
              <a:schemeClr val="accent1"/>
            </a:effectRef>
            <a:fontRef idx="minor"/>
          </p:style>
        </p:sp>
        <p:sp>
          <p:nvSpPr>
            <p:cNvPr id="506" name="CustomShape 16"/>
            <p:cNvSpPr/>
            <p:nvPr/>
          </p:nvSpPr>
          <p:spPr>
            <a:xfrm>
              <a:off x="6939720" y="4298040"/>
              <a:ext cx="360" cy="57384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grpSp>
        <p:nvGrpSpPr>
          <p:cNvPr id="507" name="Group 17"/>
          <p:cNvGrpSpPr/>
          <p:nvPr/>
        </p:nvGrpSpPr>
        <p:grpSpPr>
          <a:xfrm>
            <a:off x="7515720" y="5061240"/>
            <a:ext cx="403200" cy="489600"/>
            <a:chOff x="7515720" y="5061240"/>
            <a:chExt cx="403200" cy="489600"/>
          </a:xfrm>
        </p:grpSpPr>
        <p:sp>
          <p:nvSpPr>
            <p:cNvPr id="508" name="Line 18"/>
            <p:cNvSpPr/>
            <p:nvPr/>
          </p:nvSpPr>
          <p:spPr>
            <a:xfrm>
              <a:off x="7515720" y="5061240"/>
              <a:ext cx="402480" cy="360"/>
            </a:xfrm>
            <a:prstGeom prst="line">
              <a:avLst/>
            </a:prstGeom>
            <a:ln w="28440"/>
          </p:spPr>
          <p:style>
            <a:lnRef idx="1">
              <a:schemeClr val="accent1"/>
            </a:lnRef>
            <a:fillRef idx="0">
              <a:schemeClr val="accent1"/>
            </a:fillRef>
            <a:effectRef idx="0">
              <a:schemeClr val="accent1"/>
            </a:effectRef>
            <a:fontRef idx="minor"/>
          </p:style>
        </p:sp>
        <p:sp>
          <p:nvSpPr>
            <p:cNvPr id="509" name="CustomShape 19"/>
            <p:cNvSpPr/>
            <p:nvPr/>
          </p:nvSpPr>
          <p:spPr>
            <a:xfrm>
              <a:off x="7918560" y="5061600"/>
              <a:ext cx="360" cy="48924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grpSp>
      <p:sp>
        <p:nvSpPr>
          <p:cNvPr id="510" name="Line 20"/>
          <p:cNvSpPr/>
          <p:nvPr/>
        </p:nvSpPr>
        <p:spPr>
          <a:xfrm flipH="1">
            <a:off x="1064880" y="5806800"/>
            <a:ext cx="6212520" cy="36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1" name="Line 21"/>
          <p:cNvSpPr/>
          <p:nvPr/>
        </p:nvSpPr>
        <p:spPr>
          <a:xfrm flipV="1">
            <a:off x="1064880" y="2441520"/>
            <a:ext cx="360" cy="336528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2" name="Line 22"/>
          <p:cNvSpPr/>
          <p:nvPr/>
        </p:nvSpPr>
        <p:spPr>
          <a:xfrm flipV="1">
            <a:off x="2452320" y="2648160"/>
            <a:ext cx="360" cy="315864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3" name="Line 23"/>
          <p:cNvSpPr/>
          <p:nvPr/>
        </p:nvSpPr>
        <p:spPr>
          <a:xfrm flipV="1">
            <a:off x="3669840" y="3278160"/>
            <a:ext cx="360" cy="252864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4" name="Line 24"/>
          <p:cNvSpPr/>
          <p:nvPr/>
        </p:nvSpPr>
        <p:spPr>
          <a:xfrm flipV="1">
            <a:off x="4953600" y="3797280"/>
            <a:ext cx="360" cy="200952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5" name="Line 25"/>
          <p:cNvSpPr/>
          <p:nvPr/>
        </p:nvSpPr>
        <p:spPr>
          <a:xfrm flipV="1">
            <a:off x="6010920" y="4427280"/>
            <a:ext cx="360" cy="137952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
        <p:nvSpPr>
          <p:cNvPr id="516" name="Line 26"/>
          <p:cNvSpPr/>
          <p:nvPr/>
        </p:nvSpPr>
        <p:spPr>
          <a:xfrm flipV="1">
            <a:off x="6823080" y="5192280"/>
            <a:ext cx="360" cy="614520"/>
          </a:xfrm>
          <a:prstGeom prst="line">
            <a:avLst/>
          </a:prstGeom>
          <a:ln w="28440">
            <a:solidFill>
              <a:srgbClr val="c00000"/>
            </a:solidFill>
          </a:ln>
        </p:spPr>
        <p:style>
          <a:lnRef idx="1">
            <a:schemeClr val="accent1"/>
          </a:lnRef>
          <a:fillRef idx="0">
            <a:schemeClr val="accent1"/>
          </a:fillRef>
          <a:effectRef idx="0">
            <a:schemeClr val="accent1"/>
          </a:effectRef>
          <a:fontRef idx="minor"/>
        </p:style>
      </p:sp>
    </p:spTree>
  </p:cSld>
  <p:timing>
    <p:tnLst>
      <p:par>
        <p:cTn id="823" dur="indefinite" restart="never" nodeType="tmRoot">
          <p:childTnLst>
            <p:seq>
              <p:cTn id="824"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32040" y="53316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Waterfall Model</a:t>
            </a:r>
            <a:endParaRPr b="0" lang="en-IN" sz="2800" spc="-1" strike="noStrike">
              <a:latin typeface="Arial"/>
            </a:endParaRPr>
          </a:p>
        </p:txBody>
      </p:sp>
      <p:graphicFrame>
        <p:nvGraphicFramePr>
          <p:cNvPr id="518" name="Table 2"/>
          <p:cNvGraphicFramePr/>
          <p:nvPr/>
        </p:nvGraphicFramePr>
        <p:xfrm>
          <a:off x="32040" y="1209960"/>
          <a:ext cx="7713720" cy="360000"/>
        </p:xfrm>
        <a:graphic>
          <a:graphicData uri="http://schemas.openxmlformats.org/drawingml/2006/table">
            <a:tbl>
              <a:tblPr/>
              <a:tblGrid>
                <a:gridCol w="3856680"/>
                <a:gridCol w="3856680"/>
              </a:tblGrid>
              <a:tr h="0">
                <a:tc>
                  <a:txBody>
                    <a:bodyPr/>
                    <a:p>
                      <a:pPr marL="114480">
                        <a:lnSpc>
                          <a:spcPct val="90000"/>
                        </a:lnSpc>
                        <a:spcBef>
                          <a:spcPts val="1001"/>
                        </a:spcBef>
                      </a:pPr>
                      <a:r>
                        <a:rPr b="1" lang="en-IN" sz="2400" spc="-1" strike="noStrike">
                          <a:solidFill>
                            <a:srgbClr val="0070c0"/>
                          </a:solidFill>
                          <a:latin typeface="Calibri"/>
                        </a:rPr>
                        <a:t>Advantages</a:t>
                      </a:r>
                      <a:endParaRPr b="0" lang="en-IN" sz="2400" spc="-1" strike="noStrike">
                        <a:latin typeface="Arial"/>
                      </a:endParaRPr>
                    </a:p>
                    <a:p>
                      <a:pPr marL="228600" indent="-228240" algn="just">
                        <a:lnSpc>
                          <a:spcPct val="100000"/>
                        </a:lnSpc>
                        <a:spcBef>
                          <a:spcPts val="601"/>
                        </a:spcBef>
                        <a:buClr>
                          <a:srgbClr val="111111"/>
                        </a:buClr>
                        <a:buFont typeface="Arial"/>
                        <a:buChar char="•"/>
                      </a:pPr>
                      <a:r>
                        <a:rPr b="0" lang="en-IN" sz="2400" spc="-1" strike="noStrike">
                          <a:solidFill>
                            <a:srgbClr val="111111"/>
                          </a:solidFill>
                          <a:latin typeface="Calibri"/>
                        </a:rPr>
                        <a:t>Simple</a:t>
                      </a:r>
                      <a:endParaRPr b="0" lang="en-IN" sz="2400" spc="-1" strike="noStrike">
                        <a:latin typeface="Arial"/>
                      </a:endParaRPr>
                    </a:p>
                    <a:p>
                      <a:pPr marL="228600" indent="-228240" algn="just">
                        <a:lnSpc>
                          <a:spcPct val="100000"/>
                        </a:lnSpc>
                        <a:spcBef>
                          <a:spcPts val="601"/>
                        </a:spcBef>
                        <a:buClr>
                          <a:srgbClr val="111111"/>
                        </a:buClr>
                        <a:buFont typeface="Arial"/>
                        <a:buChar char="•"/>
                      </a:pPr>
                      <a:r>
                        <a:rPr b="0" lang="en-IN" sz="2400" spc="-1" strike="noStrike">
                          <a:solidFill>
                            <a:srgbClr val="111111"/>
                          </a:solidFill>
                          <a:latin typeface="Calibri"/>
                        </a:rPr>
                        <a:t>Clear Identified phases as shown and easy to departmentalize and control</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Easy to manage due to the rigidity of the model</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Each phase has specific deliverables and a review process</a:t>
                      </a:r>
                      <a:endParaRPr b="0" lang="en-IN" sz="2400" spc="-1" strike="noStrike">
                        <a:latin typeface="Arial"/>
                      </a:endParaRPr>
                    </a:p>
                    <a:p>
                      <a:pPr marL="144000">
                        <a:lnSpc>
                          <a:spcPct val="90000"/>
                        </a:lnSpc>
                        <a:spcBef>
                          <a:spcPts val="601"/>
                        </a:spcBef>
                      </a:pPr>
                      <a:r>
                        <a:rPr b="1" lang="en-IN" sz="2400" spc="-1" strike="noStrike">
                          <a:solidFill>
                            <a:srgbClr val="ff0000"/>
                          </a:solidFill>
                          <a:latin typeface="Calibri"/>
                        </a:rPr>
                        <a:t>Dis-Advantages</a:t>
                      </a:r>
                      <a:endParaRPr b="0" lang="en-IN" sz="2400" spc="-1" strike="noStrike">
                        <a:latin typeface="Arial"/>
                      </a:endParaRPr>
                    </a:p>
                  </a:txBody>
                  <a:tcPr marL="91440" marR="91440">
                    <a:noFill/>
                  </a:tcPr>
                </a:tc>
                <a:tc>
                  <a:txBody>
                    <a:bodyPr/>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Assumes requirements (both user &amp; hardware) can be frozen</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Difficult to accommodate change and hence not very flexible</a:t>
                      </a:r>
                      <a:endParaRPr b="0" lang="en-IN" sz="2400" spc="-1" strike="noStrike">
                        <a:latin typeface="Arial"/>
                      </a:endParaRPr>
                    </a:p>
                    <a:p>
                      <a:pPr marL="228600" indent="-228240" algn="just">
                        <a:lnSpc>
                          <a:spcPct val="100000"/>
                        </a:lnSpc>
                        <a:spcBef>
                          <a:spcPts val="601"/>
                        </a:spcBef>
                        <a:buClr>
                          <a:srgbClr val="111111"/>
                        </a:buClr>
                        <a:buFont typeface="Arial"/>
                        <a:buChar char="•"/>
                      </a:pPr>
                      <a:r>
                        <a:rPr b="0" lang="en-IN" sz="2400" spc="-1" strike="noStrike">
                          <a:solidFill>
                            <a:srgbClr val="111111"/>
                          </a:solidFill>
                          <a:latin typeface="Calibri"/>
                        </a:rPr>
                        <a:t>Sequential. Move from one phase to another only after the completion of the previous phase</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Big bang approach .. No working software till late in the lifecycle</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High risk and uncertainty</a:t>
                      </a:r>
                      <a:endParaRPr b="0" lang="en-IN" sz="2400" spc="-1" strike="noStrike">
                        <a:latin typeface="Arial"/>
                      </a:endParaRPr>
                    </a:p>
                    <a:p>
                      <a:pPr marL="228600" indent="-228240" algn="just">
                        <a:lnSpc>
                          <a:spcPct val="100000"/>
                        </a:lnSpc>
                        <a:spcBef>
                          <a:spcPts val="799"/>
                        </a:spcBef>
                        <a:buClr>
                          <a:srgbClr val="111111"/>
                        </a:buClr>
                        <a:buFont typeface="Arial"/>
                        <a:buChar char="•"/>
                      </a:pPr>
                      <a:r>
                        <a:rPr b="0" lang="en-IN" sz="2400" spc="-1" strike="noStrike">
                          <a:solidFill>
                            <a:srgbClr val="111111"/>
                          </a:solidFill>
                          <a:latin typeface="Calibri"/>
                        </a:rPr>
                        <a:t>Poor model for long and ongoing projects</a:t>
                      </a:r>
                      <a:endParaRPr b="0" lang="en-IN" sz="2400" spc="-1" strike="noStrike">
                        <a:latin typeface="Arial"/>
                      </a:endParaRPr>
                    </a:p>
                  </a:txBody>
                  <a:tcPr marL="91440" marR="91440">
                    <a:noFill/>
                  </a:tcPr>
                </a:tc>
              </a:tr>
            </a:tbl>
          </a:graphicData>
        </a:graphic>
      </p:graphicFrame>
    </p:spTree>
  </p:cSld>
  <p:timing>
    <p:tnLst>
      <p:par>
        <p:cTn id="825" dur="indefinite" restart="never" nodeType="tmRoot">
          <p:childTnLst>
            <p:seq>
              <p:cTn id="826" dur="indefinite" nodeType="mainSeq">
                <p:childTnLst>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518"/>
                                        </p:tgtEl>
                                        <p:attrNameLst>
                                          <p:attrName>style.visibility</p:attrName>
                                        </p:attrNameLst>
                                      </p:cBhvr>
                                      <p:to>
                                        <p:strVal val="visible"/>
                                      </p:to>
                                    </p:set>
                                  </p:childTnLst>
                                </p:cTn>
                              </p:par>
                              <p:par>
                                <p:cTn id="831" nodeType="withEffect" fill="hold" presetClass="entr" presetID="1">
                                  <p:stCondLst>
                                    <p:cond delay="0"/>
                                  </p:stCondLst>
                                  <p:childTnLst>
                                    <p:set>
                                      <p:cBhvr>
                                        <p:cTn id="832" dur="1" fill="hold">
                                          <p:stCondLst>
                                            <p:cond delay="0"/>
                                          </p:stCondLst>
                                        </p:cTn>
                                        <p:tgtEl>
                                          <p:spTgt spid="518"/>
                                        </p:tgtEl>
                                        <p:attrNameLst>
                                          <p:attrName>style.visibility</p:attrName>
                                        </p:attrNameLst>
                                      </p:cBhvr>
                                      <p:to>
                                        <p:strVal val="visible"/>
                                      </p:to>
                                    </p:set>
                                  </p:childTnLst>
                                </p:cTn>
                              </p:par>
                              <p:par>
                                <p:cTn id="833" nodeType="withEffect" fill="hold" presetClass="entr" presetID="1">
                                  <p:stCondLst>
                                    <p:cond delay="0"/>
                                  </p:stCondLst>
                                  <p:childTnLst>
                                    <p:set>
                                      <p:cBhvr>
                                        <p:cTn id="834" dur="1" fill="hold">
                                          <p:stCondLst>
                                            <p:cond delay="0"/>
                                          </p:stCondLst>
                                        </p:cTn>
                                        <p:tgtEl>
                                          <p:spTgt spid="518"/>
                                        </p:tgtEl>
                                        <p:attrNameLst>
                                          <p:attrName>style.visibility</p:attrName>
                                        </p:attrNameLst>
                                      </p:cBhvr>
                                      <p:to>
                                        <p:strVal val="visible"/>
                                      </p:to>
                                    </p:set>
                                  </p:childTnLst>
                                </p:cTn>
                              </p:par>
                              <p:par>
                                <p:cTn id="835" nodeType="withEffect" fill="hold" presetClass="entr" presetID="1">
                                  <p:stCondLst>
                                    <p:cond delay="0"/>
                                  </p:stCondLst>
                                  <p:childTnLst>
                                    <p:set>
                                      <p:cBhvr>
                                        <p:cTn id="836" dur="1" fill="hold">
                                          <p:stCondLst>
                                            <p:cond delay="0"/>
                                          </p:stCondLst>
                                        </p:cTn>
                                        <p:tgtEl>
                                          <p:spTgt spid="518"/>
                                        </p:tgtEl>
                                        <p:attrNameLst>
                                          <p:attrName>style.visibility</p:attrName>
                                        </p:attrNameLst>
                                      </p:cBhvr>
                                      <p:to>
                                        <p:strVal val="visible"/>
                                      </p:to>
                                    </p:set>
                                  </p:childTnLst>
                                </p:cTn>
                              </p:par>
                              <p:par>
                                <p:cTn id="837" nodeType="withEffect" fill="hold" presetClass="entr" presetID="1">
                                  <p:stCondLst>
                                    <p:cond delay="0"/>
                                  </p:stCondLst>
                                  <p:childTnLst>
                                    <p:set>
                                      <p:cBhvr>
                                        <p:cTn id="838" dur="1" fill="hold">
                                          <p:stCondLst>
                                            <p:cond delay="0"/>
                                          </p:stCondLst>
                                        </p:cTn>
                                        <p:tgtEl>
                                          <p:spTgt spid="518"/>
                                        </p:tgtEl>
                                        <p:attrNameLst>
                                          <p:attrName>style.visibility</p:attrName>
                                        </p:attrNameLst>
                                      </p:cBhvr>
                                      <p:to>
                                        <p:strVal val="visible"/>
                                      </p:to>
                                    </p:set>
                                  </p:childTnLst>
                                </p:cTn>
                              </p:par>
                              <p:par>
                                <p:cTn id="839" nodeType="withEffect" fill="hold" presetClass="entr" presetID="1">
                                  <p:stCondLst>
                                    <p:cond delay="0"/>
                                  </p:stCondLst>
                                  <p:childTnLst>
                                    <p:set>
                                      <p:cBhvr>
                                        <p:cTn id="840" dur="1" fill="hold">
                                          <p:stCondLst>
                                            <p:cond delay="0"/>
                                          </p:stCondLst>
                                        </p:cTn>
                                        <p:tgtEl>
                                          <p:spTgt spid="518"/>
                                        </p:tgtEl>
                                        <p:attrNameLst>
                                          <p:attrName>style.visibility</p:attrName>
                                        </p:attrNameLst>
                                      </p:cBhvr>
                                      <p:to>
                                        <p:strVal val="visible"/>
                                      </p:to>
                                    </p:set>
                                  </p:childTnLst>
                                </p:cTn>
                              </p:par>
                              <p:par>
                                <p:cTn id="841" nodeType="withEffect" fill="hold" presetClass="entr" presetID="1">
                                  <p:stCondLst>
                                    <p:cond delay="0"/>
                                  </p:stCondLst>
                                  <p:childTnLst>
                                    <p:set>
                                      <p:cBhvr>
                                        <p:cTn id="842" dur="1" fill="hold">
                                          <p:stCondLst>
                                            <p:cond delay="0"/>
                                          </p:stCondLst>
                                        </p:cTn>
                                        <p:tgtEl>
                                          <p:spTgt spid="518"/>
                                        </p:tgtEl>
                                        <p:attrNameLst>
                                          <p:attrName>style.visibility</p:attrName>
                                        </p:attrNameLst>
                                      </p:cBhvr>
                                      <p:to>
                                        <p:strVal val="visible"/>
                                      </p:to>
                                    </p:set>
                                  </p:childTnLst>
                                </p:cTn>
                              </p:par>
                              <p:par>
                                <p:cTn id="843" nodeType="withEffect" fill="hold" presetClass="entr" presetID="1">
                                  <p:stCondLst>
                                    <p:cond delay="0"/>
                                  </p:stCondLst>
                                  <p:childTnLst>
                                    <p:set>
                                      <p:cBhvr>
                                        <p:cTn id="844" dur="1" fill="hold">
                                          <p:stCondLst>
                                            <p:cond delay="0"/>
                                          </p:stCondLst>
                                        </p:cTn>
                                        <p:tgtEl>
                                          <p:spTgt spid="518"/>
                                        </p:tgtEl>
                                        <p:attrNameLst>
                                          <p:attrName>style.visibility</p:attrName>
                                        </p:attrNameLst>
                                      </p:cBhvr>
                                      <p:to>
                                        <p:strVal val="visible"/>
                                      </p:to>
                                    </p:set>
                                  </p:childTnLst>
                                </p:cTn>
                              </p:par>
                              <p:par>
                                <p:cTn id="845" nodeType="withEffect" fill="hold" presetClass="entr" presetID="1">
                                  <p:stCondLst>
                                    <p:cond delay="0"/>
                                  </p:stCondLst>
                                  <p:childTnLst>
                                    <p:set>
                                      <p:cBhvr>
                                        <p:cTn id="846" dur="1" fill="hold">
                                          <p:stCondLst>
                                            <p:cond delay="0"/>
                                          </p:stCondLst>
                                        </p:cTn>
                                        <p:tgtEl>
                                          <p:spTgt spid="518"/>
                                        </p:tgtEl>
                                        <p:attrNameLst>
                                          <p:attrName>style.visibility</p:attrName>
                                        </p:attrNameLst>
                                      </p:cBhvr>
                                      <p:to>
                                        <p:strVal val="visible"/>
                                      </p:to>
                                    </p:set>
                                  </p:childTnLst>
                                </p:cTn>
                              </p:par>
                              <p:par>
                                <p:cTn id="847" nodeType="withEffect" fill="hold" presetClass="entr" presetID="1">
                                  <p:stCondLst>
                                    <p:cond delay="0"/>
                                  </p:stCondLst>
                                  <p:childTnLst>
                                    <p:set>
                                      <p:cBhvr>
                                        <p:cTn id="848" dur="1" fill="hold">
                                          <p:stCondLst>
                                            <p:cond delay="0"/>
                                          </p:stCondLst>
                                        </p:cTn>
                                        <p:tgtEl>
                                          <p:spTgt spid="518"/>
                                        </p:tgtEl>
                                        <p:attrNameLst>
                                          <p:attrName>style.visibility</p:attrName>
                                        </p:attrNameLst>
                                      </p:cBhvr>
                                      <p:to>
                                        <p:strVal val="visible"/>
                                      </p:to>
                                    </p:set>
                                  </p:childTnLst>
                                </p:cTn>
                              </p:par>
                              <p:par>
                                <p:cTn id="849" nodeType="withEffect" fill="hold" presetClass="entr" presetID="1">
                                  <p:stCondLst>
                                    <p:cond delay="0"/>
                                  </p:stCondLst>
                                  <p:childTnLst>
                                    <p:set>
                                      <p:cBhvr>
                                        <p:cTn id="850" dur="1" fill="hold">
                                          <p:stCondLst>
                                            <p:cond delay="0"/>
                                          </p:stCondLst>
                                        </p:cTn>
                                        <p:tgtEl>
                                          <p:spTgt spid="518"/>
                                        </p:tgtEl>
                                        <p:attrNameLst>
                                          <p:attrName>style.visibility</p:attrName>
                                        </p:attrNameLst>
                                      </p:cBhvr>
                                      <p:to>
                                        <p:strVal val="visible"/>
                                      </p:to>
                                    </p:set>
                                  </p:childTnLst>
                                </p:cTn>
                              </p:par>
                              <p:par>
                                <p:cTn id="851" nodeType="withEffect" fill="hold" presetClass="entr" presetID="1">
                                  <p:stCondLst>
                                    <p:cond delay="0"/>
                                  </p:stCondLst>
                                  <p:childTnLst>
                                    <p:set>
                                      <p:cBhvr>
                                        <p:cTn id="852"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32040" y="53316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Waterfall Model</a:t>
            </a:r>
            <a:endParaRPr b="0" lang="en-IN" sz="2800" spc="-1" strike="noStrike">
              <a:latin typeface="Arial"/>
            </a:endParaRPr>
          </a:p>
        </p:txBody>
      </p:sp>
      <p:sp>
        <p:nvSpPr>
          <p:cNvPr id="520" name="CustomShape 2"/>
          <p:cNvSpPr/>
          <p:nvPr/>
        </p:nvSpPr>
        <p:spPr>
          <a:xfrm>
            <a:off x="203760" y="1209960"/>
            <a:ext cx="6748200" cy="5647680"/>
          </a:xfrm>
          <a:prstGeom prst="rect">
            <a:avLst/>
          </a:prstGeom>
          <a:noFill/>
          <a:ln>
            <a:noFill/>
          </a:ln>
        </p:spPr>
        <p:style>
          <a:lnRef idx="0"/>
          <a:fillRef idx="0"/>
          <a:effectRef idx="0"/>
          <a:fontRef idx="minor"/>
        </p:style>
        <p:txBody>
          <a:bodyPr lIns="90000" rIns="90000" tIns="45000" bIns="45000"/>
          <a:p>
            <a:pPr marL="114480">
              <a:lnSpc>
                <a:spcPct val="90000"/>
              </a:lnSpc>
              <a:spcBef>
                <a:spcPts val="1001"/>
              </a:spcBef>
            </a:pPr>
            <a:r>
              <a:rPr b="1" lang="en-IN" sz="2400" spc="-1" strike="noStrike">
                <a:solidFill>
                  <a:srgbClr val="c00000"/>
                </a:solidFill>
                <a:latin typeface="Calibri"/>
              </a:rPr>
              <a:t>Usage</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400" spc="-1" strike="noStrike">
                <a:solidFill>
                  <a:srgbClr val="111111"/>
                </a:solidFill>
                <a:latin typeface="Calibri"/>
              </a:rPr>
              <a:t>Used (in pure form) for short projects where requirements are well understood</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400" spc="-1" strike="noStrike">
                <a:solidFill>
                  <a:srgbClr val="111111"/>
                </a:solidFill>
                <a:latin typeface="Calibri"/>
              </a:rPr>
              <a:t>Variants are used at a high level in large projects</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400" spc="-1" strike="noStrike">
                <a:solidFill>
                  <a:srgbClr val="111111"/>
                </a:solidFill>
                <a:latin typeface="Calibri"/>
              </a:rPr>
              <a:t>Product definition is stable and technology understood</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400" spc="-1" strike="noStrike">
                <a:solidFill>
                  <a:srgbClr val="111111"/>
                </a:solidFill>
                <a:latin typeface="Calibri"/>
              </a:rPr>
              <a:t>Variants used in large globally developed projects with other LC</a:t>
            </a:r>
            <a:endParaRPr b="0" lang="en-IN" sz="2400" spc="-1" strike="noStrike">
              <a:latin typeface="Arial"/>
            </a:endParaRPr>
          </a:p>
        </p:txBody>
      </p:sp>
    </p:spTree>
  </p:cSld>
  <p:timing>
    <p:tnLst>
      <p:par>
        <p:cTn id="853" dur="indefinite" restart="never" nodeType="tmRoot">
          <p:childTnLst>
            <p:seq>
              <p:cTn id="854" dur="indefinite" nodeType="mainSeq">
                <p:childTnLst>
                  <p:par>
                    <p:cTn id="855" fill="hold">
                      <p:stCondLst>
                        <p:cond delay="indefinite"/>
                      </p:stCondLst>
                      <p:childTnLst>
                        <p:par>
                          <p:cTn id="856" fill="hold">
                            <p:stCondLst>
                              <p:cond delay="0"/>
                            </p:stCondLst>
                            <p:childTnLst>
                              <p:par>
                                <p:cTn id="857" nodeType="clickEffect" fill="hold" presetClass="entr" presetID="22" presetSubtype="4">
                                  <p:stCondLst>
                                    <p:cond delay="0"/>
                                  </p:stCondLst>
                                  <p:childTnLst>
                                    <p:set>
                                      <p:cBhvr>
                                        <p:cTn id="858" dur="1" fill="hold">
                                          <p:stCondLst>
                                            <p:cond delay="0"/>
                                          </p:stCondLst>
                                        </p:cTn>
                                        <p:tgtEl>
                                          <p:spTgt spid="520">
                                            <p:txEl>
                                              <p:pRg st="0" end="0"/>
                                            </p:txEl>
                                          </p:spTgt>
                                        </p:tgtEl>
                                        <p:attrNameLst>
                                          <p:attrName>style.visibility</p:attrName>
                                        </p:attrNameLst>
                                      </p:cBhvr>
                                      <p:to>
                                        <p:strVal val="visible"/>
                                      </p:to>
                                    </p:set>
                                    <p:animEffect filter="wipe(down)" transition="in">
                                      <p:cBhvr additive="repl">
                                        <p:cTn id="859" dur="500"/>
                                        <p:tgtEl>
                                          <p:spTgt spid="520">
                                            <p:txEl>
                                              <p:pRg st="0" end="0"/>
                                            </p:txEl>
                                          </p:spTgt>
                                        </p:tgtEl>
                                      </p:cBhvr>
                                    </p:animEffect>
                                  </p:childTnLst>
                                </p:cTn>
                              </p:par>
                              <p:par>
                                <p:cTn id="860" nodeType="withEffect" fill="hold" presetClass="entr" presetID="22" presetSubtype="4">
                                  <p:stCondLst>
                                    <p:cond delay="0"/>
                                  </p:stCondLst>
                                  <p:childTnLst>
                                    <p:set>
                                      <p:cBhvr>
                                        <p:cTn id="861" dur="1" fill="hold">
                                          <p:stCondLst>
                                            <p:cond delay="0"/>
                                          </p:stCondLst>
                                        </p:cTn>
                                        <p:tgtEl>
                                          <p:spTgt spid="520">
                                            <p:txEl>
                                              <p:pRg st="1" end="1"/>
                                            </p:txEl>
                                          </p:spTgt>
                                        </p:tgtEl>
                                        <p:attrNameLst>
                                          <p:attrName>style.visibility</p:attrName>
                                        </p:attrNameLst>
                                      </p:cBhvr>
                                      <p:to>
                                        <p:strVal val="visible"/>
                                      </p:to>
                                    </p:set>
                                    <p:animEffect filter="wipe(down)" transition="in">
                                      <p:cBhvr additive="repl">
                                        <p:cTn id="862" dur="500"/>
                                        <p:tgtEl>
                                          <p:spTgt spid="520">
                                            <p:txEl>
                                              <p:pRg st="1" end="1"/>
                                            </p:txEl>
                                          </p:spTgt>
                                        </p:tgtEl>
                                      </p:cBhvr>
                                    </p:animEffect>
                                  </p:childTnLst>
                                </p:cTn>
                              </p:par>
                            </p:childTnLst>
                          </p:cTn>
                        </p:par>
                      </p:childTnLst>
                    </p:cTn>
                  </p:par>
                  <p:par>
                    <p:cTn id="863" fill="hold">
                      <p:stCondLst>
                        <p:cond delay="indefinite"/>
                      </p:stCondLst>
                      <p:childTnLst>
                        <p:par>
                          <p:cTn id="864" fill="hold">
                            <p:stCondLst>
                              <p:cond delay="0"/>
                            </p:stCondLst>
                            <p:childTnLst>
                              <p:par>
                                <p:cTn id="865" nodeType="clickEffect" fill="hold" presetClass="entr" presetID="22" presetSubtype="4">
                                  <p:stCondLst>
                                    <p:cond delay="0"/>
                                  </p:stCondLst>
                                  <p:childTnLst>
                                    <p:set>
                                      <p:cBhvr>
                                        <p:cTn id="866" dur="1" fill="hold">
                                          <p:stCondLst>
                                            <p:cond delay="0"/>
                                          </p:stCondLst>
                                        </p:cTn>
                                        <p:tgtEl>
                                          <p:spTgt spid="520">
                                            <p:txEl>
                                              <p:pRg st="2" end="2"/>
                                            </p:txEl>
                                          </p:spTgt>
                                        </p:tgtEl>
                                        <p:attrNameLst>
                                          <p:attrName>style.visibility</p:attrName>
                                        </p:attrNameLst>
                                      </p:cBhvr>
                                      <p:to>
                                        <p:strVal val="visible"/>
                                      </p:to>
                                    </p:set>
                                    <p:animEffect filter="wipe(down)" transition="in">
                                      <p:cBhvr additive="repl">
                                        <p:cTn id="867" dur="500"/>
                                        <p:tgtEl>
                                          <p:spTgt spid="520">
                                            <p:txEl>
                                              <p:pRg st="2" end="2"/>
                                            </p:txEl>
                                          </p:spTgt>
                                        </p:tgtEl>
                                      </p:cBhvr>
                                    </p:animEffect>
                                  </p:childTnLst>
                                </p:cTn>
                              </p:par>
                            </p:childTnLst>
                          </p:cTn>
                        </p:par>
                      </p:childTnLst>
                    </p:cTn>
                  </p:par>
                  <p:par>
                    <p:cTn id="868" fill="hold">
                      <p:stCondLst>
                        <p:cond delay="indefinite"/>
                      </p:stCondLst>
                      <p:childTnLst>
                        <p:par>
                          <p:cTn id="869" fill="hold">
                            <p:stCondLst>
                              <p:cond delay="0"/>
                            </p:stCondLst>
                            <p:childTnLst>
                              <p:par>
                                <p:cTn id="870" nodeType="clickEffect" fill="hold" presetClass="entr" presetID="22" presetSubtype="4">
                                  <p:stCondLst>
                                    <p:cond delay="0"/>
                                  </p:stCondLst>
                                  <p:childTnLst>
                                    <p:set>
                                      <p:cBhvr>
                                        <p:cTn id="871" dur="1" fill="hold">
                                          <p:stCondLst>
                                            <p:cond delay="0"/>
                                          </p:stCondLst>
                                        </p:cTn>
                                        <p:tgtEl>
                                          <p:spTgt spid="520">
                                            <p:txEl>
                                              <p:pRg st="3" end="3"/>
                                            </p:txEl>
                                          </p:spTgt>
                                        </p:tgtEl>
                                        <p:attrNameLst>
                                          <p:attrName>style.visibility</p:attrName>
                                        </p:attrNameLst>
                                      </p:cBhvr>
                                      <p:to>
                                        <p:strVal val="visible"/>
                                      </p:to>
                                    </p:set>
                                    <p:animEffect filter="wipe(down)" transition="in">
                                      <p:cBhvr additive="repl">
                                        <p:cTn id="872" dur="500"/>
                                        <p:tgtEl>
                                          <p:spTgt spid="520">
                                            <p:txEl>
                                              <p:pRg st="3" end="3"/>
                                            </p:txEl>
                                          </p:spTgt>
                                        </p:tgtEl>
                                      </p:cBhvr>
                                    </p:animEffec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22" presetSubtype="4">
                                  <p:stCondLst>
                                    <p:cond delay="0"/>
                                  </p:stCondLst>
                                  <p:childTnLst>
                                    <p:set>
                                      <p:cBhvr>
                                        <p:cTn id="876" dur="1" fill="hold">
                                          <p:stCondLst>
                                            <p:cond delay="0"/>
                                          </p:stCondLst>
                                        </p:cTn>
                                        <p:tgtEl>
                                          <p:spTgt spid="520">
                                            <p:txEl>
                                              <p:pRg st="4" end="4"/>
                                            </p:txEl>
                                          </p:spTgt>
                                        </p:tgtEl>
                                        <p:attrNameLst>
                                          <p:attrName>style.visibility</p:attrName>
                                        </p:attrNameLst>
                                      </p:cBhvr>
                                      <p:to>
                                        <p:strVal val="visible"/>
                                      </p:to>
                                    </p:set>
                                    <p:animEffect filter="wipe(down)" transition="in">
                                      <p:cBhvr additive="repl">
                                        <p:cTn id="877" dur="500"/>
                                        <p:tgtEl>
                                          <p:spTgt spid="520">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45720" y="52992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Waterfall Model</a:t>
            </a:r>
            <a:endParaRPr b="0" lang="en-IN" sz="2800" spc="-1" strike="noStrike">
              <a:latin typeface="Arial"/>
            </a:endParaRPr>
          </a:p>
        </p:txBody>
      </p:sp>
      <p:pic>
        <p:nvPicPr>
          <p:cNvPr id="522" name="Picture 4" descr=""/>
          <p:cNvPicPr/>
          <p:nvPr/>
        </p:nvPicPr>
        <p:blipFill>
          <a:blip r:embed="rId1"/>
          <a:stretch/>
        </p:blipFill>
        <p:spPr>
          <a:xfrm>
            <a:off x="213840" y="1582560"/>
            <a:ext cx="8564400" cy="4854240"/>
          </a:xfrm>
          <a:prstGeom prst="rect">
            <a:avLst/>
          </a:prstGeom>
          <a:ln>
            <a:noFill/>
          </a:ln>
        </p:spPr>
      </p:pic>
    </p:spTree>
  </p:cSld>
  <p:timing>
    <p:tnLst>
      <p:par>
        <p:cTn id="878" dur="indefinite" restart="never" nodeType="tmRoot">
          <p:childTnLst>
            <p:seq>
              <p:cTn id="879"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48240" y="57492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V Model</a:t>
            </a:r>
            <a:endParaRPr b="0" lang="en-IN" sz="2800" spc="-1" strike="noStrike">
              <a:latin typeface="Arial"/>
            </a:endParaRPr>
          </a:p>
        </p:txBody>
      </p:sp>
      <p:grpSp>
        <p:nvGrpSpPr>
          <p:cNvPr id="524" name="Group 2"/>
          <p:cNvGrpSpPr/>
          <p:nvPr/>
        </p:nvGrpSpPr>
        <p:grpSpPr>
          <a:xfrm>
            <a:off x="371880" y="1252080"/>
            <a:ext cx="7919640" cy="5488200"/>
            <a:chOff x="371880" y="1252080"/>
            <a:chExt cx="7919640" cy="5488200"/>
          </a:xfrm>
        </p:grpSpPr>
        <p:pic>
          <p:nvPicPr>
            <p:cNvPr id="525" name="Picture 40" descr=""/>
            <p:cNvPicPr/>
            <p:nvPr/>
          </p:nvPicPr>
          <p:blipFill>
            <a:blip r:embed="rId1"/>
            <a:stretch/>
          </p:blipFill>
          <p:spPr>
            <a:xfrm>
              <a:off x="371880" y="1252080"/>
              <a:ext cx="7919640" cy="5488200"/>
            </a:xfrm>
            <a:prstGeom prst="rect">
              <a:avLst/>
            </a:prstGeom>
            <a:ln>
              <a:noFill/>
            </a:ln>
          </p:spPr>
        </p:pic>
        <p:sp>
          <p:nvSpPr>
            <p:cNvPr id="526" name="CustomShape 3"/>
            <p:cNvSpPr/>
            <p:nvPr/>
          </p:nvSpPr>
          <p:spPr>
            <a:xfrm>
              <a:off x="2365560" y="1910880"/>
              <a:ext cx="935640" cy="257760"/>
            </a:xfrm>
            <a:prstGeom prst="rect">
              <a:avLst/>
            </a:prstGeom>
            <a:noFill/>
            <a:ln>
              <a:noFill/>
            </a:ln>
          </p:spPr>
          <p:style>
            <a:lnRef idx="0"/>
            <a:fillRef idx="0"/>
            <a:effectRef idx="0"/>
            <a:fontRef idx="minor"/>
          </p:style>
          <p:txBody>
            <a:bodyPr lIns="90000" rIns="90000" tIns="45000" bIns="45000"/>
            <a:p>
              <a:pPr>
                <a:lnSpc>
                  <a:spcPct val="100000"/>
                </a:lnSpc>
              </a:pPr>
              <a:r>
                <a:rPr b="0" lang="en-IN" sz="1100" spc="-1" strike="noStrike">
                  <a:solidFill>
                    <a:srgbClr val="000000"/>
                  </a:solidFill>
                  <a:latin typeface="Calibri"/>
                </a:rPr>
                <a:t>User req</a:t>
              </a:r>
              <a:endParaRPr b="0" lang="en-IN" sz="1100" spc="-1" strike="noStrike">
                <a:latin typeface="Arial"/>
              </a:endParaRPr>
            </a:p>
          </p:txBody>
        </p:sp>
        <p:sp>
          <p:nvSpPr>
            <p:cNvPr id="527" name="CustomShape 4"/>
            <p:cNvSpPr/>
            <p:nvPr/>
          </p:nvSpPr>
          <p:spPr>
            <a:xfrm>
              <a:off x="855360" y="2800080"/>
              <a:ext cx="1799640" cy="534600"/>
            </a:xfrm>
            <a:prstGeom prst="rect">
              <a:avLst/>
            </a:prstGeom>
            <a:solidFill>
              <a:schemeClr val="accent2">
                <a:lumMod val="40000"/>
                <a:lumOff val="60000"/>
                <a:alpha val="52000"/>
              </a:schemeClr>
            </a:solidFill>
            <a:ln/>
          </p:spPr>
          <p:style>
            <a:lnRef idx="2">
              <a:schemeClr val="accent1">
                <a:shade val="50000"/>
              </a:schemeClr>
            </a:lnRef>
            <a:fillRef idx="1">
              <a:schemeClr val="accent1"/>
            </a:fillRef>
            <a:effectRef idx="0">
              <a:schemeClr val="accent1"/>
            </a:effectRef>
            <a:fontRef idx="minor"/>
          </p:style>
        </p:sp>
        <p:sp>
          <p:nvSpPr>
            <p:cNvPr id="528" name="CustomShape 5"/>
            <p:cNvSpPr/>
            <p:nvPr/>
          </p:nvSpPr>
          <p:spPr>
            <a:xfrm>
              <a:off x="5906880" y="2816640"/>
              <a:ext cx="1628640" cy="367200"/>
            </a:xfrm>
            <a:prstGeom prst="rect">
              <a:avLst/>
            </a:prstGeom>
            <a:solidFill>
              <a:schemeClr val="accent2">
                <a:lumMod val="60000"/>
                <a:lumOff val="40000"/>
                <a:alpha val="37000"/>
              </a:schemeClr>
            </a:solidFill>
            <a:ln/>
          </p:spPr>
          <p:style>
            <a:lnRef idx="2">
              <a:schemeClr val="accent1">
                <a:shade val="50000"/>
              </a:schemeClr>
            </a:lnRef>
            <a:fillRef idx="1">
              <a:schemeClr val="accent1"/>
            </a:fillRef>
            <a:effectRef idx="0">
              <a:schemeClr val="accent1"/>
            </a:effectRef>
            <a:fontRef idx="minor"/>
          </p:style>
        </p:sp>
        <p:sp>
          <p:nvSpPr>
            <p:cNvPr id="529" name="CustomShape 6"/>
            <p:cNvSpPr/>
            <p:nvPr/>
          </p:nvSpPr>
          <p:spPr>
            <a:xfrm>
              <a:off x="1303200" y="3691440"/>
              <a:ext cx="1639080" cy="480600"/>
            </a:xfrm>
            <a:prstGeom prst="rect">
              <a:avLst/>
            </a:prstGeom>
            <a:solidFill>
              <a:schemeClr val="accent6">
                <a:alpha val="39000"/>
              </a:schemeClr>
            </a:solidFill>
            <a:ln/>
          </p:spPr>
          <p:style>
            <a:lnRef idx="2">
              <a:schemeClr val="accent1">
                <a:shade val="50000"/>
              </a:schemeClr>
            </a:lnRef>
            <a:fillRef idx="1">
              <a:schemeClr val="accent1"/>
            </a:fillRef>
            <a:effectRef idx="0">
              <a:schemeClr val="accent1"/>
            </a:effectRef>
            <a:fontRef idx="minor"/>
          </p:style>
        </p:sp>
        <p:sp>
          <p:nvSpPr>
            <p:cNvPr id="530" name="CustomShape 7"/>
            <p:cNvSpPr/>
            <p:nvPr/>
          </p:nvSpPr>
          <p:spPr>
            <a:xfrm>
              <a:off x="5622480" y="3704400"/>
              <a:ext cx="1776600" cy="467640"/>
            </a:xfrm>
            <a:prstGeom prst="rect">
              <a:avLst/>
            </a:prstGeom>
            <a:solidFill>
              <a:schemeClr val="accent6">
                <a:alpha val="39000"/>
              </a:schemeClr>
            </a:solidFill>
            <a:ln/>
          </p:spPr>
          <p:style>
            <a:lnRef idx="2">
              <a:schemeClr val="accent1">
                <a:shade val="50000"/>
              </a:schemeClr>
            </a:lnRef>
            <a:fillRef idx="1">
              <a:schemeClr val="accent1"/>
            </a:fillRef>
            <a:effectRef idx="0">
              <a:schemeClr val="accent1"/>
            </a:effectRef>
            <a:fontRef idx="minor"/>
          </p:style>
        </p:sp>
        <p:sp>
          <p:nvSpPr>
            <p:cNvPr id="531" name="CustomShape 8"/>
            <p:cNvSpPr/>
            <p:nvPr/>
          </p:nvSpPr>
          <p:spPr>
            <a:xfrm>
              <a:off x="1755360" y="4561560"/>
              <a:ext cx="1639080" cy="525240"/>
            </a:xfrm>
            <a:prstGeom prst="rect">
              <a:avLst/>
            </a:prstGeom>
            <a:solidFill>
              <a:srgbClr val="7030a0">
                <a:alpha val="55000"/>
              </a:srgbClr>
            </a:solidFill>
            <a:ln/>
          </p:spPr>
          <p:style>
            <a:lnRef idx="2">
              <a:schemeClr val="accent1">
                <a:shade val="50000"/>
              </a:schemeClr>
            </a:lnRef>
            <a:fillRef idx="1">
              <a:schemeClr val="accent1"/>
            </a:fillRef>
            <a:effectRef idx="0">
              <a:schemeClr val="accent1"/>
            </a:effectRef>
            <a:fontRef idx="minor"/>
          </p:style>
        </p:sp>
        <p:sp>
          <p:nvSpPr>
            <p:cNvPr id="532" name="CustomShape 9"/>
            <p:cNvSpPr/>
            <p:nvPr/>
          </p:nvSpPr>
          <p:spPr>
            <a:xfrm>
              <a:off x="5013360" y="4561560"/>
              <a:ext cx="1639080" cy="525240"/>
            </a:xfrm>
            <a:prstGeom prst="rect">
              <a:avLst/>
            </a:prstGeom>
            <a:solidFill>
              <a:srgbClr val="7030a0">
                <a:alpha val="44000"/>
              </a:srgbClr>
            </a:solidFill>
            <a:ln/>
          </p:spPr>
          <p:style>
            <a:lnRef idx="2">
              <a:schemeClr val="accent1">
                <a:shade val="50000"/>
              </a:schemeClr>
            </a:lnRef>
            <a:fillRef idx="1">
              <a:schemeClr val="accent1"/>
            </a:fillRef>
            <a:effectRef idx="0">
              <a:schemeClr val="accent1"/>
            </a:effectRef>
            <a:fontRef idx="minor"/>
          </p:style>
        </p:sp>
        <p:sp>
          <p:nvSpPr>
            <p:cNvPr id="533" name="CustomShape 10"/>
            <p:cNvSpPr/>
            <p:nvPr/>
          </p:nvSpPr>
          <p:spPr>
            <a:xfrm>
              <a:off x="2186280" y="5423400"/>
              <a:ext cx="1344960" cy="409680"/>
            </a:xfrm>
            <a:prstGeom prst="rect">
              <a:avLst/>
            </a:prstGeom>
            <a:solidFill>
              <a:schemeClr val="bg2">
                <a:lumMod val="50000"/>
                <a:alpha val="51000"/>
              </a:schemeClr>
            </a:solidFill>
            <a:ln/>
          </p:spPr>
          <p:style>
            <a:lnRef idx="2">
              <a:schemeClr val="accent1">
                <a:shade val="50000"/>
              </a:schemeClr>
            </a:lnRef>
            <a:fillRef idx="1">
              <a:schemeClr val="accent1"/>
            </a:fillRef>
            <a:effectRef idx="0">
              <a:schemeClr val="accent1"/>
            </a:effectRef>
            <a:fontRef idx="minor"/>
          </p:style>
        </p:sp>
        <p:sp>
          <p:nvSpPr>
            <p:cNvPr id="534" name="CustomShape 11"/>
            <p:cNvSpPr/>
            <p:nvPr/>
          </p:nvSpPr>
          <p:spPr>
            <a:xfrm>
              <a:off x="4729680" y="5423400"/>
              <a:ext cx="1344960" cy="409680"/>
            </a:xfrm>
            <a:prstGeom prst="rect">
              <a:avLst/>
            </a:prstGeom>
            <a:solidFill>
              <a:schemeClr val="bg2">
                <a:lumMod val="50000"/>
                <a:alpha val="50000"/>
              </a:schemeClr>
            </a:solidFill>
            <a:ln/>
          </p:spPr>
          <p:style>
            <a:lnRef idx="2">
              <a:schemeClr val="accent1">
                <a:shade val="50000"/>
              </a:schemeClr>
            </a:lnRef>
            <a:fillRef idx="1">
              <a:schemeClr val="accent1"/>
            </a:fillRef>
            <a:effectRef idx="0">
              <a:schemeClr val="accent1"/>
            </a:effectRef>
            <a:fontRef idx="minor"/>
          </p:style>
        </p:sp>
        <p:sp>
          <p:nvSpPr>
            <p:cNvPr id="535" name="CustomShape 12"/>
            <p:cNvSpPr/>
            <p:nvPr/>
          </p:nvSpPr>
          <p:spPr>
            <a:xfrm>
              <a:off x="3394800" y="6180120"/>
              <a:ext cx="1618200" cy="409320"/>
            </a:xfrm>
            <a:prstGeom prst="rect">
              <a:avLst/>
            </a:prstGeom>
            <a:solidFill>
              <a:srgbClr val="ff0000">
                <a:alpha val="50000"/>
              </a:srgbClr>
            </a:solidFill>
            <a:ln/>
          </p:spPr>
          <p:style>
            <a:lnRef idx="2">
              <a:schemeClr val="accent1">
                <a:shade val="50000"/>
              </a:schemeClr>
            </a:lnRef>
            <a:fillRef idx="1">
              <a:schemeClr val="accent1"/>
            </a:fillRef>
            <a:effectRef idx="0">
              <a:schemeClr val="accent1"/>
            </a:effectRef>
            <a:fontRef idx="minor"/>
          </p:style>
        </p:sp>
      </p:grpSp>
      <p:sp>
        <p:nvSpPr>
          <p:cNvPr id="536" name="CustomShape 13"/>
          <p:cNvSpPr/>
          <p:nvPr/>
        </p:nvSpPr>
        <p:spPr>
          <a:xfrm flipH="1">
            <a:off x="564840" y="1910880"/>
            <a:ext cx="1825560" cy="775080"/>
          </a:xfrm>
          <a:prstGeom prst="rect">
            <a:avLst/>
          </a:prstGeom>
          <a:solidFill>
            <a:schemeClr val="bg1"/>
          </a:solidFill>
          <a:ln w="19080">
            <a:solidFill>
              <a:schemeClr val="tx1"/>
            </a:solidFill>
            <a:round/>
          </a:ln>
        </p:spPr>
        <p:style>
          <a:lnRef idx="0"/>
          <a:fillRef idx="0"/>
          <a:effectRef idx="0"/>
          <a:fontRef idx="minor"/>
        </p:style>
        <p:txBody>
          <a:bodyPr lIns="90000" rIns="90000" tIns="45000" bIns="45000"/>
          <a:p>
            <a:pPr>
              <a:lnSpc>
                <a:spcPct val="100000"/>
              </a:lnSpc>
            </a:pPr>
            <a:r>
              <a:rPr b="0" lang="en-IN" sz="1500" spc="-1" strike="noStrike">
                <a:solidFill>
                  <a:srgbClr val="000000"/>
                </a:solidFill>
                <a:latin typeface="Calibri"/>
              </a:rPr>
              <a:t>BRS (Business req specification)</a:t>
            </a:r>
            <a:endParaRPr b="0" lang="en-IN" sz="1500" spc="-1" strike="noStrike">
              <a:latin typeface="Arial"/>
            </a:endParaRPr>
          </a:p>
        </p:txBody>
      </p:sp>
      <p:sp>
        <p:nvSpPr>
          <p:cNvPr id="537" name="CustomShape 14"/>
          <p:cNvSpPr/>
          <p:nvPr/>
        </p:nvSpPr>
        <p:spPr>
          <a:xfrm>
            <a:off x="8047800" y="3936240"/>
            <a:ext cx="1491480" cy="467640"/>
          </a:xfrm>
          <a:prstGeom prst="rect">
            <a:avLst/>
          </a:prstGeom>
          <a:noFill/>
          <a:ln>
            <a:noFill/>
          </a:ln>
        </p:spPr>
        <p:style>
          <a:lnRef idx="2">
            <a:schemeClr val="accent1">
              <a:shade val="50000"/>
            </a:schemeClr>
          </a:lnRef>
          <a:fillRef idx="1">
            <a:schemeClr val="accent1"/>
          </a:fillRef>
          <a:effectRef idx="0">
            <a:schemeClr val="accent1"/>
          </a:effectRef>
          <a:fontRef idx="minor"/>
        </p:style>
      </p:sp>
    </p:spTree>
  </p:cSld>
  <p:timing>
    <p:tnLst>
      <p:par>
        <p:cTn id="880" dur="indefinite" restart="never" nodeType="tmRoot">
          <p:childTnLst>
            <p:seq>
              <p:cTn id="881"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0" y="559440"/>
            <a:ext cx="799956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dfa267"/>
                </a:solidFill>
                <a:latin typeface="Calibri"/>
              </a:rPr>
              <a:t>V Model</a:t>
            </a:r>
            <a:endParaRPr b="0" lang="en-IN" sz="2800" spc="-1" strike="noStrike">
              <a:latin typeface="Arial"/>
            </a:endParaRPr>
          </a:p>
        </p:txBody>
      </p:sp>
      <p:graphicFrame>
        <p:nvGraphicFramePr>
          <p:cNvPr id="539" name="Table 2"/>
          <p:cNvGraphicFramePr/>
          <p:nvPr/>
        </p:nvGraphicFramePr>
        <p:xfrm>
          <a:off x="112320" y="1170000"/>
          <a:ext cx="8087760" cy="360000"/>
        </p:xfrm>
        <a:graphic>
          <a:graphicData uri="http://schemas.openxmlformats.org/drawingml/2006/table">
            <a:tbl>
              <a:tblPr/>
              <a:tblGrid>
                <a:gridCol w="4043880"/>
                <a:gridCol w="4043880"/>
              </a:tblGrid>
              <a:tr h="0">
                <a:tc>
                  <a:txBody>
                    <a:bodyPr/>
                    <a:p>
                      <a:pPr marL="114480">
                        <a:lnSpc>
                          <a:spcPct val="90000"/>
                        </a:lnSpc>
                        <a:spcBef>
                          <a:spcPts val="1001"/>
                        </a:spcBef>
                      </a:pPr>
                      <a:r>
                        <a:rPr b="1" lang="en-IN" sz="2400" spc="-1" strike="noStrike">
                          <a:solidFill>
                            <a:srgbClr val="0070c0"/>
                          </a:solidFill>
                          <a:latin typeface="Calibri"/>
                        </a:rPr>
                        <a:t>Advantages</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Similar to waterfall model</a:t>
                      </a:r>
                      <a:endParaRPr b="0" lang="en-IN" sz="22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Test development activities like test design and static testing can happen before coding and the formal testing lifecycle</a:t>
                      </a:r>
                      <a:endParaRPr b="0" lang="en-IN" sz="22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Higher probability of  success</a:t>
                      </a:r>
                      <a:endParaRPr b="0" lang="en-IN" sz="2200" spc="-1" strike="noStrike">
                        <a:latin typeface="Arial"/>
                      </a:endParaRPr>
                    </a:p>
                    <a:p>
                      <a:pPr marL="144000">
                        <a:lnSpc>
                          <a:spcPct val="90000"/>
                        </a:lnSpc>
                        <a:spcBef>
                          <a:spcPts val="1001"/>
                        </a:spcBef>
                      </a:pPr>
                      <a:r>
                        <a:rPr b="1" lang="en-IN" sz="2400" spc="-1" strike="noStrike">
                          <a:solidFill>
                            <a:srgbClr val="ff0000"/>
                          </a:solidFill>
                          <a:latin typeface="Calibri"/>
                        </a:rPr>
                        <a:t>Dis-Advantages</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Similar to waterfall model</a:t>
                      </a:r>
                      <a:endParaRPr b="0" lang="en-IN" sz="2200" spc="-1" strike="noStrike">
                        <a:latin typeface="Arial"/>
                      </a:endParaRPr>
                    </a:p>
                  </a:txBody>
                  <a:tcPr marL="91440" marR="91440">
                    <a:noFill/>
                  </a:tcPr>
                </a:tc>
                <a:tc>
                  <a:txBody>
                    <a:bodyPr/>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Software is developed during the implementation phase, so no early prototypes of the software are produced.</a:t>
                      </a:r>
                      <a:endParaRPr b="0" lang="en-IN" sz="22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Change through the process, necessitates changes in test documentation too.</a:t>
                      </a:r>
                      <a:endParaRPr b="0" lang="en-IN" sz="2200" spc="-1" strike="noStrike">
                        <a:latin typeface="Arial"/>
                      </a:endParaRPr>
                    </a:p>
                    <a:p>
                      <a:pPr marL="114480">
                        <a:lnSpc>
                          <a:spcPct val="90000"/>
                        </a:lnSpc>
                        <a:spcBef>
                          <a:spcPts val="1001"/>
                        </a:spcBef>
                      </a:pPr>
                      <a:r>
                        <a:rPr b="1" lang="en-IN" sz="2400" spc="-1" strike="noStrike">
                          <a:solidFill>
                            <a:srgbClr val="00b050"/>
                          </a:solidFill>
                          <a:latin typeface="Calibri"/>
                        </a:rPr>
                        <a:t>Usage</a:t>
                      </a:r>
                      <a:endParaRPr b="0" lang="en-IN" sz="2400" spc="-1" strike="noStrike">
                        <a:latin typeface="Arial"/>
                      </a:endParaRPr>
                    </a:p>
                    <a:p>
                      <a:pPr marL="228600" indent="-228240" algn="just">
                        <a:lnSpc>
                          <a:spcPct val="110000"/>
                        </a:lnSpc>
                        <a:spcBef>
                          <a:spcPts val="799"/>
                        </a:spcBef>
                        <a:buClr>
                          <a:srgbClr val="111111"/>
                        </a:buClr>
                        <a:buFont typeface="Arial"/>
                        <a:buChar char="•"/>
                      </a:pPr>
                      <a:r>
                        <a:rPr b="0" lang="en-IN" sz="2200" spc="-1" strike="noStrike">
                          <a:solidFill>
                            <a:srgbClr val="111111"/>
                          </a:solidFill>
                          <a:latin typeface="Calibri"/>
                        </a:rPr>
                        <a:t>Similar to waterfall model</a:t>
                      </a:r>
                      <a:endParaRPr b="0" lang="en-IN" sz="2200" spc="-1" strike="noStrike">
                        <a:latin typeface="Arial"/>
                      </a:endParaRPr>
                    </a:p>
                    <a:p>
                      <a:pPr algn="just">
                        <a:lnSpc>
                          <a:spcPct val="110000"/>
                        </a:lnSpc>
                        <a:spcBef>
                          <a:spcPts val="799"/>
                        </a:spcBef>
                      </a:pPr>
                      <a:endParaRPr b="0" lang="en-IN" sz="2200" spc="-1" strike="noStrike">
                        <a:latin typeface="Arial"/>
                      </a:endParaRPr>
                    </a:p>
                  </a:txBody>
                  <a:tcPr marL="91440" marR="91440">
                    <a:noFill/>
                  </a:tcPr>
                </a:tc>
              </a:tr>
            </a:tbl>
          </a:graphicData>
        </a:graphic>
      </p:graphicFrame>
    </p:spTree>
  </p:cSld>
  <p:timing>
    <p:tnLst>
      <p:par>
        <p:cTn id="882" dur="indefinite" restart="never" nodeType="tmRoot">
          <p:childTnLst>
            <p:seq>
              <p:cTn id="883" dur="indefinite" nodeType="mainSeq">
                <p:childTnLst>
                  <p:par>
                    <p:cTn id="884" fill="hold">
                      <p:stCondLst>
                        <p:cond delay="indefinite"/>
                      </p:stCondLst>
                      <p:childTnLst>
                        <p:par>
                          <p:cTn id="885" fill="hold">
                            <p:stCondLst>
                              <p:cond delay="0"/>
                            </p:stCondLst>
                            <p:childTnLst>
                              <p:par>
                                <p:cTn id="886" nodeType="clickEffect" fill="hold" presetClass="entr" presetID="1">
                                  <p:stCondLst>
                                    <p:cond delay="0"/>
                                  </p:stCondLst>
                                  <p:childTnLst>
                                    <p:set>
                                      <p:cBhvr>
                                        <p:cTn id="887" dur="1" fill="hold">
                                          <p:stCondLst>
                                            <p:cond delay="0"/>
                                          </p:stCondLst>
                                        </p:cTn>
                                        <p:tgtEl>
                                          <p:spTgt spid="539"/>
                                        </p:tgtEl>
                                        <p:attrNameLst>
                                          <p:attrName>style.visibility</p:attrName>
                                        </p:attrNameLst>
                                      </p:cBhvr>
                                      <p:to>
                                        <p:strVal val="visible"/>
                                      </p:to>
                                    </p:set>
                                  </p:childTnLst>
                                </p:cTn>
                              </p:par>
                              <p:par>
                                <p:cTn id="888" nodeType="withEffect" fill="hold" presetClass="entr" presetID="1">
                                  <p:stCondLst>
                                    <p:cond delay="0"/>
                                  </p:stCondLst>
                                  <p:childTnLst>
                                    <p:set>
                                      <p:cBhvr>
                                        <p:cTn id="889" dur="1" fill="hold">
                                          <p:stCondLst>
                                            <p:cond delay="0"/>
                                          </p:stCondLst>
                                        </p:cTn>
                                        <p:tgtEl>
                                          <p:spTgt spid="539"/>
                                        </p:tgtEl>
                                        <p:attrNameLst>
                                          <p:attrName>style.visibility</p:attrName>
                                        </p:attrNameLst>
                                      </p:cBhvr>
                                      <p:to>
                                        <p:strVal val="visible"/>
                                      </p:to>
                                    </p:set>
                                  </p:childTnLst>
                                </p:cTn>
                              </p:par>
                              <p:par>
                                <p:cTn id="890" nodeType="withEffect" fill="hold" presetClass="entr" presetID="1">
                                  <p:stCondLst>
                                    <p:cond delay="0"/>
                                  </p:stCondLst>
                                  <p:childTnLst>
                                    <p:set>
                                      <p:cBhvr>
                                        <p:cTn id="891" dur="1" fill="hold">
                                          <p:stCondLst>
                                            <p:cond delay="0"/>
                                          </p:stCondLst>
                                        </p:cTn>
                                        <p:tgtEl>
                                          <p:spTgt spid="539"/>
                                        </p:tgtEl>
                                        <p:attrNameLst>
                                          <p:attrName>style.visibility</p:attrName>
                                        </p:attrNameLst>
                                      </p:cBhvr>
                                      <p:to>
                                        <p:strVal val="visible"/>
                                      </p:to>
                                    </p:set>
                                  </p:childTnLst>
                                </p:cTn>
                              </p:par>
                              <p:par>
                                <p:cTn id="892" nodeType="withEffect" fill="hold" presetClass="entr" presetID="1">
                                  <p:stCondLst>
                                    <p:cond delay="0"/>
                                  </p:stCondLst>
                                  <p:childTnLst>
                                    <p:set>
                                      <p:cBhvr>
                                        <p:cTn id="893" dur="1" fill="hold">
                                          <p:stCondLst>
                                            <p:cond delay="0"/>
                                          </p:stCondLst>
                                        </p:cTn>
                                        <p:tgtEl>
                                          <p:spTgt spid="539"/>
                                        </p:tgtEl>
                                        <p:attrNameLst>
                                          <p:attrName>style.visibility</p:attrName>
                                        </p:attrNameLst>
                                      </p:cBhvr>
                                      <p:to>
                                        <p:strVal val="visible"/>
                                      </p:to>
                                    </p:set>
                                  </p:childTnLst>
                                </p:cTn>
                              </p:par>
                            </p:childTnLst>
                          </p:cTn>
                        </p:par>
                      </p:childTnLst>
                    </p:cTn>
                  </p:par>
                  <p:par>
                    <p:cTn id="894" fill="hold">
                      <p:stCondLst>
                        <p:cond delay="indefinite"/>
                      </p:stCondLst>
                      <p:childTnLst>
                        <p:par>
                          <p:cTn id="895" fill="hold">
                            <p:stCondLst>
                              <p:cond delay="0"/>
                            </p:stCondLst>
                            <p:childTnLst>
                              <p:par>
                                <p:cTn id="896" nodeType="clickEffect" fill="hold" presetClass="entr" presetID="1">
                                  <p:stCondLst>
                                    <p:cond delay="0"/>
                                  </p:stCondLst>
                                  <p:childTnLst>
                                    <p:set>
                                      <p:cBhvr>
                                        <p:cTn id="897" dur="1" fill="hold">
                                          <p:stCondLst>
                                            <p:cond delay="0"/>
                                          </p:stCondLst>
                                        </p:cTn>
                                        <p:tgtEl>
                                          <p:spTgt spid="539"/>
                                        </p:tgtEl>
                                        <p:attrNameLst>
                                          <p:attrName>style.visibility</p:attrName>
                                        </p:attrNameLst>
                                      </p:cBhvr>
                                      <p:to>
                                        <p:strVal val="visible"/>
                                      </p:to>
                                    </p:set>
                                  </p:childTnLst>
                                </p:cTn>
                              </p:par>
                              <p:par>
                                <p:cTn id="898" nodeType="withEffect" fill="hold" presetClass="entr" presetID="1">
                                  <p:stCondLst>
                                    <p:cond delay="0"/>
                                  </p:stCondLst>
                                  <p:childTnLst>
                                    <p:set>
                                      <p:cBhvr>
                                        <p:cTn id="899" dur="1" fill="hold">
                                          <p:stCondLst>
                                            <p:cond delay="0"/>
                                          </p:stCondLst>
                                        </p:cTn>
                                        <p:tgtEl>
                                          <p:spTgt spid="539"/>
                                        </p:tgtEl>
                                        <p:attrNameLst>
                                          <p:attrName>style.visibility</p:attrName>
                                        </p:attrNameLst>
                                      </p:cBhvr>
                                      <p:to>
                                        <p:strVal val="visible"/>
                                      </p:to>
                                    </p:set>
                                  </p:childTnLst>
                                </p:cTn>
                              </p:par>
                              <p:par>
                                <p:cTn id="900" nodeType="withEffect" fill="hold" presetClass="entr" presetID="1">
                                  <p:stCondLst>
                                    <p:cond delay="0"/>
                                  </p:stCondLst>
                                  <p:childTnLst>
                                    <p:set>
                                      <p:cBhvr>
                                        <p:cTn id="901" dur="1" fill="hold">
                                          <p:stCondLst>
                                            <p:cond delay="0"/>
                                          </p:stCondLst>
                                        </p:cTn>
                                        <p:tgtEl>
                                          <p:spTgt spid="539"/>
                                        </p:tgtEl>
                                        <p:attrNameLst>
                                          <p:attrName>style.visibility</p:attrName>
                                        </p:attrNameLst>
                                      </p:cBhvr>
                                      <p:to>
                                        <p:strVal val="visible"/>
                                      </p:to>
                                    </p:set>
                                  </p:childTnLst>
                                </p:cTn>
                              </p:par>
                              <p:par>
                                <p:cTn id="902" nodeType="withEffect" fill="hold" presetClass="entr" presetID="1">
                                  <p:stCondLst>
                                    <p:cond delay="0"/>
                                  </p:stCondLst>
                                  <p:childTnLst>
                                    <p:set>
                                      <p:cBhvr>
                                        <p:cTn id="903" dur="1" fill="hold">
                                          <p:stCondLst>
                                            <p:cond delay="0"/>
                                          </p:stCondLst>
                                        </p:cTn>
                                        <p:tgtEl>
                                          <p:spTgt spid="539"/>
                                        </p:tgtEl>
                                        <p:attrNameLst>
                                          <p:attrName>style.visibility</p:attrName>
                                        </p:attrNameLst>
                                      </p:cBhvr>
                                      <p:to>
                                        <p:strVal val="visible"/>
                                      </p:to>
                                    </p:set>
                                  </p:childTnLst>
                                </p:cTn>
                              </p:par>
                            </p:childTnLst>
                          </p:cTn>
                        </p:par>
                      </p:childTnLst>
                    </p:cTn>
                  </p:par>
                  <p:par>
                    <p:cTn id="904" fill="hold">
                      <p:stCondLst>
                        <p:cond delay="indefinite"/>
                      </p:stCondLst>
                      <p:childTnLst>
                        <p:par>
                          <p:cTn id="905" fill="hold">
                            <p:stCondLst>
                              <p:cond delay="0"/>
                            </p:stCondLst>
                            <p:childTnLst>
                              <p:par>
                                <p:cTn id="906" nodeType="clickEffect" fill="hold" presetClass="entr" presetID="1">
                                  <p:stCondLst>
                                    <p:cond delay="0"/>
                                  </p:stCondLst>
                                  <p:childTnLst>
                                    <p:set>
                                      <p:cBhvr>
                                        <p:cTn id="907" dur="1" fill="hold">
                                          <p:stCondLst>
                                            <p:cond delay="0"/>
                                          </p:stCondLst>
                                        </p:cTn>
                                        <p:tgtEl>
                                          <p:spTgt spid="539"/>
                                        </p:tgtEl>
                                        <p:attrNameLst>
                                          <p:attrName>style.visibility</p:attrName>
                                        </p:attrNameLst>
                                      </p:cBhvr>
                                      <p:to>
                                        <p:strVal val="visible"/>
                                      </p:to>
                                    </p:set>
                                  </p:childTnLst>
                                </p:cTn>
                              </p:par>
                              <p:par>
                                <p:cTn id="908" nodeType="withEffect" fill="hold" presetClass="entr" presetID="1">
                                  <p:stCondLst>
                                    <p:cond delay="0"/>
                                  </p:stCondLst>
                                  <p:childTnLst>
                                    <p:set>
                                      <p:cBhvr>
                                        <p:cTn id="909"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17640" y="499320"/>
            <a:ext cx="10515240" cy="65520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Prototyping</a:t>
            </a:r>
            <a:endParaRPr b="0" lang="en-US" sz="2800" spc="-1" strike="noStrike">
              <a:solidFill>
                <a:srgbClr val="000000"/>
              </a:solidFill>
              <a:latin typeface="Calibri"/>
            </a:endParaRPr>
          </a:p>
        </p:txBody>
      </p:sp>
      <p:sp>
        <p:nvSpPr>
          <p:cNvPr id="541" name="CustomShape 2"/>
          <p:cNvSpPr/>
          <p:nvPr/>
        </p:nvSpPr>
        <p:spPr>
          <a:xfrm>
            <a:off x="0" y="1154880"/>
            <a:ext cx="6032520" cy="4614480"/>
          </a:xfrm>
          <a:prstGeom prst="rect">
            <a:avLst/>
          </a:prstGeom>
          <a:noFill/>
          <a:ln>
            <a:noFill/>
          </a:ln>
        </p:spPr>
        <p:style>
          <a:lnRef idx="0"/>
          <a:fillRef idx="0"/>
          <a:effectRef idx="0"/>
          <a:fontRef idx="minor"/>
        </p:style>
        <p:txBody>
          <a:bodyPr lIns="90000" rIns="90000" tIns="45000" bIns="45000"/>
          <a:p>
            <a:pPr marL="343080" indent="-251640" algn="just">
              <a:lnSpc>
                <a:spcPct val="110000"/>
              </a:lnSpc>
              <a:spcBef>
                <a:spcPts val="400"/>
              </a:spcBef>
              <a:buClr>
                <a:srgbClr val="000000"/>
              </a:buClr>
              <a:buFont typeface="Arial"/>
              <a:buChar char="•"/>
            </a:pPr>
            <a:r>
              <a:rPr b="0" lang="en-IN" sz="2400" spc="-1" strike="noStrike">
                <a:solidFill>
                  <a:srgbClr val="000000"/>
                </a:solidFill>
                <a:latin typeface="Calibri"/>
              </a:rPr>
              <a:t>Prototyping should be a relatively a cheap process (subset, non production quality etc.)</a:t>
            </a:r>
            <a:endParaRPr b="0" lang="en-IN" sz="2400" spc="-1" strike="noStrike">
              <a:latin typeface="Arial"/>
            </a:endParaRPr>
          </a:p>
          <a:p>
            <a:pPr marL="343080" indent="-251640" algn="just">
              <a:lnSpc>
                <a:spcPct val="110000"/>
              </a:lnSpc>
              <a:spcBef>
                <a:spcPts val="400"/>
              </a:spcBef>
              <a:buClr>
                <a:srgbClr val="000000"/>
              </a:buClr>
              <a:buFont typeface="Arial"/>
              <a:buChar char="•"/>
            </a:pPr>
            <a:r>
              <a:rPr b="0" lang="en-IN" sz="2400" spc="-1" strike="noStrike">
                <a:solidFill>
                  <a:srgbClr val="000000"/>
                </a:solidFill>
                <a:latin typeface="Calibri"/>
              </a:rPr>
              <a:t>Instead of freezing the requirements before a design or coding can proceed, a complete system prototype (with no or very less details) is built and to understand the requirements</a:t>
            </a:r>
            <a:endParaRPr b="0" lang="en-IN" sz="2400" spc="-1" strike="noStrike">
              <a:latin typeface="Arial"/>
            </a:endParaRPr>
          </a:p>
          <a:p>
            <a:pPr marL="343080" indent="-251640" algn="just">
              <a:lnSpc>
                <a:spcPct val="110000"/>
              </a:lnSpc>
              <a:spcBef>
                <a:spcPts val="400"/>
              </a:spcBef>
              <a:buClr>
                <a:srgbClr val="000000"/>
              </a:buClr>
              <a:buFont typeface="Arial"/>
              <a:buChar char="•"/>
            </a:pPr>
            <a:r>
              <a:rPr b="0" lang="en-IN" sz="2400" spc="-1" strike="noStrike">
                <a:solidFill>
                  <a:srgbClr val="000000"/>
                </a:solidFill>
                <a:latin typeface="Calibri"/>
              </a:rPr>
              <a:t>Throw-away and evolutionary prototypes</a:t>
            </a:r>
            <a:endParaRPr b="0" lang="en-IN" sz="2400" spc="-1" strike="noStrike">
              <a:latin typeface="Arial"/>
            </a:endParaRPr>
          </a:p>
        </p:txBody>
      </p:sp>
      <p:pic>
        <p:nvPicPr>
          <p:cNvPr id="542" name="Picture 3" descr=""/>
          <p:cNvPicPr/>
          <p:nvPr/>
        </p:nvPicPr>
        <p:blipFill>
          <a:blip r:embed="rId1"/>
          <a:stretch/>
        </p:blipFill>
        <p:spPr>
          <a:xfrm>
            <a:off x="6960600" y="4514760"/>
            <a:ext cx="4433760" cy="2342880"/>
          </a:xfrm>
          <a:prstGeom prst="rect">
            <a:avLst/>
          </a:prstGeom>
          <a:ln>
            <a:noFill/>
          </a:ln>
        </p:spPr>
      </p:pic>
    </p:spTree>
  </p:cSld>
  <p:timing>
    <p:tnLst>
      <p:par>
        <p:cTn id="910" dur="indefinite" restart="never" nodeType="tmRoot">
          <p:childTnLst>
            <p:seq>
              <p:cTn id="911" dur="indefinite" nodeType="mainSeq">
                <p:childTnLst>
                  <p:par>
                    <p:cTn id="912" fill="hold">
                      <p:stCondLst>
                        <p:cond delay="0"/>
                      </p:stCondLst>
                      <p:childTnLst>
                        <p:par>
                          <p:cTn id="913" fill="hold">
                            <p:stCondLst>
                              <p:cond delay="0"/>
                            </p:stCondLst>
                            <p:childTnLst>
                              <p:par>
                                <p:cTn id="914" nodeType="withEffect" fill="hold" presetClass="entr" presetID="1">
                                  <p:stCondLst>
                                    <p:cond delay="0"/>
                                  </p:stCondLst>
                                  <p:childTnLst>
                                    <p:set>
                                      <p:cBhvr>
                                        <p:cTn id="915" dur="1" fill="hold">
                                          <p:stCondLst>
                                            <p:cond delay="0"/>
                                          </p:stCondLst>
                                        </p:cTn>
                                        <p:tgtEl>
                                          <p:spTgt spid="541"/>
                                        </p:tgtEl>
                                        <p:attrNameLst>
                                          <p:attrName>style.visibility</p:attrName>
                                        </p:attrNameLst>
                                      </p:cBhvr>
                                      <p:to>
                                        <p:strVal val="visible"/>
                                      </p:to>
                                    </p:set>
                                  </p:childTnLst>
                                </p:cTn>
                              </p:par>
                              <p:par>
                                <p:cTn id="916" nodeType="withEffect" fill="hold" presetClass="entr" presetID="1">
                                  <p:stCondLst>
                                    <p:cond delay="0"/>
                                  </p:stCondLst>
                                  <p:childTnLst>
                                    <p:set>
                                      <p:cBhvr>
                                        <p:cTn id="917"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918" fill="hold">
                      <p:stCondLst>
                        <p:cond delay="indefinite"/>
                      </p:stCondLst>
                      <p:childTnLst>
                        <p:par>
                          <p:cTn id="919" fill="hold">
                            <p:stCondLst>
                              <p:cond delay="0"/>
                            </p:stCondLst>
                            <p:childTnLst>
                              <p:par>
                                <p:cTn id="920" nodeType="clickEffect" fill="hold" presetClass="entr" presetID="1">
                                  <p:stCondLst>
                                    <p:cond delay="0"/>
                                  </p:stCondLst>
                                  <p:childTnLst>
                                    <p:set>
                                      <p:cBhvr>
                                        <p:cTn id="921"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922" fill="hold">
                      <p:stCondLst>
                        <p:cond delay="indefinite"/>
                      </p:stCondLst>
                      <p:childTnLst>
                        <p:par>
                          <p:cTn id="923" fill="hold">
                            <p:stCondLst>
                              <p:cond delay="0"/>
                            </p:stCondLst>
                            <p:childTnLst>
                              <p:par>
                                <p:cTn id="924" nodeType="clickEffect" fill="hold" presetClass="entr" presetID="1">
                                  <p:stCondLst>
                                    <p:cond delay="0"/>
                                  </p:stCondLst>
                                  <p:childTnLst>
                                    <p:set>
                                      <p:cBhvr>
                                        <p:cTn id="925"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0" y="542520"/>
            <a:ext cx="10515240" cy="65520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Prototyping</a:t>
            </a:r>
            <a:endParaRPr b="0" lang="en-US" sz="2800" spc="-1" strike="noStrike">
              <a:solidFill>
                <a:srgbClr val="000000"/>
              </a:solidFill>
              <a:latin typeface="Calibri"/>
            </a:endParaRPr>
          </a:p>
        </p:txBody>
      </p:sp>
      <p:sp>
        <p:nvSpPr>
          <p:cNvPr id="544" name="CustomShape 2"/>
          <p:cNvSpPr/>
          <p:nvPr/>
        </p:nvSpPr>
        <p:spPr>
          <a:xfrm>
            <a:off x="87840" y="1198440"/>
            <a:ext cx="6433560" cy="66927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70c0"/>
                </a:solidFill>
                <a:latin typeface="Calibri"/>
              </a:rPr>
              <a:t>Advantages :</a:t>
            </a:r>
            <a:endParaRPr b="0" lang="en-IN" sz="24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Active involvement of the users</a:t>
            </a:r>
            <a:endParaRPr b="0" lang="en-IN" sz="23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Provides better risk mitigation (cost, understanding of the user requirements)</a:t>
            </a:r>
            <a:endParaRPr b="0" lang="en-IN" sz="23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Problems/defects are detected earlier and hence reduces time and cost</a:t>
            </a:r>
            <a:endParaRPr b="0" lang="en-IN" sz="23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Missing functionality easily identified and hence resulting system is full featured</a:t>
            </a:r>
            <a:endParaRPr b="0" lang="en-IN" sz="23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Systems are mostly more stable</a:t>
            </a:r>
            <a:endParaRPr b="0" lang="en-IN" sz="2300" spc="-1" strike="noStrike">
              <a:latin typeface="Arial"/>
            </a:endParaRPr>
          </a:p>
          <a:p>
            <a:pPr>
              <a:lnSpc>
                <a:spcPct val="100000"/>
              </a:lnSpc>
            </a:pPr>
            <a:r>
              <a:rPr b="1" lang="en-IN" sz="2400" spc="-1" strike="noStrike">
                <a:solidFill>
                  <a:srgbClr val="ff0000"/>
                </a:solidFill>
                <a:latin typeface="Calibri"/>
              </a:rPr>
              <a:t>Dis-Advantages:</a:t>
            </a:r>
            <a:endParaRPr b="0" lang="en-IN" sz="24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Practically, this methodology may increase the complexity of the system as scope of the system may expand beyond original plans</a:t>
            </a:r>
            <a:endParaRPr b="0" lang="en-IN" sz="2300" spc="-1" strike="noStrike">
              <a:latin typeface="Arial"/>
            </a:endParaRPr>
          </a:p>
          <a:p>
            <a:pPr marL="343080" indent="-342720">
              <a:lnSpc>
                <a:spcPct val="100000"/>
              </a:lnSpc>
              <a:spcBef>
                <a:spcPts val="300"/>
              </a:spcBef>
              <a:buClr>
                <a:srgbClr val="000000"/>
              </a:buClr>
              <a:buFont typeface="Arial"/>
              <a:buChar char="•"/>
            </a:pPr>
            <a:r>
              <a:rPr b="0" lang="en-IN" sz="2300" spc="-1" strike="noStrike">
                <a:solidFill>
                  <a:srgbClr val="000000"/>
                </a:solidFill>
                <a:latin typeface="Calibri"/>
              </a:rPr>
              <a:t>Performance of the resulting system may not be optimal</a:t>
            </a:r>
            <a:endParaRPr b="0" lang="en-IN" sz="2300" spc="-1" strike="noStrike">
              <a:latin typeface="Arial"/>
            </a:endParaRPr>
          </a:p>
        </p:txBody>
      </p:sp>
      <p:pic>
        <p:nvPicPr>
          <p:cNvPr id="545" name="Picture 3" descr=""/>
          <p:cNvPicPr/>
          <p:nvPr/>
        </p:nvPicPr>
        <p:blipFill>
          <a:blip r:embed="rId1"/>
          <a:stretch/>
        </p:blipFill>
        <p:spPr>
          <a:xfrm>
            <a:off x="6521760" y="808200"/>
            <a:ext cx="4433760" cy="2342880"/>
          </a:xfrm>
          <a:prstGeom prst="rect">
            <a:avLst/>
          </a:prstGeom>
          <a:ln>
            <a:noFill/>
          </a:ln>
        </p:spPr>
      </p:pic>
    </p:spTree>
  </p:cSld>
  <p:timing>
    <p:tnLst>
      <p:par>
        <p:cTn id="926" dur="indefinite" restart="never" nodeType="tmRoot">
          <p:childTnLst>
            <p:seq>
              <p:cTn id="927" dur="indefinite" nodeType="mainSeq">
                <p:childTnLst>
                  <p:par>
                    <p:cTn id="928" fill="hold">
                      <p:stCondLst>
                        <p:cond delay="0"/>
                      </p:stCondLst>
                      <p:childTnLst>
                        <p:par>
                          <p:cTn id="929" fill="hold">
                            <p:stCondLst>
                              <p:cond delay="0"/>
                            </p:stCondLst>
                            <p:childTnLst>
                              <p:par>
                                <p:cTn id="930" nodeType="withEffect" fill="hold" presetClass="entr" presetID="2" presetSubtype="4">
                                  <p:stCondLst>
                                    <p:cond delay="0"/>
                                  </p:stCondLst>
                                  <p:childTnLst>
                                    <p:set>
                                      <p:cBhvr>
                                        <p:cTn id="931" dur="1" fill="hold">
                                          <p:stCondLst>
                                            <p:cond delay="0"/>
                                          </p:stCondLst>
                                        </p:cTn>
                                        <p:tgtEl>
                                          <p:spTgt spid="544"/>
                                        </p:tgtEl>
                                        <p:attrNameLst>
                                          <p:attrName>style.visibility</p:attrName>
                                        </p:attrNameLst>
                                      </p:cBhvr>
                                      <p:to>
                                        <p:strVal val="visible"/>
                                      </p:to>
                                    </p:set>
                                    <p:anim calcmode="lin" valueType="num">
                                      <p:cBhvr additive="repl">
                                        <p:cTn id="932" dur="500" fill="hold"/>
                                        <p:tgtEl>
                                          <p:spTgt spid="544"/>
                                        </p:tgtEl>
                                        <p:attrNameLst>
                                          <p:attrName>ppt_x</p:attrName>
                                        </p:attrNameLst>
                                      </p:cBhvr>
                                      <p:tavLst>
                                        <p:tav tm="0">
                                          <p:val>
                                            <p:strVal val="#ppt_x"/>
                                          </p:val>
                                        </p:tav>
                                        <p:tav tm="100000">
                                          <p:val>
                                            <p:strVal val="#ppt_x"/>
                                          </p:val>
                                        </p:tav>
                                      </p:tavLst>
                                    </p:anim>
                                    <p:anim calcmode="lin" valueType="num">
                                      <p:cBhvr additive="repl">
                                        <p:cTn id="933" dur="500" fill="hold"/>
                                        <p:tgtEl>
                                          <p:spTgt spid="544"/>
                                        </p:tgtEl>
                                        <p:attrNameLst>
                                          <p:attrName>ppt_y</p:attrName>
                                        </p:attrNameLst>
                                      </p:cBhvr>
                                      <p:tavLst>
                                        <p:tav tm="0">
                                          <p:val>
                                            <p:strVal val="1+#ppt_h/2"/>
                                          </p:val>
                                        </p:tav>
                                        <p:tav tm="100000">
                                          <p:val>
                                            <p:strVal val="#ppt_y"/>
                                          </p:val>
                                        </p:tav>
                                      </p:tavLst>
                                    </p:anim>
                                  </p:childTnLst>
                                </p:cTn>
                              </p:par>
                              <p:par>
                                <p:cTn id="934" nodeType="withEffect" fill="hold" presetClass="entr" presetID="1">
                                  <p:stCondLst>
                                    <p:cond delay="0"/>
                                  </p:stCondLst>
                                  <p:childTnLst>
                                    <p:set>
                                      <p:cBhvr>
                                        <p:cTn id="935" dur="1" fill="hold">
                                          <p:stCondLst>
                                            <p:cond delay="0"/>
                                          </p:stCondLst>
                                        </p:cTn>
                                        <p:tgtEl>
                                          <p:spTgt spid="544">
                                            <p:txEl>
                                              <p:pRg st="0" end="0"/>
                                            </p:txEl>
                                          </p:spTgt>
                                        </p:tgtEl>
                                        <p:attrNameLst>
                                          <p:attrName>style.visibility</p:attrName>
                                        </p:attrNameLst>
                                      </p:cBhvr>
                                      <p:to>
                                        <p:strVal val="visible"/>
                                      </p:to>
                                    </p:set>
                                  </p:childTnLst>
                                </p:cTn>
                              </p:par>
                              <p:par>
                                <p:cTn id="936" nodeType="withEffect" fill="hold" presetClass="entr" presetID="1">
                                  <p:stCondLst>
                                    <p:cond delay="0"/>
                                  </p:stCondLst>
                                  <p:childTnLst>
                                    <p:set>
                                      <p:cBhvr>
                                        <p:cTn id="937" dur="1" fill="hold">
                                          <p:stCondLst>
                                            <p:cond delay="0"/>
                                          </p:stCondLst>
                                        </p:cTn>
                                        <p:tgtEl>
                                          <p:spTgt spid="544">
                                            <p:txEl>
                                              <p:pRg st="1" end="1"/>
                                            </p:txEl>
                                          </p:spTgt>
                                        </p:tgtEl>
                                        <p:attrNameLst>
                                          <p:attrName>style.visibility</p:attrName>
                                        </p:attrNameLst>
                                      </p:cBhvr>
                                      <p:to>
                                        <p:strVal val="visible"/>
                                      </p:to>
                                    </p:set>
                                  </p:childTnLst>
                                </p:cTn>
                              </p:par>
                              <p:par>
                                <p:cTn id="938" nodeType="withEffect" fill="hold" presetClass="entr" presetID="1">
                                  <p:stCondLst>
                                    <p:cond delay="0"/>
                                  </p:stCondLst>
                                  <p:childTnLst>
                                    <p:set>
                                      <p:cBhvr>
                                        <p:cTn id="939" dur="1" fill="hold">
                                          <p:stCondLst>
                                            <p:cond delay="0"/>
                                          </p:stCondLst>
                                        </p:cTn>
                                        <p:tgtEl>
                                          <p:spTgt spid="544">
                                            <p:txEl>
                                              <p:pRg st="2" end="2"/>
                                            </p:txEl>
                                          </p:spTgt>
                                        </p:tgtEl>
                                        <p:attrNameLst>
                                          <p:attrName>style.visibility</p:attrName>
                                        </p:attrNameLst>
                                      </p:cBhvr>
                                      <p:to>
                                        <p:strVal val="visible"/>
                                      </p:to>
                                    </p:set>
                                  </p:childTnLst>
                                </p:cTn>
                              </p:par>
                              <p:par>
                                <p:cTn id="940" nodeType="withEffect" fill="hold" presetClass="entr" presetID="1">
                                  <p:stCondLst>
                                    <p:cond delay="0"/>
                                  </p:stCondLst>
                                  <p:childTnLst>
                                    <p:set>
                                      <p:cBhvr>
                                        <p:cTn id="941" dur="1" fill="hold">
                                          <p:stCondLst>
                                            <p:cond delay="0"/>
                                          </p:stCondLst>
                                        </p:cTn>
                                        <p:tgtEl>
                                          <p:spTgt spid="544">
                                            <p:txEl>
                                              <p:pRg st="3" end="3"/>
                                            </p:txEl>
                                          </p:spTgt>
                                        </p:tgtEl>
                                        <p:attrNameLst>
                                          <p:attrName>style.visibility</p:attrName>
                                        </p:attrNameLst>
                                      </p:cBhvr>
                                      <p:to>
                                        <p:strVal val="visible"/>
                                      </p:to>
                                    </p:set>
                                  </p:childTnLst>
                                </p:cTn>
                              </p:par>
                              <p:par>
                                <p:cTn id="942" nodeType="withEffect" fill="hold" presetClass="entr" presetID="1">
                                  <p:stCondLst>
                                    <p:cond delay="0"/>
                                  </p:stCondLst>
                                  <p:childTnLst>
                                    <p:set>
                                      <p:cBhvr>
                                        <p:cTn id="943" dur="1" fill="hold">
                                          <p:stCondLst>
                                            <p:cond delay="0"/>
                                          </p:stCondLst>
                                        </p:cTn>
                                        <p:tgtEl>
                                          <p:spTgt spid="544">
                                            <p:txEl>
                                              <p:pRg st="4" end="4"/>
                                            </p:txEl>
                                          </p:spTgt>
                                        </p:tgtEl>
                                        <p:attrNameLst>
                                          <p:attrName>style.visibility</p:attrName>
                                        </p:attrNameLst>
                                      </p:cBhvr>
                                      <p:to>
                                        <p:strVal val="visible"/>
                                      </p:to>
                                    </p:set>
                                  </p:childTnLst>
                                </p:cTn>
                              </p:par>
                              <p:par>
                                <p:cTn id="944" nodeType="withEffect" fill="hold" presetClass="entr" presetID="1">
                                  <p:stCondLst>
                                    <p:cond delay="0"/>
                                  </p:stCondLst>
                                  <p:childTnLst>
                                    <p:set>
                                      <p:cBhvr>
                                        <p:cTn id="945" dur="1" fill="hold">
                                          <p:stCondLst>
                                            <p:cond delay="0"/>
                                          </p:stCondLst>
                                        </p:cTn>
                                        <p:tgtEl>
                                          <p:spTgt spid="544">
                                            <p:txEl>
                                              <p:pRg st="5" end="5"/>
                                            </p:txEl>
                                          </p:spTgt>
                                        </p:tgtEl>
                                        <p:attrNameLst>
                                          <p:attrName>style.visibility</p:attrName>
                                        </p:attrNameLst>
                                      </p:cBhvr>
                                      <p:to>
                                        <p:strVal val="visible"/>
                                      </p:to>
                                    </p:set>
                                  </p:childTnLst>
                                </p:cTn>
                              </p:par>
                            </p:childTnLst>
                          </p:cTn>
                        </p:par>
                      </p:childTnLst>
                    </p:cTn>
                  </p:par>
                  <p:par>
                    <p:cTn id="946" fill="hold">
                      <p:stCondLst>
                        <p:cond delay="indefinite"/>
                      </p:stCondLst>
                      <p:childTnLst>
                        <p:par>
                          <p:cTn id="947" fill="hold">
                            <p:stCondLst>
                              <p:cond delay="0"/>
                            </p:stCondLst>
                            <p:childTnLst>
                              <p:par>
                                <p:cTn id="948" nodeType="clickEffect" fill="hold" presetClass="entr" presetID="1">
                                  <p:stCondLst>
                                    <p:cond delay="0"/>
                                  </p:stCondLst>
                                  <p:childTnLst>
                                    <p:set>
                                      <p:cBhvr>
                                        <p:cTn id="949" dur="1" fill="hold">
                                          <p:stCondLst>
                                            <p:cond delay="0"/>
                                          </p:stCondLst>
                                        </p:cTn>
                                        <p:tgtEl>
                                          <p:spTgt spid="544">
                                            <p:txEl>
                                              <p:pRg st="6" end="6"/>
                                            </p:txEl>
                                          </p:spTgt>
                                        </p:tgtEl>
                                        <p:attrNameLst>
                                          <p:attrName>style.visibility</p:attrName>
                                        </p:attrNameLst>
                                      </p:cBhvr>
                                      <p:to>
                                        <p:strVal val="visible"/>
                                      </p:to>
                                    </p:set>
                                  </p:childTnLst>
                                </p:cTn>
                              </p:par>
                              <p:par>
                                <p:cTn id="950" nodeType="withEffect" fill="hold" presetClass="entr" presetID="1">
                                  <p:stCondLst>
                                    <p:cond delay="0"/>
                                  </p:stCondLst>
                                  <p:childTnLst>
                                    <p:set>
                                      <p:cBhvr>
                                        <p:cTn id="951" dur="1" fill="hold">
                                          <p:stCondLst>
                                            <p:cond delay="0"/>
                                          </p:stCondLst>
                                        </p:cTn>
                                        <p:tgtEl>
                                          <p:spTgt spid="544">
                                            <p:txEl>
                                              <p:pRg st="7" end="7"/>
                                            </p:txEl>
                                          </p:spTgt>
                                        </p:tgtEl>
                                        <p:attrNameLst>
                                          <p:attrName>style.visibility</p:attrName>
                                        </p:attrNameLst>
                                      </p:cBhvr>
                                      <p:to>
                                        <p:strVal val="visible"/>
                                      </p:to>
                                    </p:set>
                                  </p:childTnLst>
                                </p:cTn>
                              </p:par>
                              <p:par>
                                <p:cTn id="952" nodeType="withEffect" fill="hold" presetClass="entr" presetID="1">
                                  <p:stCondLst>
                                    <p:cond delay="0"/>
                                  </p:stCondLst>
                                  <p:childTnLst>
                                    <p:set>
                                      <p:cBhvr>
                                        <p:cTn id="953" dur="1" fill="hold">
                                          <p:stCondLst>
                                            <p:cond delay="0"/>
                                          </p:stCondLst>
                                        </p:cTn>
                                        <p:tgtEl>
                                          <p:spTgt spid="544">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0" y="5130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Incremental Model</a:t>
            </a:r>
            <a:endParaRPr b="0" lang="en-IN" sz="2400" spc="-1" strike="noStrike">
              <a:latin typeface="Arial"/>
            </a:endParaRPr>
          </a:p>
        </p:txBody>
      </p:sp>
      <p:sp>
        <p:nvSpPr>
          <p:cNvPr id="547" name="CustomShape 2"/>
          <p:cNvSpPr/>
          <p:nvPr/>
        </p:nvSpPr>
        <p:spPr>
          <a:xfrm>
            <a:off x="102960" y="1004760"/>
            <a:ext cx="9049320" cy="1049400"/>
          </a:xfrm>
          <a:prstGeom prst="rect">
            <a:avLst/>
          </a:prstGeom>
          <a:noFill/>
          <a:ln>
            <a:noFill/>
          </a:ln>
        </p:spPr>
        <p:style>
          <a:lnRef idx="0"/>
          <a:fillRef idx="0"/>
          <a:effectRef idx="0"/>
          <a:fontRef idx="minor"/>
        </p:style>
        <p:txBody>
          <a:bodyPr lIns="90000" rIns="90000" tIns="45000" bIns="45000"/>
          <a:p>
            <a:pPr marL="252000" indent="-251640">
              <a:lnSpc>
                <a:spcPct val="150000"/>
              </a:lnSpc>
              <a:buClr>
                <a:srgbClr val="000000"/>
              </a:buClr>
              <a:buFont typeface="Arial"/>
              <a:buChar char="•"/>
            </a:pPr>
            <a:r>
              <a:rPr b="1" lang="en-IN" sz="2100" spc="-1" strike="noStrike">
                <a:solidFill>
                  <a:srgbClr val="000000"/>
                </a:solidFill>
                <a:latin typeface="Calibri"/>
              </a:rPr>
              <a:t>In this model requirements are partitioned and an incremental plan is made for delivery</a:t>
            </a:r>
            <a:endParaRPr b="0" lang="en-IN" sz="2100" spc="-1" strike="noStrike">
              <a:latin typeface="Arial"/>
            </a:endParaRPr>
          </a:p>
        </p:txBody>
      </p:sp>
      <p:pic>
        <p:nvPicPr>
          <p:cNvPr id="548" name="Picture 40" descr=""/>
          <p:cNvPicPr/>
          <p:nvPr/>
        </p:nvPicPr>
        <p:blipFill>
          <a:blip r:embed="rId1"/>
          <a:stretch/>
        </p:blipFill>
        <p:spPr>
          <a:xfrm>
            <a:off x="371880" y="1690560"/>
            <a:ext cx="2409480" cy="3476160"/>
          </a:xfrm>
          <a:prstGeom prst="rect">
            <a:avLst/>
          </a:prstGeom>
          <a:ln>
            <a:noFill/>
          </a:ln>
        </p:spPr>
      </p:pic>
      <p:pic>
        <p:nvPicPr>
          <p:cNvPr id="549" name="Picture 42" descr=""/>
          <p:cNvPicPr/>
          <p:nvPr/>
        </p:nvPicPr>
        <p:blipFill>
          <a:blip r:embed="rId2"/>
          <a:stretch/>
        </p:blipFill>
        <p:spPr>
          <a:xfrm>
            <a:off x="2901600" y="1690560"/>
            <a:ext cx="2424240" cy="1207080"/>
          </a:xfrm>
          <a:prstGeom prst="rect">
            <a:avLst/>
          </a:prstGeom>
          <a:ln>
            <a:noFill/>
          </a:ln>
        </p:spPr>
      </p:pic>
      <p:pic>
        <p:nvPicPr>
          <p:cNvPr id="550" name="Picture 45" descr=""/>
          <p:cNvPicPr/>
          <p:nvPr/>
        </p:nvPicPr>
        <p:blipFill>
          <a:blip r:embed="rId3"/>
          <a:stretch/>
        </p:blipFill>
        <p:spPr>
          <a:xfrm>
            <a:off x="2901960" y="2928600"/>
            <a:ext cx="2414880" cy="836280"/>
          </a:xfrm>
          <a:prstGeom prst="rect">
            <a:avLst/>
          </a:prstGeom>
          <a:ln>
            <a:noFill/>
          </a:ln>
        </p:spPr>
      </p:pic>
      <p:pic>
        <p:nvPicPr>
          <p:cNvPr id="551" name="Picture 47" descr=""/>
          <p:cNvPicPr/>
          <p:nvPr/>
        </p:nvPicPr>
        <p:blipFill>
          <a:blip r:embed="rId4"/>
          <a:stretch/>
        </p:blipFill>
        <p:spPr>
          <a:xfrm>
            <a:off x="2902680" y="3805200"/>
            <a:ext cx="2433600" cy="1361520"/>
          </a:xfrm>
          <a:prstGeom prst="rect">
            <a:avLst/>
          </a:prstGeom>
          <a:ln>
            <a:noFill/>
          </a:ln>
        </p:spPr>
      </p:pic>
      <p:pic>
        <p:nvPicPr>
          <p:cNvPr id="552" name="Picture 3" descr=""/>
          <p:cNvPicPr/>
          <p:nvPr/>
        </p:nvPicPr>
        <p:blipFill>
          <a:blip r:embed="rId5"/>
          <a:stretch/>
        </p:blipFill>
        <p:spPr>
          <a:xfrm>
            <a:off x="5445720" y="1774440"/>
            <a:ext cx="2925360" cy="2830680"/>
          </a:xfrm>
          <a:prstGeom prst="rect">
            <a:avLst/>
          </a:prstGeom>
          <a:ln>
            <a:noFill/>
          </a:ln>
        </p:spPr>
      </p:pic>
      <p:sp>
        <p:nvSpPr>
          <p:cNvPr id="553" name="CustomShape 3"/>
          <p:cNvSpPr/>
          <p:nvPr/>
        </p:nvSpPr>
        <p:spPr>
          <a:xfrm>
            <a:off x="102960" y="5197680"/>
            <a:ext cx="8706600" cy="2329920"/>
          </a:xfrm>
          <a:prstGeom prst="rect">
            <a:avLst/>
          </a:prstGeom>
          <a:noFill/>
          <a:ln>
            <a:noFill/>
          </a:ln>
        </p:spPr>
        <p:style>
          <a:lnRef idx="0"/>
          <a:fillRef idx="0"/>
          <a:effectRef idx="0"/>
          <a:fontRef idx="minor"/>
        </p:style>
        <p:txBody>
          <a:bodyPr lIns="90000" rIns="90000" tIns="45000" bIns="45000"/>
          <a:p>
            <a:pPr marL="252000" indent="-251640">
              <a:lnSpc>
                <a:spcPct val="100000"/>
              </a:lnSpc>
              <a:buClr>
                <a:srgbClr val="000000"/>
              </a:buClr>
              <a:buFont typeface="Arial"/>
              <a:buChar char="•"/>
            </a:pPr>
            <a:r>
              <a:rPr b="1" lang="en-IN" sz="2100" spc="-1" strike="noStrike">
                <a:solidFill>
                  <a:srgbClr val="000000"/>
                </a:solidFill>
                <a:latin typeface="Calibri"/>
              </a:rPr>
              <a:t>Working version of software is produced during the first module, so we have a working software early on in the software life cycle.</a:t>
            </a:r>
            <a:endParaRPr b="0" lang="en-IN" sz="2100" spc="-1" strike="noStrike">
              <a:latin typeface="Arial"/>
            </a:endParaRPr>
          </a:p>
          <a:p>
            <a:pPr marL="252000" indent="-251640">
              <a:lnSpc>
                <a:spcPct val="100000"/>
              </a:lnSpc>
              <a:buClr>
                <a:srgbClr val="000000"/>
              </a:buClr>
              <a:buFont typeface="Arial"/>
              <a:buChar char="•"/>
            </a:pPr>
            <a:r>
              <a:rPr b="1" lang="en-IN" sz="2100" spc="-1" strike="noStrike">
                <a:solidFill>
                  <a:srgbClr val="000000"/>
                </a:solidFill>
                <a:latin typeface="Calibri"/>
              </a:rPr>
              <a:t>Each subsequent release of the module adds functionality to the previous release. </a:t>
            </a:r>
            <a:endParaRPr b="0" lang="en-IN" sz="2100" spc="-1" strike="noStrike">
              <a:latin typeface="Arial"/>
            </a:endParaRPr>
          </a:p>
          <a:p>
            <a:pPr marL="252000" indent="-251640">
              <a:lnSpc>
                <a:spcPct val="100000"/>
              </a:lnSpc>
              <a:buClr>
                <a:srgbClr val="000000"/>
              </a:buClr>
              <a:buFont typeface="Arial"/>
              <a:buChar char="•"/>
            </a:pPr>
            <a:r>
              <a:rPr b="1" lang="en-IN" sz="2100" spc="-1" strike="noStrike">
                <a:solidFill>
                  <a:srgbClr val="000000"/>
                </a:solidFill>
                <a:latin typeface="Calibri"/>
              </a:rPr>
              <a:t>This continuous integration continues till the complete system is achieved.</a:t>
            </a:r>
            <a:endParaRPr b="0" lang="en-IN" sz="2100" spc="-1" strike="noStrike">
              <a:latin typeface="Arial"/>
            </a:endParaRPr>
          </a:p>
        </p:txBody>
      </p:sp>
    </p:spTree>
  </p:cSld>
  <p:timing>
    <p:tnLst>
      <p:par>
        <p:cTn id="954" dur="indefinite" restart="never" nodeType="tmRoot">
          <p:childTnLst>
            <p:seq>
              <p:cTn id="955" dur="indefinite" nodeType="mainSeq">
                <p:childTnLst>
                  <p:par>
                    <p:cTn id="956" fill="hold">
                      <p:stCondLst>
                        <p:cond delay="indefinite"/>
                      </p:stCondLst>
                      <p:childTnLst>
                        <p:par>
                          <p:cTn id="957" fill="hold">
                            <p:stCondLst>
                              <p:cond delay="0"/>
                            </p:stCondLst>
                            <p:childTnLst>
                              <p:par>
                                <p:cTn id="958" nodeType="clickEffect" fill="hold" presetClass="entr" presetID="1">
                                  <p:stCondLst>
                                    <p:cond delay="0"/>
                                  </p:stCondLst>
                                  <p:childTnLst>
                                    <p:set>
                                      <p:cBhvr>
                                        <p:cTn id="959" dur="1" fill="hold">
                                          <p:stCondLst>
                                            <p:cond delay="0"/>
                                          </p:stCondLst>
                                        </p:cTn>
                                        <p:tgtEl>
                                          <p:spTgt spid="548"/>
                                        </p:tgtEl>
                                        <p:attrNameLst>
                                          <p:attrName>style.visibility</p:attrName>
                                        </p:attrNameLst>
                                      </p:cBhvr>
                                      <p:to>
                                        <p:strVal val="visible"/>
                                      </p:to>
                                    </p:set>
                                  </p:childTnLst>
                                </p:cTn>
                              </p:par>
                            </p:childTnLst>
                          </p:cTn>
                        </p:par>
                      </p:childTnLst>
                    </p:cTn>
                  </p:par>
                  <p:par>
                    <p:cTn id="960" fill="hold">
                      <p:stCondLst>
                        <p:cond delay="indefinite"/>
                      </p:stCondLst>
                      <p:childTnLst>
                        <p:par>
                          <p:cTn id="961" fill="hold">
                            <p:stCondLst>
                              <p:cond delay="0"/>
                            </p:stCondLst>
                            <p:childTnLst>
                              <p:par>
                                <p:cTn id="962" nodeType="clickEffect" fill="hold" presetClass="entr" presetID="1">
                                  <p:stCondLst>
                                    <p:cond delay="0"/>
                                  </p:stCondLst>
                                  <p:childTnLst>
                                    <p:set>
                                      <p:cBhvr>
                                        <p:cTn id="963" dur="1" fill="hold">
                                          <p:stCondLst>
                                            <p:cond delay="0"/>
                                          </p:stCondLst>
                                        </p:cTn>
                                        <p:tgtEl>
                                          <p:spTgt spid="549"/>
                                        </p:tgtEl>
                                        <p:attrNameLst>
                                          <p:attrName>style.visibility</p:attrName>
                                        </p:attrNameLst>
                                      </p:cBhvr>
                                      <p:to>
                                        <p:strVal val="visible"/>
                                      </p:to>
                                    </p:set>
                                  </p:childTnLst>
                                </p:cTn>
                              </p:par>
                            </p:childTnLst>
                          </p:cTn>
                        </p:par>
                      </p:childTnLst>
                    </p:cTn>
                  </p:par>
                  <p:par>
                    <p:cTn id="964" fill="hold">
                      <p:stCondLst>
                        <p:cond delay="indefinite"/>
                      </p:stCondLst>
                      <p:childTnLst>
                        <p:par>
                          <p:cTn id="965" fill="hold">
                            <p:stCondLst>
                              <p:cond delay="0"/>
                            </p:stCondLst>
                            <p:childTnLst>
                              <p:par>
                                <p:cTn id="966" nodeType="clickEffect" fill="hold" presetClass="entr" presetID="1">
                                  <p:stCondLst>
                                    <p:cond delay="0"/>
                                  </p:stCondLst>
                                  <p:childTnLst>
                                    <p:set>
                                      <p:cBhvr>
                                        <p:cTn id="967" dur="1" fill="hold">
                                          <p:stCondLst>
                                            <p:cond delay="0"/>
                                          </p:stCondLst>
                                        </p:cTn>
                                        <p:tgtEl>
                                          <p:spTgt spid="550"/>
                                        </p:tgtEl>
                                        <p:attrNameLst>
                                          <p:attrName>style.visibility</p:attrName>
                                        </p:attrNameLst>
                                      </p:cBhvr>
                                      <p:to>
                                        <p:strVal val="visible"/>
                                      </p:to>
                                    </p:set>
                                  </p:childTnLst>
                                </p:cTn>
                              </p:par>
                            </p:childTnLst>
                          </p:cTn>
                        </p:par>
                      </p:childTnLst>
                    </p:cTn>
                  </p:par>
                  <p:par>
                    <p:cTn id="968" fill="hold">
                      <p:stCondLst>
                        <p:cond delay="indefinite"/>
                      </p:stCondLst>
                      <p:childTnLst>
                        <p:par>
                          <p:cTn id="969" fill="hold">
                            <p:stCondLst>
                              <p:cond delay="0"/>
                            </p:stCondLst>
                            <p:childTnLst>
                              <p:par>
                                <p:cTn id="970" nodeType="clickEffect" fill="hold" presetClass="entr" presetID="1">
                                  <p:stCondLst>
                                    <p:cond delay="0"/>
                                  </p:stCondLst>
                                  <p:childTnLst>
                                    <p:set>
                                      <p:cBhvr>
                                        <p:cTn id="971" dur="1" fill="hold">
                                          <p:stCondLst>
                                            <p:cond delay="0"/>
                                          </p:stCondLst>
                                        </p:cTn>
                                        <p:tgtEl>
                                          <p:spTgt spid="551"/>
                                        </p:tgtEl>
                                        <p:attrNameLst>
                                          <p:attrName>style.visibility</p:attrName>
                                        </p:attrNameLst>
                                      </p:cBhvr>
                                      <p:to>
                                        <p:strVal val="visible"/>
                                      </p:to>
                                    </p:set>
                                  </p:childTnLst>
                                </p:cTn>
                              </p:par>
                            </p:childTnLst>
                          </p:cTn>
                        </p:par>
                      </p:childTnLst>
                    </p:cTn>
                  </p:par>
                  <p:par>
                    <p:cTn id="972" fill="hold">
                      <p:stCondLst>
                        <p:cond delay="indefinite"/>
                      </p:stCondLst>
                      <p:childTnLst>
                        <p:par>
                          <p:cTn id="973" fill="hold">
                            <p:stCondLst>
                              <p:cond delay="0"/>
                            </p:stCondLst>
                            <p:childTnLst>
                              <p:par>
                                <p:cTn id="974" nodeType="clickEffect" fill="hold" presetClass="exit" presetID="1">
                                  <p:stCondLst>
                                    <p:cond delay="0"/>
                                  </p:stCondLst>
                                  <p:childTnLst>
                                    <p:set>
                                      <p:cBhvr>
                                        <p:cTn id="975" dur="1" fill="hold">
                                          <p:stCondLst>
                                            <p:cond delay="0"/>
                                          </p:stCondLst>
                                        </p:cTn>
                                        <p:tgtEl>
                                          <p:spTgt spid="549"/>
                                        </p:tgtEl>
                                        <p:attrNameLst>
                                          <p:attrName>style.visibility</p:attrName>
                                        </p:attrNameLst>
                                      </p:cBhvr>
                                      <p:to>
                                        <p:strVal val="hidden"/>
                                      </p:to>
                                    </p:set>
                                  </p:childTnLst>
                                </p:cTn>
                              </p:par>
                              <p:par>
                                <p:cTn id="976" nodeType="withEffect" fill="hold" presetClass="exit" presetID="1">
                                  <p:stCondLst>
                                    <p:cond delay="0"/>
                                  </p:stCondLst>
                                  <p:childTnLst>
                                    <p:set>
                                      <p:cBhvr>
                                        <p:cTn id="977" dur="1" fill="hold">
                                          <p:stCondLst>
                                            <p:cond delay="0"/>
                                          </p:stCondLst>
                                        </p:cTn>
                                        <p:tgtEl>
                                          <p:spTgt spid="550"/>
                                        </p:tgtEl>
                                        <p:attrNameLst>
                                          <p:attrName>style.visibility</p:attrName>
                                        </p:attrNameLst>
                                      </p:cBhvr>
                                      <p:to>
                                        <p:strVal val="hidden"/>
                                      </p:to>
                                    </p:set>
                                  </p:childTnLst>
                                </p:cTn>
                              </p:par>
                              <p:par>
                                <p:cTn id="978" nodeType="withEffect" fill="hold" presetClass="exit" presetID="1">
                                  <p:stCondLst>
                                    <p:cond delay="0"/>
                                  </p:stCondLst>
                                  <p:childTnLst>
                                    <p:set>
                                      <p:cBhvr>
                                        <p:cTn id="979" dur="1" fill="hold">
                                          <p:stCondLst>
                                            <p:cond delay="0"/>
                                          </p:stCondLst>
                                        </p:cTn>
                                        <p:tgtEl>
                                          <p:spTgt spid="551"/>
                                        </p:tgtEl>
                                        <p:attrNameLst>
                                          <p:attrName>style.visibility</p:attrName>
                                        </p:attrNameLst>
                                      </p:cBhvr>
                                      <p:to>
                                        <p:strVal val="hidden"/>
                                      </p:to>
                                    </p:set>
                                  </p:childTnLst>
                                </p:cTn>
                              </p:par>
                            </p:childTnLst>
                          </p:cTn>
                        </p:par>
                      </p:childTnLst>
                    </p:cTn>
                  </p:par>
                  <p:par>
                    <p:cTn id="980" fill="hold">
                      <p:stCondLst>
                        <p:cond delay="indefinite"/>
                      </p:stCondLst>
                      <p:childTnLst>
                        <p:par>
                          <p:cTn id="981" fill="hold">
                            <p:stCondLst>
                              <p:cond delay="0"/>
                            </p:stCondLst>
                            <p:childTnLst>
                              <p:par>
                                <p:cTn id="982" nodeType="clickEffect" fill="hold" presetClass="entr" presetID="1">
                                  <p:stCondLst>
                                    <p:cond delay="0"/>
                                  </p:stCondLst>
                                  <p:childTnLst>
                                    <p:set>
                                      <p:cBhvr>
                                        <p:cTn id="983" dur="1" fill="hold">
                                          <p:stCondLst>
                                            <p:cond delay="0"/>
                                          </p:stCondLst>
                                        </p:cTn>
                                        <p:tgtEl>
                                          <p:spTgt spid="552"/>
                                        </p:tgtEl>
                                        <p:attrNameLst>
                                          <p:attrName>style.visibility</p:attrName>
                                        </p:attrNameLst>
                                      </p:cBhvr>
                                      <p:to>
                                        <p:strVal val="visible"/>
                                      </p:to>
                                    </p:set>
                                  </p:childTnLst>
                                </p:cTn>
                              </p:par>
                              <p:par>
                                <p:cTn id="984" nodeType="withEffect" fill="hold" presetClass="entr" presetID="1">
                                  <p:stCondLst>
                                    <p:cond delay="0"/>
                                  </p:stCondLst>
                                  <p:childTnLst>
                                    <p:set>
                                      <p:cBhvr>
                                        <p:cTn id="985" dur="1" fill="hold">
                                          <p:stCondLst>
                                            <p:cond delay="0"/>
                                          </p:stCondLst>
                                        </p:cTn>
                                        <p:tgtEl>
                                          <p:spTgt spid="553">
                                            <p:txEl>
                                              <p:pRg st="0" end="0"/>
                                            </p:txEl>
                                          </p:spTgt>
                                        </p:tgtEl>
                                        <p:attrNameLst>
                                          <p:attrName>style.visibility</p:attrName>
                                        </p:attrNameLst>
                                      </p:cBhvr>
                                      <p:to>
                                        <p:strVal val="visible"/>
                                      </p:to>
                                    </p:set>
                                  </p:childTnLst>
                                </p:cTn>
                              </p:par>
                              <p:par>
                                <p:cTn id="986" nodeType="withEffect" fill="hold" presetClass="entr" presetID="1">
                                  <p:stCondLst>
                                    <p:cond delay="0"/>
                                  </p:stCondLst>
                                  <p:childTnLst>
                                    <p:set>
                                      <p:cBhvr>
                                        <p:cTn id="987" dur="1" fill="hold">
                                          <p:stCondLst>
                                            <p:cond delay="0"/>
                                          </p:stCondLst>
                                        </p:cTn>
                                        <p:tgtEl>
                                          <p:spTgt spid="553">
                                            <p:txEl>
                                              <p:pRg st="1" end="1"/>
                                            </p:txEl>
                                          </p:spTgt>
                                        </p:tgtEl>
                                        <p:attrNameLst>
                                          <p:attrName>style.visibility</p:attrName>
                                        </p:attrNameLst>
                                      </p:cBhvr>
                                      <p:to>
                                        <p:strVal val="visible"/>
                                      </p:to>
                                    </p:set>
                                  </p:childTnLst>
                                </p:cTn>
                              </p:par>
                              <p:par>
                                <p:cTn id="988" nodeType="withEffect" fill="hold" presetClass="entr" presetID="1">
                                  <p:stCondLst>
                                    <p:cond delay="0"/>
                                  </p:stCondLst>
                                  <p:childTnLst>
                                    <p:set>
                                      <p:cBhvr>
                                        <p:cTn id="989" dur="1" fill="hold">
                                          <p:stCondLst>
                                            <p:cond delay="0"/>
                                          </p:stCondLst>
                                        </p:cTn>
                                        <p:tgtEl>
                                          <p:spTgt spid="55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0" y="5472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Incremental Model</a:t>
            </a:r>
            <a:endParaRPr b="0" lang="en-IN" sz="2400" spc="-1" strike="noStrike">
              <a:latin typeface="Arial"/>
            </a:endParaRPr>
          </a:p>
        </p:txBody>
      </p:sp>
      <p:sp>
        <p:nvSpPr>
          <p:cNvPr id="555" name="CustomShape 2"/>
          <p:cNvSpPr/>
          <p:nvPr/>
        </p:nvSpPr>
        <p:spPr>
          <a:xfrm>
            <a:off x="0" y="4683960"/>
            <a:ext cx="8510760" cy="2502360"/>
          </a:xfrm>
          <a:prstGeom prst="rect">
            <a:avLst/>
          </a:prstGeom>
          <a:noFill/>
          <a:ln>
            <a:noFill/>
          </a:ln>
        </p:spPr>
        <p:style>
          <a:lnRef idx="0"/>
          <a:fillRef idx="0"/>
          <a:effectRef idx="0"/>
          <a:fontRef idx="minor"/>
        </p:style>
        <p:txBody>
          <a:bodyPr lIns="90000" rIns="90000" tIns="45000" bIns="45000"/>
          <a:p>
            <a:pPr marL="252000" indent="-251640">
              <a:lnSpc>
                <a:spcPct val="120000"/>
              </a:lnSpc>
              <a:buClr>
                <a:srgbClr val="000000"/>
              </a:buClr>
              <a:buFont typeface="Arial"/>
              <a:buChar char="•"/>
            </a:pPr>
            <a:r>
              <a:rPr b="1" lang="en-IN" sz="2200" spc="-1" strike="noStrike">
                <a:solidFill>
                  <a:srgbClr val="000000"/>
                </a:solidFill>
                <a:latin typeface="Calibri"/>
              </a:rPr>
              <a:t>The partitioned requirements can each have a development lifecycle</a:t>
            </a:r>
            <a:endParaRPr b="0" lang="en-IN" sz="2200" spc="-1" strike="noStrike">
              <a:latin typeface="Arial"/>
            </a:endParaRPr>
          </a:p>
          <a:p>
            <a:pPr marL="252000" indent="-251640">
              <a:lnSpc>
                <a:spcPct val="120000"/>
              </a:lnSpc>
              <a:buClr>
                <a:srgbClr val="000000"/>
              </a:buClr>
              <a:buFont typeface="Arial"/>
              <a:buChar char="•"/>
            </a:pPr>
            <a:r>
              <a:rPr b="1" lang="en-IN" sz="2200" spc="-1" strike="noStrike">
                <a:solidFill>
                  <a:srgbClr val="000000"/>
                </a:solidFill>
                <a:latin typeface="Calibri"/>
              </a:rPr>
              <a:t>Models like waterfall could be used/employed for each of the partition/increment</a:t>
            </a:r>
            <a:endParaRPr b="0" lang="en-IN" sz="2200" spc="-1" strike="noStrike">
              <a:latin typeface="Arial"/>
            </a:endParaRPr>
          </a:p>
          <a:p>
            <a:pPr marL="252000" indent="-251640">
              <a:lnSpc>
                <a:spcPct val="120000"/>
              </a:lnSpc>
              <a:buClr>
                <a:srgbClr val="000000"/>
              </a:buClr>
              <a:buFont typeface="Arial"/>
              <a:buChar char="•"/>
            </a:pPr>
            <a:r>
              <a:rPr b="1" lang="en-IN" sz="2200" spc="-1" strike="noStrike">
                <a:solidFill>
                  <a:srgbClr val="000000"/>
                </a:solidFill>
                <a:latin typeface="Calibri"/>
              </a:rPr>
              <a:t>Leveraged prototype for additional features would be a form of incremental model</a:t>
            </a:r>
            <a:endParaRPr b="0" lang="en-IN" sz="2200" spc="-1" strike="noStrike">
              <a:latin typeface="Arial"/>
            </a:endParaRPr>
          </a:p>
        </p:txBody>
      </p:sp>
      <p:pic>
        <p:nvPicPr>
          <p:cNvPr id="556" name="Picture 3" descr=""/>
          <p:cNvPicPr/>
          <p:nvPr/>
        </p:nvPicPr>
        <p:blipFill>
          <a:blip r:embed="rId1"/>
          <a:stretch/>
        </p:blipFill>
        <p:spPr>
          <a:xfrm>
            <a:off x="5943960" y="1276560"/>
            <a:ext cx="2427120" cy="2830680"/>
          </a:xfrm>
          <a:prstGeom prst="rect">
            <a:avLst/>
          </a:prstGeom>
          <a:ln>
            <a:noFill/>
          </a:ln>
        </p:spPr>
      </p:pic>
      <p:pic>
        <p:nvPicPr>
          <p:cNvPr id="557" name="Picture 2" descr=""/>
          <p:cNvPicPr/>
          <p:nvPr/>
        </p:nvPicPr>
        <p:blipFill>
          <a:blip r:embed="rId2"/>
          <a:stretch/>
        </p:blipFill>
        <p:spPr>
          <a:xfrm>
            <a:off x="113760" y="1350000"/>
            <a:ext cx="5829840" cy="2822400"/>
          </a:xfrm>
          <a:prstGeom prst="rect">
            <a:avLst/>
          </a:prstGeom>
          <a:ln>
            <a:noFill/>
          </a:ln>
        </p:spPr>
      </p:pic>
    </p:spTree>
  </p:cSld>
  <p:timing>
    <p:tnLst>
      <p:par>
        <p:cTn id="990" dur="indefinite" restart="never" nodeType="tmRoot">
          <p:childTnLst>
            <p:seq>
              <p:cTn id="991" dur="indefinite" nodeType="mainSeq">
                <p:childTnLst>
                  <p:par>
                    <p:cTn id="992" fill="hold">
                      <p:stCondLst>
                        <p:cond delay="0"/>
                      </p:stCondLst>
                      <p:childTnLst>
                        <p:par>
                          <p:cTn id="993" fill="hold">
                            <p:stCondLst>
                              <p:cond delay="0"/>
                            </p:stCondLst>
                            <p:childTnLst>
                              <p:par>
                                <p:cTn id="994" nodeType="withEffect" fill="hold" presetClass="entr" presetID="1">
                                  <p:stCondLst>
                                    <p:cond delay="0"/>
                                  </p:stCondLst>
                                  <p:childTnLst>
                                    <p:set>
                                      <p:cBhvr>
                                        <p:cTn id="995"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36360" y="309960"/>
            <a:ext cx="10127880" cy="93960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Some Definitions…</a:t>
            </a:r>
            <a:endParaRPr b="0" lang="en-US" sz="2400" spc="-1" strike="noStrike">
              <a:solidFill>
                <a:srgbClr val="000000"/>
              </a:solidFill>
              <a:latin typeface="Calibri"/>
            </a:endParaRPr>
          </a:p>
        </p:txBody>
      </p:sp>
      <p:sp>
        <p:nvSpPr>
          <p:cNvPr id="252" name="TextShape 2"/>
          <p:cNvSpPr txBox="1"/>
          <p:nvPr/>
        </p:nvSpPr>
        <p:spPr>
          <a:xfrm>
            <a:off x="80640" y="1102680"/>
            <a:ext cx="8624520" cy="5754960"/>
          </a:xfrm>
          <a:prstGeom prst="rect">
            <a:avLst/>
          </a:prstGeom>
          <a:noFill/>
          <a:ln>
            <a:noFill/>
          </a:ln>
        </p:spPr>
        <p:txBody>
          <a:bodyPr>
            <a:normAutofit/>
          </a:bodyPr>
          <a:p>
            <a:pPr algn="just">
              <a:lnSpc>
                <a:spcPct val="130000"/>
              </a:lnSpc>
              <a:spcBef>
                <a:spcPts val="601"/>
              </a:spcBef>
            </a:pPr>
            <a:endParaRPr b="0" lang="en-US" sz="2800" spc="-1" strike="noStrike">
              <a:solidFill>
                <a:srgbClr val="000000"/>
              </a:solidFill>
              <a:latin typeface="Calibri"/>
            </a:endParaRPr>
          </a:p>
          <a:p>
            <a:pPr algn="just">
              <a:lnSpc>
                <a:spcPct val="130000"/>
              </a:lnSpc>
              <a:spcBef>
                <a:spcPts val="601"/>
              </a:spcBef>
            </a:pPr>
            <a:r>
              <a:rPr b="1" lang="en-US" sz="2200" spc="-1" strike="noStrike">
                <a:solidFill>
                  <a:srgbClr val="c00000"/>
                </a:solidFill>
                <a:latin typeface="Calibri"/>
                <a:ea typeface="Calibri"/>
              </a:rPr>
              <a:t>What is Software?</a:t>
            </a:r>
            <a:endParaRPr b="0" lang="en-US" sz="2200" spc="-1" strike="noStrike">
              <a:solidFill>
                <a:srgbClr val="000000"/>
              </a:solidFill>
              <a:latin typeface="Calibri"/>
            </a:endParaRPr>
          </a:p>
          <a:p>
            <a:pPr algn="just">
              <a:lnSpc>
                <a:spcPct val="130000"/>
              </a:lnSpc>
              <a:spcBef>
                <a:spcPts val="601"/>
              </a:spcBef>
            </a:pPr>
            <a:endParaRPr b="0" lang="en-US" sz="2200" spc="-1" strike="noStrike">
              <a:solidFill>
                <a:srgbClr val="000000"/>
              </a:solidFill>
              <a:latin typeface="Calibri"/>
            </a:endParaRPr>
          </a:p>
          <a:p>
            <a:pPr algn="just">
              <a:lnSpc>
                <a:spcPct val="130000"/>
              </a:lnSpc>
              <a:spcBef>
                <a:spcPts val="1199"/>
              </a:spcBef>
            </a:pPr>
            <a:r>
              <a:rPr b="1" lang="en-US" sz="2200" spc="-1" strike="noStrike">
                <a:solidFill>
                  <a:srgbClr val="c00000"/>
                </a:solidFill>
                <a:latin typeface="Calibri"/>
                <a:ea typeface="Calibri"/>
              </a:rPr>
              <a:t>What is a Software Product?</a:t>
            </a:r>
            <a:endParaRPr b="0" lang="en-US" sz="2200" spc="-1" strike="noStrike">
              <a:solidFill>
                <a:srgbClr val="000000"/>
              </a:solidFill>
              <a:latin typeface="Calibri"/>
            </a:endParaRPr>
          </a:p>
          <a:p>
            <a:pPr algn="just">
              <a:lnSpc>
                <a:spcPct val="130000"/>
              </a:lnSpc>
              <a:spcBef>
                <a:spcPts val="1199"/>
              </a:spcBef>
            </a:pPr>
            <a:endParaRPr b="0" lang="en-US" sz="2200" spc="-1" strike="noStrike">
              <a:solidFill>
                <a:srgbClr val="000000"/>
              </a:solidFill>
              <a:latin typeface="Calibri"/>
            </a:endParaRPr>
          </a:p>
          <a:p>
            <a:pPr algn="just">
              <a:lnSpc>
                <a:spcPct val="130000"/>
              </a:lnSpc>
              <a:spcBef>
                <a:spcPts val="1199"/>
              </a:spcBef>
            </a:pPr>
            <a:r>
              <a:rPr b="1" lang="en-US" sz="2200" spc="-1" strike="noStrike">
                <a:solidFill>
                  <a:srgbClr val="c00000"/>
                </a:solidFill>
                <a:latin typeface="Calibri"/>
                <a:ea typeface="Calibri"/>
              </a:rPr>
              <a:t>What is Software </a:t>
            </a:r>
            <a:r>
              <a:rPr b="1" lang="en-US" sz="2000" spc="-1" strike="noStrike">
                <a:solidFill>
                  <a:srgbClr val="c00000"/>
                </a:solidFill>
                <a:latin typeface="Arial"/>
                <a:ea typeface="Arial"/>
              </a:rPr>
              <a:t>Engineering?</a:t>
            </a:r>
            <a:endParaRPr b="0" lang="en-US" sz="2000" spc="-1" strike="noStrike">
              <a:solidFill>
                <a:srgbClr val="000000"/>
              </a:solidFill>
              <a:latin typeface="Calibri"/>
            </a:endParaRPr>
          </a:p>
        </p:txBody>
      </p:sp>
    </p:spTree>
  </p:cSld>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52">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5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0" y="5094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Incremental Model</a:t>
            </a:r>
            <a:endParaRPr b="0" lang="en-IN" sz="2400" spc="-1" strike="noStrike">
              <a:latin typeface="Arial"/>
            </a:endParaRPr>
          </a:p>
        </p:txBody>
      </p:sp>
      <p:sp>
        <p:nvSpPr>
          <p:cNvPr id="559" name="CustomShape 2"/>
          <p:cNvSpPr/>
          <p:nvPr/>
        </p:nvSpPr>
        <p:spPr>
          <a:xfrm>
            <a:off x="147600" y="1070280"/>
            <a:ext cx="8863200" cy="359676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70c0"/>
                </a:solidFill>
                <a:latin typeface="Calibri"/>
              </a:rPr>
              <a:t>Advantages :</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Customer value – as early versions can be delivered to customers</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More flexible – less costly to change scope and requirements as, early increments act like prototypes</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Easier to test and debug during a smaller iteration.</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Easier to manage risk .. risky pieces are identified and handled during iteration ..customer can respond to it .. no big bang</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Continuous increments rather than monolithic</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Reduces over-functionality. Essential features first and additional when needed</a:t>
            </a:r>
            <a:endParaRPr b="0" lang="en-IN" sz="2000" spc="-1" strike="noStrike">
              <a:latin typeface="Arial"/>
            </a:endParaRPr>
          </a:p>
        </p:txBody>
      </p:sp>
      <p:sp>
        <p:nvSpPr>
          <p:cNvPr id="560" name="CustomShape 3"/>
          <p:cNvSpPr/>
          <p:nvPr/>
        </p:nvSpPr>
        <p:spPr>
          <a:xfrm>
            <a:off x="147600" y="4278600"/>
            <a:ext cx="8863200" cy="291060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1" lang="en-IN" sz="2000" spc="-1" strike="noStrike">
                <a:solidFill>
                  <a:srgbClr val="ff0000"/>
                </a:solidFill>
                <a:latin typeface="Calibri"/>
              </a:rPr>
              <a:t>Dis-Advantages:</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Needs good planning and design</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Needs clear and complete definition of the whole system before it can be broken down and built incrementally</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Total cost is higher than waterfall.</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Hard to identify common facilities that are needed by all increments</a:t>
            </a:r>
            <a:endParaRPr b="0" lang="en-IN" sz="2000" spc="-1" strike="noStrike">
              <a:latin typeface="Arial"/>
            </a:endParaRPr>
          </a:p>
          <a:p>
            <a:pPr marL="144000" indent="-143640" algn="just">
              <a:lnSpc>
                <a:spcPct val="100000"/>
              </a:lnSpc>
              <a:spcBef>
                <a:spcPts val="601"/>
              </a:spcBef>
              <a:buClr>
                <a:srgbClr val="000000"/>
              </a:buClr>
              <a:buFont typeface="Arial"/>
              <a:buChar char="•"/>
            </a:pPr>
            <a:r>
              <a:rPr b="0" lang="en-IN" sz="2000" spc="-1" strike="noStrike">
                <a:solidFill>
                  <a:srgbClr val="000000"/>
                </a:solidFill>
                <a:latin typeface="Calibri"/>
              </a:rPr>
              <a:t>Management visibility is reduced which could lead to surprises</a:t>
            </a:r>
            <a:endParaRPr b="0" lang="en-IN" sz="2000" spc="-1" strike="noStrike">
              <a:latin typeface="Arial"/>
            </a:endParaRPr>
          </a:p>
        </p:txBody>
      </p:sp>
    </p:spTree>
  </p:cSld>
  <p:timing>
    <p:tnLst>
      <p:par>
        <p:cTn id="996" dur="indefinite" restart="never" nodeType="tmRoot">
          <p:childTnLst>
            <p:seq>
              <p:cTn id="997" dur="indefinite" nodeType="mainSeq">
                <p:childTnLst>
                  <p:par>
                    <p:cTn id="998" fill="hold">
                      <p:stCondLst>
                        <p:cond delay="0"/>
                      </p:stCondLst>
                      <p:childTnLst>
                        <p:par>
                          <p:cTn id="999" fill="hold">
                            <p:stCondLst>
                              <p:cond delay="0"/>
                            </p:stCondLst>
                            <p:childTnLst>
                              <p:par>
                                <p:cTn id="1000" nodeType="withEffect" fill="hold" presetClass="entr" presetID="1">
                                  <p:stCondLst>
                                    <p:cond delay="0"/>
                                  </p:stCondLst>
                                  <p:childTnLst>
                                    <p:set>
                                      <p:cBhvr>
                                        <p:cTn id="1001" dur="1" fill="hold">
                                          <p:stCondLst>
                                            <p:cond delay="0"/>
                                          </p:stCondLst>
                                        </p:cTn>
                                        <p:tgtEl>
                                          <p:spTgt spid="559">
                                            <p:txEl>
                                              <p:pRg st="1" end="1"/>
                                            </p:txEl>
                                          </p:spTgt>
                                        </p:tgtEl>
                                        <p:attrNameLst>
                                          <p:attrName>style.visibility</p:attrName>
                                        </p:attrNameLst>
                                      </p:cBhvr>
                                      <p:to>
                                        <p:strVal val="visible"/>
                                      </p:to>
                                    </p:set>
                                  </p:childTnLst>
                                </p:cTn>
                              </p:par>
                              <p:par>
                                <p:cTn id="1002" nodeType="withEffect" fill="hold" presetClass="entr" presetID="1">
                                  <p:stCondLst>
                                    <p:cond delay="0"/>
                                  </p:stCondLst>
                                  <p:childTnLst>
                                    <p:set>
                                      <p:cBhvr>
                                        <p:cTn id="1003" dur="1" fill="hold">
                                          <p:stCondLst>
                                            <p:cond delay="0"/>
                                          </p:stCondLst>
                                        </p:cTn>
                                        <p:tgtEl>
                                          <p:spTgt spid="559">
                                            <p:txEl>
                                              <p:pRg st="2" end="2"/>
                                            </p:txEl>
                                          </p:spTgt>
                                        </p:tgtEl>
                                        <p:attrNameLst>
                                          <p:attrName>style.visibility</p:attrName>
                                        </p:attrNameLst>
                                      </p:cBhvr>
                                      <p:to>
                                        <p:strVal val="visible"/>
                                      </p:to>
                                    </p:set>
                                  </p:childTnLst>
                                </p:cTn>
                              </p:par>
                              <p:par>
                                <p:cTn id="1004" nodeType="withEffect" fill="hold" presetClass="entr" presetID="1">
                                  <p:stCondLst>
                                    <p:cond delay="0"/>
                                  </p:stCondLst>
                                  <p:childTnLst>
                                    <p:set>
                                      <p:cBhvr>
                                        <p:cTn id="1005" dur="1" fill="hold">
                                          <p:stCondLst>
                                            <p:cond delay="0"/>
                                          </p:stCondLst>
                                        </p:cTn>
                                        <p:tgtEl>
                                          <p:spTgt spid="559">
                                            <p:txEl>
                                              <p:pRg st="3" end="3"/>
                                            </p:txEl>
                                          </p:spTgt>
                                        </p:tgtEl>
                                        <p:attrNameLst>
                                          <p:attrName>style.visibility</p:attrName>
                                        </p:attrNameLst>
                                      </p:cBhvr>
                                      <p:to>
                                        <p:strVal val="visible"/>
                                      </p:to>
                                    </p:set>
                                  </p:childTnLst>
                                </p:cTn>
                              </p:par>
                              <p:par>
                                <p:cTn id="1006" nodeType="withEffect" fill="hold" presetClass="entr" presetID="1">
                                  <p:stCondLst>
                                    <p:cond delay="0"/>
                                  </p:stCondLst>
                                  <p:childTnLst>
                                    <p:set>
                                      <p:cBhvr>
                                        <p:cTn id="1007" dur="1" fill="hold">
                                          <p:stCondLst>
                                            <p:cond delay="0"/>
                                          </p:stCondLst>
                                        </p:cTn>
                                        <p:tgtEl>
                                          <p:spTgt spid="559">
                                            <p:txEl>
                                              <p:pRg st="4" end="4"/>
                                            </p:txEl>
                                          </p:spTgt>
                                        </p:tgtEl>
                                        <p:attrNameLst>
                                          <p:attrName>style.visibility</p:attrName>
                                        </p:attrNameLst>
                                      </p:cBhvr>
                                      <p:to>
                                        <p:strVal val="visible"/>
                                      </p:to>
                                    </p:set>
                                  </p:childTnLst>
                                </p:cTn>
                              </p:par>
                              <p:par>
                                <p:cTn id="1008" nodeType="withEffect" fill="hold" presetClass="entr" presetID="1">
                                  <p:stCondLst>
                                    <p:cond delay="0"/>
                                  </p:stCondLst>
                                  <p:childTnLst>
                                    <p:set>
                                      <p:cBhvr>
                                        <p:cTn id="1009" dur="1" fill="hold">
                                          <p:stCondLst>
                                            <p:cond delay="0"/>
                                          </p:stCondLst>
                                        </p:cTn>
                                        <p:tgtEl>
                                          <p:spTgt spid="559">
                                            <p:txEl>
                                              <p:pRg st="5" end="5"/>
                                            </p:txEl>
                                          </p:spTgt>
                                        </p:tgtEl>
                                        <p:attrNameLst>
                                          <p:attrName>style.visibility</p:attrName>
                                        </p:attrNameLst>
                                      </p:cBhvr>
                                      <p:to>
                                        <p:strVal val="visible"/>
                                      </p:to>
                                    </p:set>
                                  </p:childTnLst>
                                </p:cTn>
                              </p:par>
                              <p:par>
                                <p:cTn id="1010" nodeType="withEffect" fill="hold" presetClass="entr" presetID="1">
                                  <p:stCondLst>
                                    <p:cond delay="0"/>
                                  </p:stCondLst>
                                  <p:childTnLst>
                                    <p:set>
                                      <p:cBhvr>
                                        <p:cTn id="1011" dur="1" fill="hold">
                                          <p:stCondLst>
                                            <p:cond delay="0"/>
                                          </p:stCondLst>
                                        </p:cTn>
                                        <p:tgtEl>
                                          <p:spTgt spid="559">
                                            <p:txEl>
                                              <p:pRg st="6" end="6"/>
                                            </p:txEl>
                                          </p:spTgt>
                                        </p:tgtEl>
                                        <p:attrNameLst>
                                          <p:attrName>style.visibility</p:attrName>
                                        </p:attrNameLst>
                                      </p:cBhvr>
                                      <p:to>
                                        <p:strVal val="visible"/>
                                      </p:to>
                                    </p:set>
                                  </p:childTnLst>
                                </p:cTn>
                              </p:par>
                              <p:par>
                                <p:cTn id="1012" nodeType="withEffect" fill="hold" presetClass="entr" presetID="2" presetSubtype="4">
                                  <p:stCondLst>
                                    <p:cond delay="0"/>
                                  </p:stCondLst>
                                  <p:childTnLst>
                                    <p:set>
                                      <p:cBhvr>
                                        <p:cTn id="1013" dur="1" fill="hold">
                                          <p:stCondLst>
                                            <p:cond delay="0"/>
                                          </p:stCondLst>
                                        </p:cTn>
                                        <p:tgtEl>
                                          <p:spTgt spid="559"/>
                                        </p:tgtEl>
                                        <p:attrNameLst>
                                          <p:attrName>style.visibility</p:attrName>
                                        </p:attrNameLst>
                                      </p:cBhvr>
                                      <p:to>
                                        <p:strVal val="visible"/>
                                      </p:to>
                                    </p:set>
                                    <p:anim calcmode="lin" valueType="num">
                                      <p:cBhvr additive="repl">
                                        <p:cTn id="1014" dur="500" fill="hold"/>
                                        <p:tgtEl>
                                          <p:spTgt spid="559"/>
                                        </p:tgtEl>
                                        <p:attrNameLst>
                                          <p:attrName>ppt_x</p:attrName>
                                        </p:attrNameLst>
                                      </p:cBhvr>
                                      <p:tavLst>
                                        <p:tav tm="0">
                                          <p:val>
                                            <p:strVal val="#ppt_x"/>
                                          </p:val>
                                        </p:tav>
                                        <p:tav tm="100000">
                                          <p:val>
                                            <p:strVal val="#ppt_x"/>
                                          </p:val>
                                        </p:tav>
                                      </p:tavLst>
                                    </p:anim>
                                    <p:anim calcmode="lin" valueType="num">
                                      <p:cBhvr additive="repl">
                                        <p:cTn id="1015" dur="500" fill="hold"/>
                                        <p:tgtEl>
                                          <p:spTgt spid="559"/>
                                        </p:tgtEl>
                                        <p:attrNameLst>
                                          <p:attrName>ppt_y</p:attrName>
                                        </p:attrNameLst>
                                      </p:cBhvr>
                                      <p:tavLst>
                                        <p:tav tm="0">
                                          <p:val>
                                            <p:strVal val="1+#ppt_h/2"/>
                                          </p:val>
                                        </p:tav>
                                        <p:tav tm="100000">
                                          <p:val>
                                            <p:strVal val="#ppt_y"/>
                                          </p:val>
                                        </p:tav>
                                      </p:tavLst>
                                    </p:anim>
                                  </p:childTnLst>
                                </p:cTn>
                              </p:par>
                              <p:par>
                                <p:cTn id="1016" nodeType="withEffect" fill="hold" presetClass="entr" presetID="1">
                                  <p:stCondLst>
                                    <p:cond delay="0"/>
                                  </p:stCondLst>
                                  <p:childTnLst>
                                    <p:set>
                                      <p:cBhvr>
                                        <p:cTn id="1017" dur="1" fill="hold">
                                          <p:stCondLst>
                                            <p:cond delay="0"/>
                                          </p:stCondLst>
                                        </p:cTn>
                                        <p:tgtEl>
                                          <p:spTgt spid="560">
                                            <p:txEl>
                                              <p:pRg st="3" end="3"/>
                                            </p:txEl>
                                          </p:spTgt>
                                        </p:tgtEl>
                                        <p:attrNameLst>
                                          <p:attrName>style.visibility</p:attrName>
                                        </p:attrNameLst>
                                      </p:cBhvr>
                                      <p:to>
                                        <p:strVal val="visible"/>
                                      </p:to>
                                    </p:set>
                                  </p:childTnLst>
                                </p:cTn>
                              </p:par>
                              <p:par>
                                <p:cTn id="1018" nodeType="withEffect" fill="hold" presetClass="entr" presetID="1">
                                  <p:stCondLst>
                                    <p:cond delay="0"/>
                                  </p:stCondLst>
                                  <p:childTnLst>
                                    <p:set>
                                      <p:cBhvr>
                                        <p:cTn id="1019" dur="1" fill="hold">
                                          <p:stCondLst>
                                            <p:cond delay="0"/>
                                          </p:stCondLst>
                                        </p:cTn>
                                        <p:tgtEl>
                                          <p:spTgt spid="560">
                                            <p:txEl>
                                              <p:pRg st="0" end="0"/>
                                            </p:txEl>
                                          </p:spTgt>
                                        </p:tgtEl>
                                        <p:attrNameLst>
                                          <p:attrName>style.visibility</p:attrName>
                                        </p:attrNameLst>
                                      </p:cBhvr>
                                      <p:to>
                                        <p:strVal val="visible"/>
                                      </p:to>
                                    </p:set>
                                  </p:childTnLst>
                                </p:cTn>
                              </p:par>
                              <p:par>
                                <p:cTn id="1020" nodeType="withEffect" fill="hold" presetClass="entr" presetID="1">
                                  <p:stCondLst>
                                    <p:cond delay="0"/>
                                  </p:stCondLst>
                                  <p:childTnLst>
                                    <p:set>
                                      <p:cBhvr>
                                        <p:cTn id="1021" dur="1" fill="hold">
                                          <p:stCondLst>
                                            <p:cond delay="0"/>
                                          </p:stCondLst>
                                        </p:cTn>
                                        <p:tgtEl>
                                          <p:spTgt spid="560">
                                            <p:txEl>
                                              <p:pRg st="1" end="1"/>
                                            </p:txEl>
                                          </p:spTgt>
                                        </p:tgtEl>
                                        <p:attrNameLst>
                                          <p:attrName>style.visibility</p:attrName>
                                        </p:attrNameLst>
                                      </p:cBhvr>
                                      <p:to>
                                        <p:strVal val="visible"/>
                                      </p:to>
                                    </p:set>
                                  </p:childTnLst>
                                </p:cTn>
                              </p:par>
                              <p:par>
                                <p:cTn id="1022" nodeType="withEffect" fill="hold" presetClass="entr" presetID="1">
                                  <p:stCondLst>
                                    <p:cond delay="0"/>
                                  </p:stCondLst>
                                  <p:childTnLst>
                                    <p:set>
                                      <p:cBhvr>
                                        <p:cTn id="1023" dur="1" fill="hold">
                                          <p:stCondLst>
                                            <p:cond delay="0"/>
                                          </p:stCondLst>
                                        </p:cTn>
                                        <p:tgtEl>
                                          <p:spTgt spid="560">
                                            <p:txEl>
                                              <p:pRg st="2" end="2"/>
                                            </p:txEl>
                                          </p:spTgt>
                                        </p:tgtEl>
                                        <p:attrNameLst>
                                          <p:attrName>style.visibility</p:attrName>
                                        </p:attrNameLst>
                                      </p:cBhvr>
                                      <p:to>
                                        <p:strVal val="visible"/>
                                      </p:to>
                                    </p:set>
                                  </p:childTnLst>
                                </p:cTn>
                              </p:par>
                              <p:par>
                                <p:cTn id="1024" nodeType="withEffect" fill="hold" presetClass="entr" presetID="1">
                                  <p:stCondLst>
                                    <p:cond delay="0"/>
                                  </p:stCondLst>
                                  <p:childTnLst>
                                    <p:set>
                                      <p:cBhvr>
                                        <p:cTn id="1025" dur="1" fill="hold">
                                          <p:stCondLst>
                                            <p:cond delay="0"/>
                                          </p:stCondLst>
                                        </p:cTn>
                                        <p:tgtEl>
                                          <p:spTgt spid="560">
                                            <p:txEl>
                                              <p:pRg st="4" end="4"/>
                                            </p:txEl>
                                          </p:spTgt>
                                        </p:tgtEl>
                                        <p:attrNameLst>
                                          <p:attrName>style.visibility</p:attrName>
                                        </p:attrNameLst>
                                      </p:cBhvr>
                                      <p:to>
                                        <p:strVal val="visible"/>
                                      </p:to>
                                    </p:set>
                                  </p:childTnLst>
                                </p:cTn>
                              </p:par>
                              <p:par>
                                <p:cTn id="1026" nodeType="withEffect" fill="hold" presetClass="entr" presetID="1">
                                  <p:stCondLst>
                                    <p:cond delay="0"/>
                                  </p:stCondLst>
                                  <p:childTnLst>
                                    <p:set>
                                      <p:cBhvr>
                                        <p:cTn id="1027" dur="1" fill="hold">
                                          <p:stCondLst>
                                            <p:cond delay="0"/>
                                          </p:stCondLst>
                                        </p:cTn>
                                        <p:tgtEl>
                                          <p:spTgt spid="560">
                                            <p:txEl>
                                              <p:pRg st="5" end="5"/>
                                            </p:txEl>
                                          </p:spTgt>
                                        </p:tgtEl>
                                        <p:attrNameLst>
                                          <p:attrName>style.visibility</p:attrName>
                                        </p:attrNameLst>
                                      </p:cBhvr>
                                      <p:to>
                                        <p:strVal val="visible"/>
                                      </p:to>
                                    </p:set>
                                  </p:childTnLst>
                                </p:cTn>
                              </p:par>
                              <p:par>
                                <p:cTn id="1028" nodeType="withEffect" fill="hold" presetClass="entr" presetID="2" presetSubtype="4">
                                  <p:stCondLst>
                                    <p:cond delay="0"/>
                                  </p:stCondLst>
                                  <p:childTnLst>
                                    <p:set>
                                      <p:cBhvr>
                                        <p:cTn id="1029" dur="1" fill="hold">
                                          <p:stCondLst>
                                            <p:cond delay="0"/>
                                          </p:stCondLst>
                                        </p:cTn>
                                        <p:tgtEl>
                                          <p:spTgt spid="560"/>
                                        </p:tgtEl>
                                        <p:attrNameLst>
                                          <p:attrName>style.visibility</p:attrName>
                                        </p:attrNameLst>
                                      </p:cBhvr>
                                      <p:to>
                                        <p:strVal val="visible"/>
                                      </p:to>
                                    </p:set>
                                    <p:anim calcmode="lin" valueType="num">
                                      <p:cBhvr additive="repl">
                                        <p:cTn id="1030" dur="500" fill="hold"/>
                                        <p:tgtEl>
                                          <p:spTgt spid="560"/>
                                        </p:tgtEl>
                                        <p:attrNameLst>
                                          <p:attrName>ppt_x</p:attrName>
                                        </p:attrNameLst>
                                      </p:cBhvr>
                                      <p:tavLst>
                                        <p:tav tm="0">
                                          <p:val>
                                            <p:strVal val="#ppt_x"/>
                                          </p:val>
                                        </p:tav>
                                        <p:tav tm="100000">
                                          <p:val>
                                            <p:strVal val="#ppt_x"/>
                                          </p:val>
                                        </p:tav>
                                      </p:tavLst>
                                    </p:anim>
                                    <p:anim calcmode="lin" valueType="num">
                                      <p:cBhvr additive="repl">
                                        <p:cTn id="1031" dur="500" fill="hold"/>
                                        <p:tgtEl>
                                          <p:spTgt spid="5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0" y="5094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Incremental Model</a:t>
            </a:r>
            <a:endParaRPr b="0" lang="en-IN" sz="2400" spc="-1" strike="noStrike">
              <a:latin typeface="Arial"/>
            </a:endParaRPr>
          </a:p>
        </p:txBody>
      </p:sp>
      <p:sp>
        <p:nvSpPr>
          <p:cNvPr id="562" name="CustomShape 2"/>
          <p:cNvSpPr/>
          <p:nvPr/>
        </p:nvSpPr>
        <p:spPr>
          <a:xfrm>
            <a:off x="75960" y="1193400"/>
            <a:ext cx="8672040" cy="2606400"/>
          </a:xfrm>
          <a:prstGeom prst="rect">
            <a:avLst/>
          </a:prstGeom>
          <a:noFill/>
          <a:ln>
            <a:noFill/>
          </a:ln>
        </p:spPr>
        <p:style>
          <a:lnRef idx="0"/>
          <a:fillRef idx="0"/>
          <a:effectRef idx="0"/>
          <a:fontRef idx="minor"/>
        </p:style>
        <p:txBody>
          <a:bodyPr lIns="90000" rIns="90000" tIns="45000" bIns="45000"/>
          <a:p>
            <a:pPr>
              <a:lnSpc>
                <a:spcPct val="100000"/>
              </a:lnSpc>
              <a:spcBef>
                <a:spcPts val="601"/>
              </a:spcBef>
            </a:pPr>
            <a:r>
              <a:rPr b="1" lang="en-IN" sz="2000" spc="-1" strike="noStrike">
                <a:solidFill>
                  <a:srgbClr val="00b050"/>
                </a:solidFill>
                <a:latin typeface="Calibri"/>
              </a:rPr>
              <a:t>Usage :</a:t>
            </a:r>
            <a:endParaRPr b="0" lang="en-IN" sz="2000" spc="-1" strike="noStrike">
              <a:latin typeface="Arial"/>
            </a:endParaRPr>
          </a:p>
          <a:p>
            <a:pPr marL="144000" indent="-143640">
              <a:lnSpc>
                <a:spcPct val="100000"/>
              </a:lnSpc>
              <a:spcBef>
                <a:spcPts val="601"/>
              </a:spcBef>
              <a:buClr>
                <a:srgbClr val="000000"/>
              </a:buClr>
              <a:buFont typeface="Arial"/>
              <a:buChar char="•"/>
            </a:pPr>
            <a:r>
              <a:rPr b="0" lang="en-IN" sz="2000" spc="-1" strike="noStrike">
                <a:solidFill>
                  <a:srgbClr val="000000"/>
                </a:solidFill>
                <a:latin typeface="Calibri"/>
              </a:rPr>
              <a:t>In projects where major requirements are defined (although some details can evolve with time)</a:t>
            </a:r>
            <a:endParaRPr b="0" lang="en-IN" sz="2000" spc="-1" strike="noStrike">
              <a:latin typeface="Arial"/>
            </a:endParaRPr>
          </a:p>
          <a:p>
            <a:pPr marL="144000" indent="-143640">
              <a:lnSpc>
                <a:spcPct val="100000"/>
              </a:lnSpc>
              <a:spcBef>
                <a:spcPts val="601"/>
              </a:spcBef>
              <a:buClr>
                <a:srgbClr val="000000"/>
              </a:buClr>
              <a:buFont typeface="Arial"/>
              <a:buChar char="•"/>
            </a:pPr>
            <a:r>
              <a:rPr b="0" lang="en-IN" sz="2000" spc="-1" strike="noStrike">
                <a:solidFill>
                  <a:srgbClr val="000000"/>
                </a:solidFill>
                <a:latin typeface="Calibri"/>
              </a:rPr>
              <a:t>When there is a need to get a product to the market early.</a:t>
            </a:r>
            <a:endParaRPr b="0" lang="en-IN" sz="2000" spc="-1" strike="noStrike">
              <a:latin typeface="Arial"/>
            </a:endParaRPr>
          </a:p>
          <a:p>
            <a:pPr marL="144000" indent="-143640">
              <a:lnSpc>
                <a:spcPct val="100000"/>
              </a:lnSpc>
              <a:spcBef>
                <a:spcPts val="601"/>
              </a:spcBef>
              <a:buClr>
                <a:srgbClr val="000000"/>
              </a:buClr>
              <a:buFont typeface="Arial"/>
              <a:buChar char="•"/>
            </a:pPr>
            <a:r>
              <a:rPr b="0" lang="en-IN" sz="2000" spc="-1" strike="noStrike">
                <a:solidFill>
                  <a:srgbClr val="000000"/>
                </a:solidFill>
                <a:latin typeface="Calibri"/>
              </a:rPr>
              <a:t>When a new technology is being used</a:t>
            </a:r>
            <a:endParaRPr b="0" lang="en-IN" sz="2000" spc="-1" strike="noStrike">
              <a:latin typeface="Arial"/>
            </a:endParaRPr>
          </a:p>
          <a:p>
            <a:pPr marL="144000" indent="-143640">
              <a:lnSpc>
                <a:spcPct val="100000"/>
              </a:lnSpc>
              <a:spcBef>
                <a:spcPts val="601"/>
              </a:spcBef>
              <a:buClr>
                <a:srgbClr val="000000"/>
              </a:buClr>
              <a:buFont typeface="Arial"/>
              <a:buChar char="•"/>
            </a:pPr>
            <a:r>
              <a:rPr b="0" lang="en-IN" sz="2000" spc="-1" strike="noStrike">
                <a:solidFill>
                  <a:srgbClr val="000000"/>
                </a:solidFill>
                <a:latin typeface="Calibri"/>
              </a:rPr>
              <a:t>Resources with needed skill set are not available</a:t>
            </a:r>
            <a:endParaRPr b="0" lang="en-IN" sz="2000" spc="-1" strike="noStrike">
              <a:latin typeface="Arial"/>
            </a:endParaRPr>
          </a:p>
          <a:p>
            <a:pPr marL="144000" indent="-143640">
              <a:lnSpc>
                <a:spcPct val="100000"/>
              </a:lnSpc>
              <a:spcBef>
                <a:spcPts val="601"/>
              </a:spcBef>
              <a:buClr>
                <a:srgbClr val="000000"/>
              </a:buClr>
              <a:buFont typeface="Arial"/>
              <a:buChar char="•"/>
            </a:pPr>
            <a:r>
              <a:rPr b="0" lang="en-IN" sz="2000" spc="-1" strike="noStrike">
                <a:solidFill>
                  <a:srgbClr val="000000"/>
                </a:solidFill>
                <a:latin typeface="Calibri"/>
              </a:rPr>
              <a:t>There are some high risk features and goals.</a:t>
            </a:r>
            <a:endParaRPr b="0" lang="en-IN" sz="2000" spc="-1" strike="noStrike">
              <a:latin typeface="Arial"/>
            </a:endParaRPr>
          </a:p>
        </p:txBody>
      </p:sp>
    </p:spTree>
  </p:cSld>
  <p:timing>
    <p:tnLst>
      <p:par>
        <p:cTn id="1032" dur="indefinite" restart="never" nodeType="tmRoot">
          <p:childTnLst>
            <p:seq>
              <p:cTn id="1033" dur="indefinite" nodeType="mainSeq">
                <p:childTnLst>
                  <p:par>
                    <p:cTn id="1034" fill="hold">
                      <p:stCondLst>
                        <p:cond delay="0"/>
                      </p:stCondLst>
                      <p:childTnLst>
                        <p:par>
                          <p:cTn id="1035" fill="hold">
                            <p:stCondLst>
                              <p:cond delay="0"/>
                            </p:stCondLst>
                            <p:childTnLst>
                              <p:par>
                                <p:cTn id="1036" nodeType="withEffect" fill="hold" presetClass="entr" presetID="2" presetSubtype="4">
                                  <p:stCondLst>
                                    <p:cond delay="0"/>
                                  </p:stCondLst>
                                  <p:childTnLst>
                                    <p:set>
                                      <p:cBhvr>
                                        <p:cTn id="1037" dur="1" fill="hold">
                                          <p:stCondLst>
                                            <p:cond delay="0"/>
                                          </p:stCondLst>
                                        </p:cTn>
                                        <p:tgtEl>
                                          <p:spTgt spid="562"/>
                                        </p:tgtEl>
                                        <p:attrNameLst>
                                          <p:attrName>style.visibility</p:attrName>
                                        </p:attrNameLst>
                                      </p:cBhvr>
                                      <p:to>
                                        <p:strVal val="visible"/>
                                      </p:to>
                                    </p:set>
                                    <p:anim calcmode="lin" valueType="num">
                                      <p:cBhvr additive="repl">
                                        <p:cTn id="1038" dur="500" fill="hold"/>
                                        <p:tgtEl>
                                          <p:spTgt spid="562"/>
                                        </p:tgtEl>
                                        <p:attrNameLst>
                                          <p:attrName>ppt_x</p:attrName>
                                        </p:attrNameLst>
                                      </p:cBhvr>
                                      <p:tavLst>
                                        <p:tav tm="0">
                                          <p:val>
                                            <p:strVal val="#ppt_x"/>
                                          </p:val>
                                        </p:tav>
                                        <p:tav tm="100000">
                                          <p:val>
                                            <p:strVal val="#ppt_x"/>
                                          </p:val>
                                        </p:tav>
                                      </p:tavLst>
                                    </p:anim>
                                    <p:anim calcmode="lin" valueType="num">
                                      <p:cBhvr additive="repl">
                                        <p:cTn id="1039" dur="500" fill="hold"/>
                                        <p:tgtEl>
                                          <p:spTgt spid="562"/>
                                        </p:tgtEl>
                                        <p:attrNameLst>
                                          <p:attrName>ppt_y</p:attrName>
                                        </p:attrNameLst>
                                      </p:cBhvr>
                                      <p:tavLst>
                                        <p:tav tm="0">
                                          <p:val>
                                            <p:strVal val="1+#ppt_h/2"/>
                                          </p:val>
                                        </p:tav>
                                        <p:tav tm="100000">
                                          <p:val>
                                            <p:strVal val="#ppt_y"/>
                                          </p:val>
                                        </p:tav>
                                      </p:tavLst>
                                    </p:anim>
                                  </p:childTnLst>
                                </p:cTn>
                              </p:par>
                            </p:childTnLst>
                          </p:cTn>
                        </p:par>
                      </p:childTnLst>
                    </p:cTn>
                  </p:par>
                  <p:par>
                    <p:cTn id="1040" fill="hold">
                      <p:stCondLst>
                        <p:cond delay="indefinite"/>
                      </p:stCondLst>
                      <p:childTnLst>
                        <p:par>
                          <p:cTn id="1041" fill="hold">
                            <p:stCondLst>
                              <p:cond delay="0"/>
                            </p:stCondLst>
                            <p:childTnLst>
                              <p:par>
                                <p:cTn id="1042" nodeType="clickEffect" fill="hold" presetClass="entr" presetID="1">
                                  <p:stCondLst>
                                    <p:cond delay="0"/>
                                  </p:stCondLst>
                                  <p:childTnLst>
                                    <p:set>
                                      <p:cBhvr>
                                        <p:cTn id="1043" dur="1" fill="hold">
                                          <p:stCondLst>
                                            <p:cond delay="0"/>
                                          </p:stCondLst>
                                        </p:cTn>
                                        <p:tgtEl>
                                          <p:spTgt spid="562">
                                            <p:txEl>
                                              <p:pRg st="0" end="0"/>
                                            </p:txEl>
                                          </p:spTgt>
                                        </p:tgtEl>
                                        <p:attrNameLst>
                                          <p:attrName>style.visibility</p:attrName>
                                        </p:attrNameLst>
                                      </p:cBhvr>
                                      <p:to>
                                        <p:strVal val="visible"/>
                                      </p:to>
                                    </p:set>
                                  </p:childTnLst>
                                </p:cTn>
                              </p:par>
                              <p:par>
                                <p:cTn id="1044" nodeType="withEffect" fill="hold" presetClass="entr" presetID="1">
                                  <p:stCondLst>
                                    <p:cond delay="0"/>
                                  </p:stCondLst>
                                  <p:childTnLst>
                                    <p:set>
                                      <p:cBhvr>
                                        <p:cTn id="1045" dur="1" fill="hold">
                                          <p:stCondLst>
                                            <p:cond delay="0"/>
                                          </p:stCondLst>
                                        </p:cTn>
                                        <p:tgtEl>
                                          <p:spTgt spid="562">
                                            <p:txEl>
                                              <p:pRg st="1" end="1"/>
                                            </p:txEl>
                                          </p:spTgt>
                                        </p:tgtEl>
                                        <p:attrNameLst>
                                          <p:attrName>style.visibility</p:attrName>
                                        </p:attrNameLst>
                                      </p:cBhvr>
                                      <p:to>
                                        <p:strVal val="visible"/>
                                      </p:to>
                                    </p:set>
                                  </p:childTnLst>
                                </p:cTn>
                              </p:par>
                              <p:par>
                                <p:cTn id="1046" nodeType="withEffect" fill="hold" presetClass="entr" presetID="1">
                                  <p:stCondLst>
                                    <p:cond delay="0"/>
                                  </p:stCondLst>
                                  <p:childTnLst>
                                    <p:set>
                                      <p:cBhvr>
                                        <p:cTn id="1047" dur="1" fill="hold">
                                          <p:stCondLst>
                                            <p:cond delay="0"/>
                                          </p:stCondLst>
                                        </p:cTn>
                                        <p:tgtEl>
                                          <p:spTgt spid="562">
                                            <p:txEl>
                                              <p:pRg st="2" end="2"/>
                                            </p:txEl>
                                          </p:spTgt>
                                        </p:tgtEl>
                                        <p:attrNameLst>
                                          <p:attrName>style.visibility</p:attrName>
                                        </p:attrNameLst>
                                      </p:cBhvr>
                                      <p:to>
                                        <p:strVal val="visible"/>
                                      </p:to>
                                    </p:set>
                                  </p:childTnLst>
                                </p:cTn>
                              </p:par>
                              <p:par>
                                <p:cTn id="1048" nodeType="withEffect" fill="hold" presetClass="entr" presetID="1">
                                  <p:stCondLst>
                                    <p:cond delay="0"/>
                                  </p:stCondLst>
                                  <p:childTnLst>
                                    <p:set>
                                      <p:cBhvr>
                                        <p:cTn id="1049" dur="1" fill="hold">
                                          <p:stCondLst>
                                            <p:cond delay="0"/>
                                          </p:stCondLst>
                                        </p:cTn>
                                        <p:tgtEl>
                                          <p:spTgt spid="562">
                                            <p:txEl>
                                              <p:pRg st="3" end="3"/>
                                            </p:txEl>
                                          </p:spTgt>
                                        </p:tgtEl>
                                        <p:attrNameLst>
                                          <p:attrName>style.visibility</p:attrName>
                                        </p:attrNameLst>
                                      </p:cBhvr>
                                      <p:to>
                                        <p:strVal val="visible"/>
                                      </p:to>
                                    </p:set>
                                  </p:childTnLst>
                                </p:cTn>
                              </p:par>
                              <p:par>
                                <p:cTn id="1050" nodeType="withEffect" fill="hold" presetClass="entr" presetID="1">
                                  <p:stCondLst>
                                    <p:cond delay="0"/>
                                  </p:stCondLst>
                                  <p:childTnLst>
                                    <p:set>
                                      <p:cBhvr>
                                        <p:cTn id="1051" dur="1" fill="hold">
                                          <p:stCondLst>
                                            <p:cond delay="0"/>
                                          </p:stCondLst>
                                        </p:cTn>
                                        <p:tgtEl>
                                          <p:spTgt spid="562">
                                            <p:txEl>
                                              <p:pRg st="4" end="4"/>
                                            </p:txEl>
                                          </p:spTgt>
                                        </p:tgtEl>
                                        <p:attrNameLst>
                                          <p:attrName>style.visibility</p:attrName>
                                        </p:attrNameLst>
                                      </p:cBhvr>
                                      <p:to>
                                        <p:strVal val="visible"/>
                                      </p:to>
                                    </p:set>
                                  </p:childTnLst>
                                </p:cTn>
                              </p:par>
                              <p:par>
                                <p:cTn id="1052" nodeType="withEffect" fill="hold" presetClass="entr" presetID="1">
                                  <p:stCondLst>
                                    <p:cond delay="0"/>
                                  </p:stCondLst>
                                  <p:childTnLst>
                                    <p:set>
                                      <p:cBhvr>
                                        <p:cTn id="1053" dur="1" fill="hold">
                                          <p:stCondLst>
                                            <p:cond delay="0"/>
                                          </p:stCondLst>
                                        </p:cTn>
                                        <p:tgtEl>
                                          <p:spTgt spid="56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0" y="5598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Iterative Model (Evolutionary)</a:t>
            </a:r>
            <a:endParaRPr b="0" lang="en-IN" sz="2400" spc="-1" strike="noStrike">
              <a:latin typeface="Arial"/>
            </a:endParaRPr>
          </a:p>
        </p:txBody>
      </p:sp>
      <p:sp>
        <p:nvSpPr>
          <p:cNvPr id="564" name="CustomShape 2"/>
          <p:cNvSpPr/>
          <p:nvPr/>
        </p:nvSpPr>
        <p:spPr>
          <a:xfrm>
            <a:off x="0" y="1140480"/>
            <a:ext cx="7191720" cy="2664720"/>
          </a:xfrm>
          <a:prstGeom prst="rect">
            <a:avLst/>
          </a:prstGeom>
          <a:solidFill>
            <a:schemeClr val="bg1"/>
          </a:solidFill>
          <a:ln>
            <a:noFill/>
          </a:ln>
        </p:spPr>
        <p:style>
          <a:lnRef idx="0"/>
          <a:fillRef idx="0"/>
          <a:effectRef idx="0"/>
          <a:fontRef idx="minor"/>
        </p:style>
        <p:txBody>
          <a:bodyPr lIns="90000" rIns="90000" tIns="45000" bIns="45000"/>
          <a:p>
            <a:pPr>
              <a:lnSpc>
                <a:spcPct val="100000"/>
              </a:lnSpc>
              <a:spcBef>
                <a:spcPts val="1100"/>
              </a:spcBef>
            </a:pPr>
            <a:r>
              <a:rPr b="0" lang="en-IN" sz="2200" spc="-1" strike="noStrike">
                <a:solidFill>
                  <a:srgbClr val="000000"/>
                </a:solidFill>
                <a:latin typeface="Calibri"/>
              </a:rPr>
              <a:t>Initial implementation attempts to start with a skeleton of the product, followed by refinement through user feedback and evolution until system is complete.</a:t>
            </a:r>
            <a:endParaRPr b="0" lang="en-IN" sz="2200" spc="-1" strike="noStrike">
              <a:latin typeface="Arial"/>
            </a:endParaRPr>
          </a:p>
          <a:p>
            <a:pPr marL="285840" indent="-285480">
              <a:lnSpc>
                <a:spcPct val="100000"/>
              </a:lnSpc>
              <a:spcBef>
                <a:spcPts val="601"/>
              </a:spcBef>
              <a:buClr>
                <a:srgbClr val="000000"/>
              </a:buClr>
              <a:buFont typeface="Arial"/>
              <a:buChar char="•"/>
            </a:pPr>
            <a:r>
              <a:rPr b="0" lang="en-IN" sz="2200" spc="-1" strike="noStrike">
                <a:solidFill>
                  <a:srgbClr val="000000"/>
                </a:solidFill>
                <a:latin typeface="Calibri"/>
              </a:rPr>
              <a:t>Built with dummy modules</a:t>
            </a:r>
            <a:endParaRPr b="0" lang="en-IN" sz="2200" spc="-1" strike="noStrike">
              <a:latin typeface="Arial"/>
            </a:endParaRPr>
          </a:p>
          <a:p>
            <a:pPr marL="285840" indent="-285480">
              <a:lnSpc>
                <a:spcPct val="100000"/>
              </a:lnSpc>
              <a:spcBef>
                <a:spcPts val="601"/>
              </a:spcBef>
              <a:buClr>
                <a:srgbClr val="000000"/>
              </a:buClr>
              <a:buFont typeface="Arial"/>
              <a:buChar char="•"/>
            </a:pPr>
            <a:r>
              <a:rPr b="0" lang="en-IN" sz="2200" spc="-1" strike="noStrike">
                <a:solidFill>
                  <a:srgbClr val="000000"/>
                </a:solidFill>
                <a:latin typeface="Calibri"/>
              </a:rPr>
              <a:t>Rapid prototyping</a:t>
            </a:r>
            <a:endParaRPr b="0" lang="en-IN" sz="2200" spc="-1" strike="noStrike">
              <a:latin typeface="Arial"/>
            </a:endParaRPr>
          </a:p>
          <a:p>
            <a:pPr marL="285840" indent="-285480">
              <a:lnSpc>
                <a:spcPct val="100000"/>
              </a:lnSpc>
              <a:spcBef>
                <a:spcPts val="601"/>
              </a:spcBef>
              <a:buClr>
                <a:srgbClr val="000000"/>
              </a:buClr>
              <a:buFont typeface="Arial"/>
              <a:buChar char="•"/>
            </a:pPr>
            <a:r>
              <a:rPr b="0" lang="en-IN" sz="2200" spc="-1" strike="noStrike">
                <a:solidFill>
                  <a:srgbClr val="000000"/>
                </a:solidFill>
                <a:latin typeface="Calibri"/>
              </a:rPr>
              <a:t>Successive refinement</a:t>
            </a:r>
            <a:endParaRPr b="0" lang="en-IN" sz="2200" spc="-1" strike="noStrike">
              <a:latin typeface="Arial"/>
            </a:endParaRPr>
          </a:p>
        </p:txBody>
      </p:sp>
      <p:pic>
        <p:nvPicPr>
          <p:cNvPr id="565" name="Picture 3" descr=""/>
          <p:cNvPicPr/>
          <p:nvPr/>
        </p:nvPicPr>
        <p:blipFill>
          <a:blip r:embed="rId1"/>
          <a:stretch/>
        </p:blipFill>
        <p:spPr>
          <a:xfrm>
            <a:off x="5155920" y="4874040"/>
            <a:ext cx="3076560" cy="1769400"/>
          </a:xfrm>
          <a:prstGeom prst="rect">
            <a:avLst/>
          </a:prstGeom>
          <a:ln>
            <a:noFill/>
          </a:ln>
        </p:spPr>
      </p:pic>
      <p:sp>
        <p:nvSpPr>
          <p:cNvPr id="566" name="CustomShape 3"/>
          <p:cNvSpPr/>
          <p:nvPr/>
        </p:nvSpPr>
        <p:spPr>
          <a:xfrm>
            <a:off x="69120" y="3495240"/>
            <a:ext cx="4884120" cy="3285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Advantages</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Helps in identifying requirements, visualization of solution</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Supports risk mitigation</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Redesigning/Rework and defect flowing down the process is reduced</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Incremental investment</a:t>
            </a:r>
            <a:endParaRPr b="0" lang="en-IN" sz="2200" spc="-1" strike="noStrike">
              <a:latin typeface="Arial"/>
            </a:endParaRPr>
          </a:p>
        </p:txBody>
      </p:sp>
      <p:pic>
        <p:nvPicPr>
          <p:cNvPr id="567" name="Picture 13" descr=""/>
          <p:cNvPicPr/>
          <p:nvPr/>
        </p:nvPicPr>
        <p:blipFill>
          <a:blip r:embed="rId2"/>
          <a:stretch/>
        </p:blipFill>
        <p:spPr>
          <a:xfrm>
            <a:off x="4953240" y="2522520"/>
            <a:ext cx="3279240" cy="2232000"/>
          </a:xfrm>
          <a:prstGeom prst="rect">
            <a:avLst/>
          </a:prstGeom>
          <a:ln>
            <a:noFill/>
          </a:ln>
        </p:spPr>
      </p:pic>
      <p:pic>
        <p:nvPicPr>
          <p:cNvPr id="568" name="Picture 15" descr=""/>
          <p:cNvPicPr/>
          <p:nvPr/>
        </p:nvPicPr>
        <p:blipFill>
          <a:blip r:embed="rId3"/>
          <a:stretch/>
        </p:blipFill>
        <p:spPr>
          <a:xfrm>
            <a:off x="7242120" y="984240"/>
            <a:ext cx="2555640" cy="1333800"/>
          </a:xfrm>
          <a:prstGeom prst="rect">
            <a:avLst/>
          </a:prstGeom>
          <a:ln>
            <a:noFill/>
          </a:ln>
        </p:spPr>
      </p:pic>
    </p:spTree>
  </p:cSld>
  <p:timing>
    <p:tnLst>
      <p:par>
        <p:cTn id="1054" dur="indefinite" restart="never" nodeType="tmRoot">
          <p:childTnLst>
            <p:seq>
              <p:cTn id="1055" dur="indefinite" nodeType="mainSeq">
                <p:childTnLst>
                  <p:par>
                    <p:cTn id="1056" fill="hold">
                      <p:stCondLst>
                        <p:cond delay="indefinite"/>
                      </p:stCondLst>
                      <p:childTnLst>
                        <p:par>
                          <p:cTn id="1057" fill="hold">
                            <p:stCondLst>
                              <p:cond delay="0"/>
                            </p:stCondLst>
                            <p:childTnLst>
                              <p:par>
                                <p:cTn id="1058" nodeType="clickEffect" fill="hold" presetClass="entr" presetID="1">
                                  <p:stCondLst>
                                    <p:cond delay="0"/>
                                  </p:stCondLst>
                                  <p:childTnLst>
                                    <p:set>
                                      <p:cBhvr>
                                        <p:cTn id="1059" dur="1" fill="hold">
                                          <p:stCondLst>
                                            <p:cond delay="0"/>
                                          </p:stCondLst>
                                        </p:cTn>
                                        <p:tgtEl>
                                          <p:spTgt spid="564"/>
                                        </p:tgtEl>
                                        <p:attrNameLst>
                                          <p:attrName>style.visibility</p:attrName>
                                        </p:attrNameLst>
                                      </p:cBhvr>
                                      <p:to>
                                        <p:strVal val="visible"/>
                                      </p:to>
                                    </p:set>
                                  </p:childTnLst>
                                </p:cTn>
                              </p:par>
                              <p:par>
                                <p:cTn id="1060" nodeType="withEffect" fill="hold" presetClass="entr" presetID="1">
                                  <p:stCondLst>
                                    <p:cond delay="0"/>
                                  </p:stCondLst>
                                  <p:childTnLst>
                                    <p:set>
                                      <p:cBhvr>
                                        <p:cTn id="1061" dur="1" fill="hold">
                                          <p:stCondLst>
                                            <p:cond delay="0"/>
                                          </p:stCondLst>
                                        </p:cTn>
                                        <p:tgtEl>
                                          <p:spTgt spid="564">
                                            <p:txEl>
                                              <p:pRg st="0" end="0"/>
                                            </p:txEl>
                                          </p:spTgt>
                                        </p:tgtEl>
                                        <p:attrNameLst>
                                          <p:attrName>style.visibility</p:attrName>
                                        </p:attrNameLst>
                                      </p:cBhvr>
                                      <p:to>
                                        <p:strVal val="visible"/>
                                      </p:to>
                                    </p:set>
                                  </p:childTnLst>
                                </p:cTn>
                              </p:par>
                              <p:par>
                                <p:cTn id="1062" nodeType="withEffect" fill="hold" presetClass="entr" presetID="1">
                                  <p:stCondLst>
                                    <p:cond delay="0"/>
                                  </p:stCondLst>
                                  <p:childTnLst>
                                    <p:set>
                                      <p:cBhvr>
                                        <p:cTn id="1063" dur="1" fill="hold">
                                          <p:stCondLst>
                                            <p:cond delay="0"/>
                                          </p:stCondLst>
                                        </p:cTn>
                                        <p:tgtEl>
                                          <p:spTgt spid="564">
                                            <p:txEl>
                                              <p:pRg st="1" end="1"/>
                                            </p:txEl>
                                          </p:spTgt>
                                        </p:tgtEl>
                                        <p:attrNameLst>
                                          <p:attrName>style.visibility</p:attrName>
                                        </p:attrNameLst>
                                      </p:cBhvr>
                                      <p:to>
                                        <p:strVal val="visible"/>
                                      </p:to>
                                    </p:set>
                                  </p:childTnLst>
                                </p:cTn>
                              </p:par>
                              <p:par>
                                <p:cTn id="1064" nodeType="withEffect" fill="hold" presetClass="entr" presetID="1">
                                  <p:stCondLst>
                                    <p:cond delay="0"/>
                                  </p:stCondLst>
                                  <p:childTnLst>
                                    <p:set>
                                      <p:cBhvr>
                                        <p:cTn id="1065" dur="1" fill="hold">
                                          <p:stCondLst>
                                            <p:cond delay="0"/>
                                          </p:stCondLst>
                                        </p:cTn>
                                        <p:tgtEl>
                                          <p:spTgt spid="564">
                                            <p:txEl>
                                              <p:pRg st="2" end="2"/>
                                            </p:txEl>
                                          </p:spTgt>
                                        </p:tgtEl>
                                        <p:attrNameLst>
                                          <p:attrName>style.visibility</p:attrName>
                                        </p:attrNameLst>
                                      </p:cBhvr>
                                      <p:to>
                                        <p:strVal val="visible"/>
                                      </p:to>
                                    </p:set>
                                  </p:childTnLst>
                                </p:cTn>
                              </p:par>
                              <p:par>
                                <p:cTn id="1066" nodeType="withEffect" fill="hold" presetClass="entr" presetID="1">
                                  <p:stCondLst>
                                    <p:cond delay="0"/>
                                  </p:stCondLst>
                                  <p:childTnLst>
                                    <p:set>
                                      <p:cBhvr>
                                        <p:cTn id="1067" dur="1" fill="hold">
                                          <p:stCondLst>
                                            <p:cond delay="0"/>
                                          </p:stCondLst>
                                        </p:cTn>
                                        <p:tgtEl>
                                          <p:spTgt spid="568"/>
                                        </p:tgtEl>
                                        <p:attrNameLst>
                                          <p:attrName>style.visibility</p:attrName>
                                        </p:attrNameLst>
                                      </p:cBhvr>
                                      <p:to>
                                        <p:strVal val="visible"/>
                                      </p:to>
                                    </p:set>
                                  </p:childTnLst>
                                </p:cTn>
                              </p:par>
                              <p:par>
                                <p:cTn id="1068" nodeType="withEffect" fill="hold" presetClass="entr" presetID="1">
                                  <p:stCondLst>
                                    <p:cond delay="0"/>
                                  </p:stCondLst>
                                  <p:childTnLst>
                                    <p:set>
                                      <p:cBhvr>
                                        <p:cTn id="1069" dur="1" fill="hold">
                                          <p:stCondLst>
                                            <p:cond delay="0"/>
                                          </p:stCondLst>
                                        </p:cTn>
                                        <p:tgtEl>
                                          <p:spTgt spid="565"/>
                                        </p:tgtEl>
                                        <p:attrNameLst>
                                          <p:attrName>style.visibility</p:attrName>
                                        </p:attrNameLst>
                                      </p:cBhvr>
                                      <p:to>
                                        <p:strVal val="visible"/>
                                      </p:to>
                                    </p:set>
                                  </p:childTnLst>
                                </p:cTn>
                              </p:par>
                              <p:par>
                                <p:cTn id="1070" nodeType="withEffect" fill="hold" presetClass="entr" presetID="1">
                                  <p:stCondLst>
                                    <p:cond delay="0"/>
                                  </p:stCondLst>
                                  <p:childTnLst>
                                    <p:set>
                                      <p:cBhvr>
                                        <p:cTn id="1071" dur="1" fill="hold">
                                          <p:stCondLst>
                                            <p:cond delay="0"/>
                                          </p:stCondLst>
                                        </p:cTn>
                                        <p:tgtEl>
                                          <p:spTgt spid="567"/>
                                        </p:tgtEl>
                                        <p:attrNameLst>
                                          <p:attrName>style.visibility</p:attrName>
                                        </p:attrNameLst>
                                      </p:cBhvr>
                                      <p:to>
                                        <p:strVal val="visible"/>
                                      </p:to>
                                    </p:set>
                                  </p:childTnLst>
                                </p:cTn>
                              </p:par>
                              <p:par>
                                <p:cTn id="1072" nodeType="withEffect" fill="hold" presetClass="entr" presetID="1">
                                  <p:stCondLst>
                                    <p:cond delay="0"/>
                                  </p:stCondLst>
                                  <p:childTnLst>
                                    <p:set>
                                      <p:cBhvr>
                                        <p:cTn id="1073"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074" fill="hold">
                      <p:stCondLst>
                        <p:cond delay="indefinite"/>
                      </p:stCondLst>
                      <p:childTnLst>
                        <p:par>
                          <p:cTn id="1075" fill="hold">
                            <p:stCondLst>
                              <p:cond delay="0"/>
                            </p:stCondLst>
                            <p:childTnLst>
                              <p:par>
                                <p:cTn id="1076" nodeType="clickEffect" fill="hold" presetClass="entr" presetID="1">
                                  <p:stCondLst>
                                    <p:cond delay="0"/>
                                  </p:stCondLst>
                                  <p:childTnLst>
                                    <p:set>
                                      <p:cBhvr>
                                        <p:cTn id="1077" dur="1" fill="hold">
                                          <p:stCondLst>
                                            <p:cond delay="0"/>
                                          </p:stCondLst>
                                        </p:cTn>
                                        <p:tgtEl>
                                          <p:spTgt spid="566"/>
                                        </p:tgtEl>
                                        <p:attrNameLst>
                                          <p:attrName>style.visibility</p:attrName>
                                        </p:attrNameLst>
                                      </p:cBhvr>
                                      <p:to>
                                        <p:strVal val="visible"/>
                                      </p:to>
                                    </p:set>
                                  </p:childTnLst>
                                </p:cTn>
                              </p:par>
                              <p:par>
                                <p:cTn id="1078" nodeType="withEffect" fill="hold" presetClass="entr" presetID="1">
                                  <p:stCondLst>
                                    <p:cond delay="0"/>
                                  </p:stCondLst>
                                  <p:childTnLst>
                                    <p:set>
                                      <p:cBhvr>
                                        <p:cTn id="1079" dur="1" fill="hold">
                                          <p:stCondLst>
                                            <p:cond delay="0"/>
                                          </p:stCondLst>
                                        </p:cTn>
                                        <p:tgtEl>
                                          <p:spTgt spid="566">
                                            <p:txEl>
                                              <p:pRg st="0" end="0"/>
                                            </p:txEl>
                                          </p:spTgt>
                                        </p:tgtEl>
                                        <p:attrNameLst>
                                          <p:attrName>style.visibility</p:attrName>
                                        </p:attrNameLst>
                                      </p:cBhvr>
                                      <p:to>
                                        <p:strVal val="visible"/>
                                      </p:to>
                                    </p:set>
                                  </p:childTnLst>
                                </p:cTn>
                              </p:par>
                              <p:par>
                                <p:cTn id="1080" nodeType="withEffect" fill="hold" presetClass="entr" presetID="1">
                                  <p:stCondLst>
                                    <p:cond delay="0"/>
                                  </p:stCondLst>
                                  <p:childTnLst>
                                    <p:set>
                                      <p:cBhvr>
                                        <p:cTn id="1081" dur="1" fill="hold">
                                          <p:stCondLst>
                                            <p:cond delay="0"/>
                                          </p:stCondLst>
                                        </p:cTn>
                                        <p:tgtEl>
                                          <p:spTgt spid="566">
                                            <p:txEl>
                                              <p:pRg st="1" end="1"/>
                                            </p:txEl>
                                          </p:spTgt>
                                        </p:tgtEl>
                                        <p:attrNameLst>
                                          <p:attrName>style.visibility</p:attrName>
                                        </p:attrNameLst>
                                      </p:cBhvr>
                                      <p:to>
                                        <p:strVal val="visible"/>
                                      </p:to>
                                    </p:set>
                                  </p:childTnLst>
                                </p:cTn>
                              </p:par>
                              <p:par>
                                <p:cTn id="1082" nodeType="withEffect" fill="hold" presetClass="entr" presetID="1">
                                  <p:stCondLst>
                                    <p:cond delay="0"/>
                                  </p:stCondLst>
                                  <p:childTnLst>
                                    <p:set>
                                      <p:cBhvr>
                                        <p:cTn id="1083" dur="1" fill="hold">
                                          <p:stCondLst>
                                            <p:cond delay="0"/>
                                          </p:stCondLst>
                                        </p:cTn>
                                        <p:tgtEl>
                                          <p:spTgt spid="566">
                                            <p:txEl>
                                              <p:pRg st="2" end="2"/>
                                            </p:txEl>
                                          </p:spTgt>
                                        </p:tgtEl>
                                        <p:attrNameLst>
                                          <p:attrName>style.visibility</p:attrName>
                                        </p:attrNameLst>
                                      </p:cBhvr>
                                      <p:to>
                                        <p:strVal val="visible"/>
                                      </p:to>
                                    </p:set>
                                  </p:childTnLst>
                                </p:cTn>
                              </p:par>
                              <p:par>
                                <p:cTn id="1084" nodeType="withEffect" fill="hold" presetClass="entr" presetID="1">
                                  <p:stCondLst>
                                    <p:cond delay="0"/>
                                  </p:stCondLst>
                                  <p:childTnLst>
                                    <p:set>
                                      <p:cBhvr>
                                        <p:cTn id="1085" dur="1" fill="hold">
                                          <p:stCondLst>
                                            <p:cond delay="0"/>
                                          </p:stCondLst>
                                        </p:cTn>
                                        <p:tgtEl>
                                          <p:spTgt spid="566">
                                            <p:txEl>
                                              <p:pRg st="3" end="3"/>
                                            </p:txEl>
                                          </p:spTgt>
                                        </p:tgtEl>
                                        <p:attrNameLst>
                                          <p:attrName>style.visibility</p:attrName>
                                        </p:attrNameLst>
                                      </p:cBhvr>
                                      <p:to>
                                        <p:strVal val="visible"/>
                                      </p:to>
                                    </p:set>
                                  </p:childTnLst>
                                </p:cTn>
                              </p:par>
                              <p:par>
                                <p:cTn id="1086" nodeType="withEffect" fill="hold" presetClass="entr" presetID="1">
                                  <p:stCondLst>
                                    <p:cond delay="0"/>
                                  </p:stCondLst>
                                  <p:childTnLst>
                                    <p:set>
                                      <p:cBhvr>
                                        <p:cTn id="1087"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0" y="50688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Iterative Model (Evolutionary)</a:t>
            </a:r>
            <a:endParaRPr b="0" lang="en-IN" sz="2400" spc="-1" strike="noStrike">
              <a:latin typeface="Arial"/>
            </a:endParaRPr>
          </a:p>
        </p:txBody>
      </p:sp>
      <p:pic>
        <p:nvPicPr>
          <p:cNvPr id="570" name="Picture 3" descr=""/>
          <p:cNvPicPr/>
          <p:nvPr/>
        </p:nvPicPr>
        <p:blipFill>
          <a:blip r:embed="rId1"/>
          <a:stretch/>
        </p:blipFill>
        <p:spPr>
          <a:xfrm>
            <a:off x="5155920" y="5031360"/>
            <a:ext cx="3076560" cy="1769400"/>
          </a:xfrm>
          <a:prstGeom prst="rect">
            <a:avLst/>
          </a:prstGeom>
          <a:ln>
            <a:noFill/>
          </a:ln>
        </p:spPr>
      </p:pic>
      <p:sp>
        <p:nvSpPr>
          <p:cNvPr id="571" name="CustomShape 2"/>
          <p:cNvSpPr/>
          <p:nvPr/>
        </p:nvSpPr>
        <p:spPr>
          <a:xfrm>
            <a:off x="104400" y="1140480"/>
            <a:ext cx="4520160" cy="3878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IN" sz="2200" spc="-1" strike="noStrike">
                <a:solidFill>
                  <a:srgbClr val="ff0000"/>
                </a:solidFill>
                <a:latin typeface="Calibri"/>
              </a:rPr>
              <a:t>Disadvantages</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Each phase of an iteration is rigid with overlaps</a:t>
            </a:r>
            <a:endParaRPr b="0" lang="en-IN" sz="2200" spc="-1" strike="noStrike">
              <a:latin typeface="Arial"/>
            </a:endParaRPr>
          </a:p>
          <a:p>
            <a:pPr marL="285840" indent="-285480" algn="just">
              <a:lnSpc>
                <a:spcPct val="100000"/>
              </a:lnSpc>
              <a:spcBef>
                <a:spcPts val="201"/>
              </a:spcBef>
              <a:spcAft>
                <a:spcPts val="201"/>
              </a:spcAft>
              <a:buClr>
                <a:srgbClr val="000000"/>
              </a:buClr>
              <a:buFont typeface="Arial"/>
              <a:buChar char="•"/>
            </a:pPr>
            <a:r>
              <a:rPr b="0" lang="en-IN" sz="2200" spc="-1" strike="noStrike">
                <a:solidFill>
                  <a:srgbClr val="000000"/>
                </a:solidFill>
                <a:latin typeface="Calibri"/>
              </a:rPr>
              <a:t>Costly system architecture or design issues may arise because not all requirements are gathered up front for the entire lifecycle</a:t>
            </a:r>
            <a:endParaRPr b="0" lang="en-IN" sz="2200" spc="-1" strike="noStrike">
              <a:latin typeface="Arial"/>
            </a:endParaRPr>
          </a:p>
          <a:p>
            <a:pPr>
              <a:lnSpc>
                <a:spcPct val="100000"/>
              </a:lnSpc>
            </a:pPr>
            <a:r>
              <a:rPr b="1" lang="en-IN" sz="2200" spc="-1" strike="noStrike">
                <a:solidFill>
                  <a:srgbClr val="00b050"/>
                </a:solidFill>
                <a:latin typeface="Calibri"/>
              </a:rPr>
              <a:t>Usage:</a:t>
            </a:r>
            <a:endParaRPr b="0" lang="en-IN" sz="2200" spc="-1" strike="noStrike">
              <a:latin typeface="Arial"/>
            </a:endParaRPr>
          </a:p>
          <a:p>
            <a:pPr marL="285840" indent="-285480">
              <a:lnSpc>
                <a:spcPct val="100000"/>
              </a:lnSpc>
              <a:buClr>
                <a:srgbClr val="000000"/>
              </a:buClr>
              <a:buFont typeface="Arial"/>
              <a:buChar char="•"/>
            </a:pPr>
            <a:r>
              <a:rPr b="0" lang="en-IN" sz="2200" spc="-1" strike="noStrike">
                <a:solidFill>
                  <a:srgbClr val="000000"/>
                </a:solidFill>
                <a:latin typeface="Calibri"/>
              </a:rPr>
              <a:t>Large projects</a:t>
            </a:r>
            <a:endParaRPr b="0" lang="en-IN" sz="2200" spc="-1" strike="noStrike">
              <a:latin typeface="Arial"/>
            </a:endParaRPr>
          </a:p>
        </p:txBody>
      </p:sp>
      <p:pic>
        <p:nvPicPr>
          <p:cNvPr id="572" name="Picture 13" descr=""/>
          <p:cNvPicPr/>
          <p:nvPr/>
        </p:nvPicPr>
        <p:blipFill>
          <a:blip r:embed="rId2"/>
          <a:stretch/>
        </p:blipFill>
        <p:spPr>
          <a:xfrm>
            <a:off x="4953240" y="2522520"/>
            <a:ext cx="3279240" cy="2411280"/>
          </a:xfrm>
          <a:prstGeom prst="rect">
            <a:avLst/>
          </a:prstGeom>
          <a:ln>
            <a:noFill/>
          </a:ln>
        </p:spPr>
      </p:pic>
      <p:pic>
        <p:nvPicPr>
          <p:cNvPr id="573" name="Picture 15" descr=""/>
          <p:cNvPicPr/>
          <p:nvPr/>
        </p:nvPicPr>
        <p:blipFill>
          <a:blip r:embed="rId3"/>
          <a:stretch/>
        </p:blipFill>
        <p:spPr>
          <a:xfrm>
            <a:off x="5155920" y="1140480"/>
            <a:ext cx="2988000" cy="1324080"/>
          </a:xfrm>
          <a:prstGeom prst="rect">
            <a:avLst/>
          </a:prstGeom>
          <a:ln>
            <a:noFill/>
          </a:ln>
        </p:spPr>
      </p:pic>
    </p:spTree>
  </p:cSld>
  <p:timing>
    <p:tnLst>
      <p:par>
        <p:cTn id="1088" dur="indefinite" restart="never" nodeType="tmRoot">
          <p:childTnLst>
            <p:seq>
              <p:cTn id="1089" dur="indefinite" nodeType="mainSeq">
                <p:childTnLst>
                  <p:par>
                    <p:cTn id="1090" fill="hold">
                      <p:stCondLst>
                        <p:cond delay="0"/>
                      </p:stCondLst>
                      <p:childTnLst>
                        <p:par>
                          <p:cTn id="1091" fill="hold">
                            <p:stCondLst>
                              <p:cond delay="0"/>
                            </p:stCondLst>
                            <p:childTnLst>
                              <p:par>
                                <p:cTn id="1092" nodeType="withEffect" fill="hold" presetClass="entr" presetID="1">
                                  <p:stCondLst>
                                    <p:cond delay="0"/>
                                  </p:stCondLst>
                                  <p:childTnLst>
                                    <p:set>
                                      <p:cBhvr>
                                        <p:cTn id="1093" dur="1" fill="hold">
                                          <p:stCondLst>
                                            <p:cond delay="0"/>
                                          </p:stCondLst>
                                        </p:cTn>
                                        <p:tgtEl>
                                          <p:spTgt spid="573"/>
                                        </p:tgtEl>
                                        <p:attrNameLst>
                                          <p:attrName>style.visibility</p:attrName>
                                        </p:attrNameLst>
                                      </p:cBhvr>
                                      <p:to>
                                        <p:strVal val="visible"/>
                                      </p:to>
                                    </p:set>
                                  </p:childTnLst>
                                </p:cTn>
                              </p:par>
                              <p:par>
                                <p:cTn id="1094" nodeType="withEffect" fill="hold" presetClass="entr" presetID="1">
                                  <p:stCondLst>
                                    <p:cond delay="0"/>
                                  </p:stCondLst>
                                  <p:childTnLst>
                                    <p:set>
                                      <p:cBhvr>
                                        <p:cTn id="1095" dur="1" fill="hold">
                                          <p:stCondLst>
                                            <p:cond delay="0"/>
                                          </p:stCondLst>
                                        </p:cTn>
                                        <p:tgtEl>
                                          <p:spTgt spid="570"/>
                                        </p:tgtEl>
                                        <p:attrNameLst>
                                          <p:attrName>style.visibility</p:attrName>
                                        </p:attrNameLst>
                                      </p:cBhvr>
                                      <p:to>
                                        <p:strVal val="visible"/>
                                      </p:to>
                                    </p:set>
                                  </p:childTnLst>
                                </p:cTn>
                              </p:par>
                              <p:par>
                                <p:cTn id="1096" nodeType="withEffect" fill="hold" presetClass="entr" presetID="1">
                                  <p:stCondLst>
                                    <p:cond delay="0"/>
                                  </p:stCondLst>
                                  <p:childTnLst>
                                    <p:set>
                                      <p:cBhvr>
                                        <p:cTn id="1097" dur="1" fill="hold">
                                          <p:stCondLst>
                                            <p:cond delay="0"/>
                                          </p:stCondLst>
                                        </p:cTn>
                                        <p:tgtEl>
                                          <p:spTgt spid="572"/>
                                        </p:tgtEl>
                                        <p:attrNameLst>
                                          <p:attrName>style.visibility</p:attrName>
                                        </p:attrNameLst>
                                      </p:cBhvr>
                                      <p:to>
                                        <p:strVal val="visible"/>
                                      </p:to>
                                    </p:set>
                                  </p:childTnLst>
                                </p:cTn>
                              </p:par>
                              <p:par>
                                <p:cTn id="1098" nodeType="withEffect" fill="hold" presetClass="entr" presetID="1">
                                  <p:stCondLst>
                                    <p:cond delay="0"/>
                                  </p:stCondLst>
                                  <p:childTnLst>
                                    <p:set>
                                      <p:cBhvr>
                                        <p:cTn id="1099" dur="1" fill="hold">
                                          <p:stCondLst>
                                            <p:cond delay="0"/>
                                          </p:stCondLst>
                                        </p:cTn>
                                        <p:tgtEl>
                                          <p:spTgt spid="571"/>
                                        </p:tgtEl>
                                        <p:attrNameLst>
                                          <p:attrName>style.visibility</p:attrName>
                                        </p:attrNameLst>
                                      </p:cBhvr>
                                      <p:to>
                                        <p:strVal val="visible"/>
                                      </p:to>
                                    </p:set>
                                  </p:childTnLst>
                                </p:cTn>
                              </p:par>
                              <p:par>
                                <p:cTn id="1100" nodeType="withEffect" fill="hold" presetClass="entr" presetID="1">
                                  <p:stCondLst>
                                    <p:cond delay="0"/>
                                  </p:stCondLst>
                                  <p:childTnLst>
                                    <p:set>
                                      <p:cBhvr>
                                        <p:cTn id="1101" dur="1" fill="hold">
                                          <p:stCondLst>
                                            <p:cond delay="0"/>
                                          </p:stCondLst>
                                        </p:cTn>
                                        <p:tgtEl>
                                          <p:spTgt spid="571">
                                            <p:txEl>
                                              <p:pRg st="0" end="0"/>
                                            </p:txEl>
                                          </p:spTgt>
                                        </p:tgtEl>
                                        <p:attrNameLst>
                                          <p:attrName>style.visibility</p:attrName>
                                        </p:attrNameLst>
                                      </p:cBhvr>
                                      <p:to>
                                        <p:strVal val="visible"/>
                                      </p:to>
                                    </p:set>
                                  </p:childTnLst>
                                </p:cTn>
                              </p:par>
                              <p:par>
                                <p:cTn id="1102" nodeType="withEffect" fill="hold" presetClass="entr" presetID="1">
                                  <p:stCondLst>
                                    <p:cond delay="0"/>
                                  </p:stCondLst>
                                  <p:childTnLst>
                                    <p:set>
                                      <p:cBhvr>
                                        <p:cTn id="1103" dur="1" fill="hold">
                                          <p:stCondLst>
                                            <p:cond delay="0"/>
                                          </p:stCondLst>
                                        </p:cTn>
                                        <p:tgtEl>
                                          <p:spTgt spid="571">
                                            <p:txEl>
                                              <p:pRg st="1" end="1"/>
                                            </p:txEl>
                                          </p:spTgt>
                                        </p:tgtEl>
                                        <p:attrNameLst>
                                          <p:attrName>style.visibility</p:attrName>
                                        </p:attrNameLst>
                                      </p:cBhvr>
                                      <p:to>
                                        <p:strVal val="visible"/>
                                      </p:to>
                                    </p:set>
                                  </p:childTnLst>
                                </p:cTn>
                              </p:par>
                              <p:par>
                                <p:cTn id="1104" nodeType="withEffect" fill="hold" presetClass="entr" presetID="1">
                                  <p:stCondLst>
                                    <p:cond delay="0"/>
                                  </p:stCondLst>
                                  <p:childTnLst>
                                    <p:set>
                                      <p:cBhvr>
                                        <p:cTn id="1105" dur="1" fill="hold">
                                          <p:stCondLst>
                                            <p:cond delay="0"/>
                                          </p:stCondLst>
                                        </p:cTn>
                                        <p:tgtEl>
                                          <p:spTgt spid="571">
                                            <p:txEl>
                                              <p:pRg st="2" end="2"/>
                                            </p:txEl>
                                          </p:spTgt>
                                        </p:tgtEl>
                                        <p:attrNameLst>
                                          <p:attrName>style.visibility</p:attrName>
                                        </p:attrNameLst>
                                      </p:cBhvr>
                                      <p:to>
                                        <p:strVal val="visible"/>
                                      </p:to>
                                    </p:set>
                                  </p:childTnLst>
                                </p:cTn>
                              </p:par>
                              <p:par>
                                <p:cTn id="1106" nodeType="withEffect" fill="hold" presetClass="entr" presetID="1">
                                  <p:stCondLst>
                                    <p:cond delay="0"/>
                                  </p:stCondLst>
                                  <p:childTnLst>
                                    <p:set>
                                      <p:cBhvr>
                                        <p:cTn id="1107" dur="1" fill="hold">
                                          <p:stCondLst>
                                            <p:cond delay="0"/>
                                          </p:stCondLst>
                                        </p:cTn>
                                        <p:tgtEl>
                                          <p:spTgt spid="571">
                                            <p:txEl>
                                              <p:pRg st="3" end="3"/>
                                            </p:txEl>
                                          </p:spTgt>
                                        </p:tgtEl>
                                        <p:attrNameLst>
                                          <p:attrName>style.visibility</p:attrName>
                                        </p:attrNameLst>
                                      </p:cBhvr>
                                      <p:to>
                                        <p:strVal val="visible"/>
                                      </p:to>
                                    </p:set>
                                  </p:childTnLst>
                                </p:cTn>
                              </p:par>
                              <p:par>
                                <p:cTn id="1108" nodeType="withEffect" fill="hold" presetClass="entr" presetID="1">
                                  <p:stCondLst>
                                    <p:cond delay="0"/>
                                  </p:stCondLst>
                                  <p:childTnLst>
                                    <p:set>
                                      <p:cBhvr>
                                        <p:cTn id="1109"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0" y="517320"/>
            <a:ext cx="887040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Contrasting Incremental and Iterative Models</a:t>
            </a:r>
            <a:endParaRPr b="0" lang="en-IN" sz="2400" spc="-1" strike="noStrike">
              <a:latin typeface="Arial"/>
            </a:endParaRPr>
          </a:p>
        </p:txBody>
      </p:sp>
      <p:sp>
        <p:nvSpPr>
          <p:cNvPr id="575" name="CustomShape 2"/>
          <p:cNvSpPr/>
          <p:nvPr/>
        </p:nvSpPr>
        <p:spPr>
          <a:xfrm>
            <a:off x="0" y="709560"/>
            <a:ext cx="8712720" cy="3510000"/>
          </a:xfrm>
          <a:prstGeom prst="rect">
            <a:avLst/>
          </a:prstGeom>
          <a:noFill/>
          <a:ln>
            <a:noFill/>
          </a:ln>
        </p:spPr>
        <p:style>
          <a:lnRef idx="0"/>
          <a:fillRef idx="0"/>
          <a:effectRef idx="0"/>
          <a:fontRef idx="minor"/>
        </p:style>
        <p:txBody>
          <a:bodyPr anchor="ctr"/>
          <a:p>
            <a:pPr marL="180000" indent="-179640">
              <a:lnSpc>
                <a:spcPct val="110000"/>
              </a:lnSpc>
              <a:spcBef>
                <a:spcPts val="400"/>
              </a:spcBef>
              <a:buClr>
                <a:srgbClr val="000000"/>
              </a:buClr>
              <a:buFont typeface="Arial"/>
              <a:buChar char="•"/>
            </a:pPr>
            <a:r>
              <a:rPr b="0" lang="en-IN" sz="2200" spc="-1" strike="noStrike">
                <a:solidFill>
                  <a:srgbClr val="000000"/>
                </a:solidFill>
                <a:latin typeface="Calibri"/>
              </a:rPr>
              <a:t>Incremental approach does not require going back and changing things that are already delivered whereas Iterative continues to revisit and refining everything every time</a:t>
            </a:r>
            <a:endParaRPr b="0" lang="en-IN" sz="2200" spc="-1" strike="noStrike">
              <a:latin typeface="Arial"/>
            </a:endParaRPr>
          </a:p>
          <a:p>
            <a:pPr marL="180000" indent="-179640">
              <a:lnSpc>
                <a:spcPct val="110000"/>
              </a:lnSpc>
              <a:spcBef>
                <a:spcPts val="400"/>
              </a:spcBef>
              <a:buClr>
                <a:srgbClr val="000000"/>
              </a:buClr>
              <a:buFont typeface="Arial"/>
              <a:buChar char="•"/>
            </a:pPr>
            <a:r>
              <a:rPr b="0" lang="en-IN" sz="2200" spc="-1" strike="noStrike">
                <a:solidFill>
                  <a:srgbClr val="000000"/>
                </a:solidFill>
                <a:latin typeface="Calibri"/>
              </a:rPr>
              <a:t>Incremental focuses on things not implemented, whereas Iterative is more details of the same</a:t>
            </a:r>
            <a:endParaRPr b="0" lang="en-IN" sz="2200" spc="-1" strike="noStrike">
              <a:latin typeface="Arial"/>
            </a:endParaRPr>
          </a:p>
          <a:p>
            <a:pPr marL="180000" indent="-179640">
              <a:lnSpc>
                <a:spcPct val="110000"/>
              </a:lnSpc>
              <a:spcBef>
                <a:spcPts val="400"/>
              </a:spcBef>
              <a:buClr>
                <a:srgbClr val="000000"/>
              </a:buClr>
              <a:buFont typeface="Arial"/>
              <a:buChar char="•"/>
            </a:pPr>
            <a:r>
              <a:rPr b="0" lang="en-IN" sz="2200" spc="-1" strike="noStrike">
                <a:solidFill>
                  <a:srgbClr val="000000"/>
                </a:solidFill>
                <a:latin typeface="Calibri"/>
              </a:rPr>
              <a:t>Incremental does not leverage on the experience/knowledge  till then, whereas iterative leverages learning's.</a:t>
            </a:r>
            <a:endParaRPr b="0" lang="en-IN" sz="2200" spc="-1" strike="noStrike">
              <a:latin typeface="Arial"/>
            </a:endParaRPr>
          </a:p>
        </p:txBody>
      </p:sp>
      <p:pic>
        <p:nvPicPr>
          <p:cNvPr id="576" name="Picture 2" descr=""/>
          <p:cNvPicPr/>
          <p:nvPr/>
        </p:nvPicPr>
        <p:blipFill>
          <a:blip r:embed="rId1"/>
          <a:stretch/>
        </p:blipFill>
        <p:spPr>
          <a:xfrm>
            <a:off x="143280" y="3850920"/>
            <a:ext cx="3857400" cy="3006720"/>
          </a:xfrm>
          <a:prstGeom prst="rect">
            <a:avLst/>
          </a:prstGeom>
          <a:ln>
            <a:noFill/>
          </a:ln>
        </p:spPr>
      </p:pic>
      <p:pic>
        <p:nvPicPr>
          <p:cNvPr id="577" name="Picture 2" descr=""/>
          <p:cNvPicPr/>
          <p:nvPr/>
        </p:nvPicPr>
        <p:blipFill>
          <a:blip r:embed="rId2"/>
          <a:stretch/>
        </p:blipFill>
        <p:spPr>
          <a:xfrm>
            <a:off x="4083480" y="3850920"/>
            <a:ext cx="4428720" cy="3006720"/>
          </a:xfrm>
          <a:prstGeom prst="rect">
            <a:avLst/>
          </a:prstGeom>
          <a:ln w="9360">
            <a:noFill/>
          </a:ln>
        </p:spPr>
      </p:pic>
    </p:spTree>
  </p:cSld>
  <p:timing>
    <p:tnLst>
      <p:par>
        <p:cTn id="1110" dur="indefinite" restart="never" nodeType="tmRoot">
          <p:childTnLst>
            <p:seq>
              <p:cTn id="1111" dur="indefinite" nodeType="mainSeq">
                <p:childTnLst>
                  <p:par>
                    <p:cTn id="1112" fill="hold">
                      <p:stCondLst>
                        <p:cond delay="indefinite"/>
                      </p:stCondLst>
                      <p:childTnLst>
                        <p:par>
                          <p:cTn id="1113" fill="hold">
                            <p:stCondLst>
                              <p:cond delay="0"/>
                            </p:stCondLst>
                            <p:childTnLst>
                              <p:par>
                                <p:cTn id="1114" nodeType="clickEffect" fill="hold" presetClass="entr" presetID="1">
                                  <p:stCondLst>
                                    <p:cond delay="0"/>
                                  </p:stCondLst>
                                  <p:childTnLst>
                                    <p:set>
                                      <p:cBhvr>
                                        <p:cTn id="1115" dur="1" fill="hold">
                                          <p:stCondLst>
                                            <p:cond delay="0"/>
                                          </p:stCondLst>
                                        </p:cTn>
                                        <p:tgtEl>
                                          <p:spTgt spid="575">
                                            <p:txEl>
                                              <p:pRg st="0" end="0"/>
                                            </p:txEl>
                                          </p:spTgt>
                                        </p:tgtEl>
                                        <p:attrNameLst>
                                          <p:attrName>style.visibility</p:attrName>
                                        </p:attrNameLst>
                                      </p:cBhvr>
                                      <p:to>
                                        <p:strVal val="visible"/>
                                      </p:to>
                                    </p:set>
                                  </p:childTnLst>
                                </p:cTn>
                              </p:par>
                            </p:childTnLst>
                          </p:cTn>
                        </p:par>
                      </p:childTnLst>
                    </p:cTn>
                  </p:par>
                  <p:par>
                    <p:cTn id="1116" fill="hold">
                      <p:stCondLst>
                        <p:cond delay="indefinite"/>
                      </p:stCondLst>
                      <p:childTnLst>
                        <p:par>
                          <p:cTn id="1117" fill="hold">
                            <p:stCondLst>
                              <p:cond delay="0"/>
                            </p:stCondLst>
                            <p:childTnLst>
                              <p:par>
                                <p:cTn id="1118" nodeType="clickEffect" fill="hold" presetClass="entr" presetID="1">
                                  <p:stCondLst>
                                    <p:cond delay="0"/>
                                  </p:stCondLst>
                                  <p:childTnLst>
                                    <p:set>
                                      <p:cBhvr>
                                        <p:cTn id="1119" dur="1" fill="hold">
                                          <p:stCondLst>
                                            <p:cond delay="0"/>
                                          </p:stCondLst>
                                        </p:cTn>
                                        <p:tgtEl>
                                          <p:spTgt spid="575">
                                            <p:txEl>
                                              <p:pRg st="1" end="1"/>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1">
                                  <p:stCondLst>
                                    <p:cond delay="0"/>
                                  </p:stCondLst>
                                  <p:childTnLst>
                                    <p:set>
                                      <p:cBhvr>
                                        <p:cTn id="1123" dur="1" fill="hold">
                                          <p:stCondLst>
                                            <p:cond delay="0"/>
                                          </p:stCondLst>
                                        </p:cTn>
                                        <p:tgtEl>
                                          <p:spTgt spid="575">
                                            <p:txEl>
                                              <p:pRg st="2" end="2"/>
                                            </p:txEl>
                                          </p:spTgt>
                                        </p:tgtEl>
                                        <p:attrNameLst>
                                          <p:attrName>style.visibility</p:attrName>
                                        </p:attrNameLst>
                                      </p:cBhvr>
                                      <p:to>
                                        <p:strVal val="visible"/>
                                      </p:to>
                                    </p:set>
                                  </p:childTnLst>
                                </p:cTn>
                              </p:par>
                            </p:childTnLst>
                          </p:cTn>
                        </p:par>
                      </p:childTnLst>
                    </p:cTn>
                  </p:par>
                  <p:par>
                    <p:cTn id="1124" fill="hold">
                      <p:stCondLst>
                        <p:cond delay="indefinite"/>
                      </p:stCondLst>
                      <p:childTnLst>
                        <p:par>
                          <p:cTn id="1125" fill="hold">
                            <p:stCondLst>
                              <p:cond delay="0"/>
                            </p:stCondLst>
                            <p:childTnLst>
                              <p:par>
                                <p:cTn id="1126" nodeType="clickEffect" fill="hold" presetClass="entr" presetID="1">
                                  <p:stCondLst>
                                    <p:cond delay="0"/>
                                  </p:stCondLst>
                                  <p:childTnLst>
                                    <p:set>
                                      <p:cBhvr>
                                        <p:cTn id="1127" dur="1" fill="hold">
                                          <p:stCondLst>
                                            <p:cond delay="0"/>
                                          </p:stCondLst>
                                        </p:cTn>
                                        <p:tgtEl>
                                          <p:spTgt spid="576"/>
                                        </p:tgtEl>
                                        <p:attrNameLst>
                                          <p:attrName>style.visibility</p:attrName>
                                        </p:attrNameLst>
                                      </p:cBhvr>
                                      <p:to>
                                        <p:strVal val="visible"/>
                                      </p:to>
                                    </p:set>
                                  </p:childTnLst>
                                </p:cTn>
                              </p:par>
                            </p:childTnLst>
                          </p:cTn>
                        </p:par>
                      </p:childTnLst>
                    </p:cTn>
                  </p:par>
                  <p:par>
                    <p:cTn id="1128" fill="hold">
                      <p:stCondLst>
                        <p:cond delay="indefinite"/>
                      </p:stCondLst>
                      <p:childTnLst>
                        <p:par>
                          <p:cTn id="1129" fill="hold">
                            <p:stCondLst>
                              <p:cond delay="0"/>
                            </p:stCondLst>
                            <p:childTnLst>
                              <p:par>
                                <p:cTn id="1130" nodeType="clickEffect" fill="hold" presetClass="entr" presetID="1">
                                  <p:stCondLst>
                                    <p:cond delay="0"/>
                                  </p:stCondLst>
                                  <p:childTnLst>
                                    <p:set>
                                      <p:cBhvr>
                                        <p:cTn id="1131"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78" name="Group 1"/>
          <p:cNvGrpSpPr/>
          <p:nvPr/>
        </p:nvGrpSpPr>
        <p:grpSpPr>
          <a:xfrm>
            <a:off x="313920" y="349560"/>
            <a:ext cx="11518200" cy="6217920"/>
            <a:chOff x="313920" y="349560"/>
            <a:chExt cx="11518200" cy="6217920"/>
          </a:xfrm>
        </p:grpSpPr>
        <p:sp>
          <p:nvSpPr>
            <p:cNvPr id="579"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0"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1"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82"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1132" dur="indefinite" restart="never" nodeType="tmRoot">
          <p:childTnLst>
            <p:seq>
              <p:cTn id="1133"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144000" y="2386440"/>
            <a:ext cx="6208200" cy="17355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3600" spc="-1" strike="noStrike" cap="all">
                <a:solidFill>
                  <a:srgbClr val="ed7d31"/>
                </a:solidFill>
                <a:latin typeface="Calibri"/>
              </a:rPr>
              <a:t>Introduction to Software Engineering</a:t>
            </a:r>
            <a:endParaRPr b="0" lang="en-IN" sz="3600" spc="-1" strike="noStrike">
              <a:latin typeface="Arial"/>
            </a:endParaRPr>
          </a:p>
        </p:txBody>
      </p:sp>
    </p:spTree>
  </p:cSld>
  <p:timing>
    <p:tnLst>
      <p:par>
        <p:cTn id="1134" dur="indefinite" restart="never" nodeType="tmRoot">
          <p:childTnLst>
            <p:seq>
              <p:cTn id="1135"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Picture 2" descr=""/>
          <p:cNvPicPr/>
          <p:nvPr/>
        </p:nvPicPr>
        <p:blipFill>
          <a:blip r:embed="rId1"/>
          <a:stretch/>
        </p:blipFill>
        <p:spPr>
          <a:xfrm>
            <a:off x="3721680" y="2190960"/>
            <a:ext cx="3694680" cy="3121920"/>
          </a:xfrm>
          <a:prstGeom prst="rect">
            <a:avLst/>
          </a:prstGeom>
          <a:ln>
            <a:noFill/>
          </a:ln>
        </p:spPr>
      </p:pic>
      <p:sp>
        <p:nvSpPr>
          <p:cNvPr id="585" name="CustomShape 1"/>
          <p:cNvSpPr/>
          <p:nvPr/>
        </p:nvSpPr>
        <p:spPr>
          <a:xfrm>
            <a:off x="422280" y="154476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Agile Philosophy</a:t>
            </a:r>
            <a:endParaRPr b="0" lang="en-IN" sz="3600" spc="-1" strike="noStrike">
              <a:latin typeface="Arial"/>
            </a:endParaRPr>
          </a:p>
        </p:txBody>
      </p:sp>
    </p:spTree>
  </p:cSld>
  <p:timing>
    <p:tnLst>
      <p:par>
        <p:cTn id="1136" dur="indefinite" restart="never" nodeType="tmRoot">
          <p:childTnLst>
            <p:seq>
              <p:cTn id="1137"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124560" y="520920"/>
            <a:ext cx="10515240" cy="556920"/>
          </a:xfrm>
          <a:prstGeom prst="rect">
            <a:avLst/>
          </a:prstGeom>
          <a:noFill/>
          <a:ln>
            <a:noFill/>
          </a:ln>
        </p:spPr>
        <p:txBody>
          <a:bodyPr anchor="ctr"/>
          <a:p>
            <a:pPr>
              <a:lnSpc>
                <a:spcPct val="90000"/>
              </a:lnSpc>
            </a:pPr>
            <a:r>
              <a:rPr b="1" lang="en-US" sz="2400" spc="-1" strike="noStrike">
                <a:solidFill>
                  <a:srgbClr val="dfa267"/>
                </a:solidFill>
                <a:latin typeface="Calibri"/>
              </a:rPr>
              <a:t>Limitations of most legacy Lifecycles</a:t>
            </a:r>
            <a:endParaRPr b="0" lang="en-US" sz="2400" spc="-1" strike="noStrike">
              <a:solidFill>
                <a:srgbClr val="000000"/>
              </a:solidFill>
              <a:latin typeface="Calibri"/>
            </a:endParaRPr>
          </a:p>
        </p:txBody>
      </p:sp>
      <p:sp>
        <p:nvSpPr>
          <p:cNvPr id="587" name="TextShape 2"/>
          <p:cNvSpPr txBox="1"/>
          <p:nvPr/>
        </p:nvSpPr>
        <p:spPr>
          <a:xfrm>
            <a:off x="124560" y="1180800"/>
            <a:ext cx="10787760" cy="5554440"/>
          </a:xfrm>
          <a:prstGeom prst="rect">
            <a:avLst/>
          </a:prstGeom>
          <a:noFill/>
          <a:ln>
            <a:noFill/>
          </a:ln>
        </p:spPr>
        <p:txBody>
          <a:bodyPr/>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Traditional models are based on predictive software development methods</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Upfront planning</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More suitable where there is a clear definition of what needs to be achieved and things are not changing fast</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Models do not facilitate periodic customer interactions </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Suited for very large projects with complex dependencies</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Suitable for some kinds of organizational environments like global, distributed, to some organizational structures etc.</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Product lifecycle and its eco-system</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People and Skill perspectives</a:t>
            </a:r>
            <a:endParaRPr b="0" lang="en-US" sz="2400" spc="-1" strike="noStrike">
              <a:solidFill>
                <a:srgbClr val="000000"/>
              </a:solidFill>
              <a:latin typeface="Calibri"/>
            </a:endParaRPr>
          </a:p>
          <a:p>
            <a:pPr marL="228600" indent="-228240" algn="just">
              <a:lnSpc>
                <a:spcPct val="120000"/>
              </a:lnSpc>
              <a:spcBef>
                <a:spcPts val="601"/>
              </a:spcBef>
              <a:buClr>
                <a:srgbClr val="000000"/>
              </a:buClr>
              <a:buFont typeface="Arial"/>
              <a:buChar char="•"/>
            </a:pPr>
            <a:r>
              <a:rPr b="0" lang="en-US" sz="2400" spc="-1" strike="noStrike">
                <a:solidFill>
                  <a:srgbClr val="000000"/>
                </a:solidFill>
                <a:latin typeface="Calibri"/>
              </a:rPr>
              <a:t>Regulatory perspectives</a:t>
            </a:r>
            <a:endParaRPr b="0" lang="en-US" sz="2400" spc="-1" strike="noStrike">
              <a:solidFill>
                <a:srgbClr val="000000"/>
              </a:solidFill>
              <a:latin typeface="Calibri"/>
            </a:endParaRPr>
          </a:p>
        </p:txBody>
      </p:sp>
    </p:spTree>
  </p:cSld>
  <p:timing>
    <p:tnLst>
      <p:par>
        <p:cTn id="1138" dur="indefinite" restart="never" nodeType="tmRoot">
          <p:childTnLst>
            <p:seq>
              <p:cTn id="1139"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100080" y="53424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Agile</a:t>
            </a:r>
            <a:endParaRPr b="0" lang="en-IN" sz="2400" spc="-1" strike="noStrike">
              <a:latin typeface="Arial"/>
            </a:endParaRPr>
          </a:p>
        </p:txBody>
      </p:sp>
      <p:sp>
        <p:nvSpPr>
          <p:cNvPr id="589" name="CustomShape 2"/>
          <p:cNvSpPr/>
          <p:nvPr/>
        </p:nvSpPr>
        <p:spPr>
          <a:xfrm>
            <a:off x="48240" y="1092600"/>
            <a:ext cx="10455120" cy="5647680"/>
          </a:xfrm>
          <a:prstGeom prst="rect">
            <a:avLst/>
          </a:prstGeom>
          <a:noFill/>
          <a:ln>
            <a:noFill/>
          </a:ln>
        </p:spPr>
        <p:style>
          <a:lnRef idx="0"/>
          <a:fillRef idx="0"/>
          <a:effectRef idx="0"/>
          <a:fontRef idx="minor"/>
        </p:style>
        <p:txBody>
          <a:bodyPr lIns="90000" rIns="90000" tIns="45000" bIns="45000"/>
          <a:p>
            <a:pPr>
              <a:lnSpc>
                <a:spcPct val="140000"/>
              </a:lnSpc>
              <a:spcBef>
                <a:spcPts val="1199"/>
              </a:spcBef>
            </a:pPr>
            <a:r>
              <a:rPr b="0" lang="en-IN" sz="2000" spc="-1" strike="noStrike">
                <a:solidFill>
                  <a:srgbClr val="000000"/>
                </a:solidFill>
                <a:latin typeface="Calibri"/>
              </a:rPr>
              <a:t>“</a:t>
            </a:r>
            <a:r>
              <a:rPr b="0" lang="en-IN" sz="2000" spc="-1" strike="noStrike">
                <a:solidFill>
                  <a:srgbClr val="000000"/>
                </a:solidFill>
                <a:latin typeface="Calibri"/>
              </a:rPr>
              <a:t>Agile" is an umbrella term used to describe a variety of methods that</a:t>
            </a:r>
            <a:br/>
            <a:r>
              <a:rPr b="0" lang="en-IN" sz="2000" spc="-1" strike="noStrike">
                <a:solidFill>
                  <a:srgbClr val="000000"/>
                </a:solidFill>
                <a:latin typeface="Calibri"/>
              </a:rPr>
              <a:t> encourage </a:t>
            </a:r>
            <a:endParaRPr b="0" lang="en-IN" sz="2000" spc="-1" strike="noStrike">
              <a:latin typeface="Arial"/>
            </a:endParaRPr>
          </a:p>
          <a:p>
            <a:pPr marL="182880" indent="-182520">
              <a:lnSpc>
                <a:spcPct val="140000"/>
              </a:lnSpc>
              <a:buClr>
                <a:srgbClr val="000000"/>
              </a:buClr>
              <a:buFont typeface="Arial"/>
              <a:buChar char="•"/>
            </a:pPr>
            <a:r>
              <a:rPr b="0" lang="en-IN" sz="2000" spc="-1" strike="noStrike">
                <a:solidFill>
                  <a:srgbClr val="000000"/>
                </a:solidFill>
                <a:latin typeface="Calibri"/>
              </a:rPr>
              <a:t>Continual realignment of development goals with the needs and </a:t>
            </a:r>
            <a:br/>
            <a:r>
              <a:rPr b="0" lang="en-IN" sz="2000" spc="-1" strike="noStrike">
                <a:solidFill>
                  <a:srgbClr val="000000"/>
                </a:solidFill>
                <a:latin typeface="Calibri"/>
              </a:rPr>
              <a:t>expectations of the customer. </a:t>
            </a:r>
            <a:endParaRPr b="0" lang="en-IN" sz="2000" spc="-1" strike="noStrike">
              <a:latin typeface="Arial"/>
            </a:endParaRPr>
          </a:p>
          <a:p>
            <a:pPr marL="182880" indent="-182520">
              <a:lnSpc>
                <a:spcPct val="140000"/>
              </a:lnSpc>
              <a:buClr>
                <a:srgbClr val="000000"/>
              </a:buClr>
              <a:buFont typeface="Arial"/>
              <a:buChar char="•"/>
            </a:pPr>
            <a:r>
              <a:rPr b="0" lang="en-IN" sz="2000" spc="-1" strike="noStrike">
                <a:solidFill>
                  <a:srgbClr val="000000"/>
                </a:solidFill>
                <a:latin typeface="Calibri"/>
              </a:rPr>
              <a:t>Its also aimed at reducing massive planning overhead to allow fast reactions to change. </a:t>
            </a:r>
            <a:endParaRPr b="0" lang="en-IN" sz="2000" spc="-1" strike="noStrike">
              <a:latin typeface="Arial"/>
            </a:endParaRPr>
          </a:p>
          <a:p>
            <a:pPr>
              <a:lnSpc>
                <a:spcPct val="140000"/>
              </a:lnSpc>
            </a:pPr>
            <a:endParaRPr b="0" lang="en-IN" sz="2000" spc="-1" strike="noStrike">
              <a:latin typeface="Arial"/>
            </a:endParaRPr>
          </a:p>
          <a:p>
            <a:pPr>
              <a:lnSpc>
                <a:spcPct val="140000"/>
              </a:lnSpc>
            </a:pPr>
            <a:endParaRPr b="0" lang="en-IN" sz="2000" spc="-1" strike="noStrike">
              <a:latin typeface="Arial"/>
            </a:endParaRPr>
          </a:p>
          <a:p>
            <a:pPr>
              <a:lnSpc>
                <a:spcPct val="140000"/>
              </a:lnSpc>
            </a:pPr>
            <a:endParaRPr b="0" lang="en-IN" sz="2000" spc="-1" strike="noStrike">
              <a:latin typeface="Arial"/>
            </a:endParaRPr>
          </a:p>
          <a:p>
            <a:pPr>
              <a:lnSpc>
                <a:spcPct val="140000"/>
              </a:lnSpc>
            </a:pPr>
            <a:endParaRPr b="0" lang="en-IN" sz="2000" spc="-1" strike="noStrike">
              <a:latin typeface="Arial"/>
            </a:endParaRPr>
          </a:p>
          <a:p>
            <a:pPr>
              <a:lnSpc>
                <a:spcPct val="140000"/>
              </a:lnSpc>
            </a:pPr>
            <a:endParaRPr b="0" lang="en-IN" sz="2000" spc="-1" strike="noStrike">
              <a:latin typeface="Arial"/>
            </a:endParaRPr>
          </a:p>
          <a:p>
            <a:pPr>
              <a:lnSpc>
                <a:spcPct val="140000"/>
              </a:lnSpc>
            </a:pPr>
            <a:endParaRPr b="0" lang="en-IN" sz="2000" spc="-1" strike="noStrike">
              <a:latin typeface="Arial"/>
            </a:endParaRPr>
          </a:p>
          <a:p>
            <a:pPr>
              <a:lnSpc>
                <a:spcPct val="140000"/>
              </a:lnSpc>
              <a:spcBef>
                <a:spcPts val="601"/>
              </a:spcBef>
            </a:pPr>
            <a:r>
              <a:rPr b="1" lang="en-IN" sz="2400" spc="-1" strike="noStrike">
                <a:solidFill>
                  <a:srgbClr val="0070c0"/>
                </a:solidFill>
                <a:latin typeface="Calibri"/>
              </a:rPr>
              <a:t>CONTEXT</a:t>
            </a:r>
            <a:endParaRPr b="0" lang="en-IN" sz="2400" spc="-1" strike="noStrike">
              <a:latin typeface="Arial"/>
            </a:endParaRPr>
          </a:p>
          <a:p>
            <a:pPr marL="182880" indent="-182520">
              <a:lnSpc>
                <a:spcPct val="140000"/>
              </a:lnSpc>
              <a:buClr>
                <a:srgbClr val="000000"/>
              </a:buClr>
              <a:buFont typeface="Arial"/>
              <a:buChar char="•"/>
            </a:pPr>
            <a:r>
              <a:rPr b="0" lang="en-IN" sz="2000" spc="-1" strike="noStrike">
                <a:solidFill>
                  <a:srgbClr val="000000"/>
                </a:solidFill>
                <a:latin typeface="Calibri"/>
              </a:rPr>
              <a:t>World is chaotic</a:t>
            </a:r>
            <a:endParaRPr b="0" lang="en-IN" sz="2000" spc="-1" strike="noStrike">
              <a:latin typeface="Arial"/>
            </a:endParaRPr>
          </a:p>
          <a:p>
            <a:pPr marL="182880" indent="-182520">
              <a:lnSpc>
                <a:spcPct val="140000"/>
              </a:lnSpc>
              <a:buClr>
                <a:srgbClr val="000000"/>
              </a:buClr>
              <a:buFont typeface="Arial"/>
              <a:buChar char="•"/>
            </a:pPr>
            <a:r>
              <a:rPr b="0" lang="en-IN" sz="2000" spc="-1" strike="noStrike">
                <a:solidFill>
                  <a:srgbClr val="000000"/>
                </a:solidFill>
                <a:latin typeface="Calibri"/>
              </a:rPr>
              <a:t>Change is inevitable and is the constant</a:t>
            </a:r>
            <a:endParaRPr b="0" lang="en-IN" sz="2000" spc="-1" strike="noStrike">
              <a:latin typeface="Arial"/>
            </a:endParaRPr>
          </a:p>
          <a:p>
            <a:pPr marL="182880" indent="-182520">
              <a:lnSpc>
                <a:spcPct val="140000"/>
              </a:lnSpc>
              <a:buClr>
                <a:srgbClr val="000000"/>
              </a:buClr>
              <a:buFont typeface="Arial"/>
              <a:buChar char="•"/>
            </a:pPr>
            <a:r>
              <a:rPr b="0" lang="en-IN" sz="2000" spc="-1" strike="noStrike">
                <a:solidFill>
                  <a:srgbClr val="000000"/>
                </a:solidFill>
                <a:latin typeface="Calibri"/>
              </a:rPr>
              <a:t>Deliver value to customer as quickly as possible</a:t>
            </a:r>
            <a:endParaRPr b="0" lang="en-IN" sz="2000" spc="-1" strike="noStrike">
              <a:latin typeface="Arial"/>
            </a:endParaRPr>
          </a:p>
        </p:txBody>
      </p:sp>
      <p:pic>
        <p:nvPicPr>
          <p:cNvPr id="590" name="Picture 4" descr=""/>
          <p:cNvPicPr/>
          <p:nvPr/>
        </p:nvPicPr>
        <p:blipFill>
          <a:blip r:embed="rId1"/>
          <a:stretch/>
        </p:blipFill>
        <p:spPr>
          <a:xfrm>
            <a:off x="2265480" y="4687560"/>
            <a:ext cx="2142720" cy="361440"/>
          </a:xfrm>
          <a:prstGeom prst="rect">
            <a:avLst/>
          </a:prstGeom>
          <a:ln>
            <a:noFill/>
          </a:ln>
        </p:spPr>
      </p:pic>
      <p:pic>
        <p:nvPicPr>
          <p:cNvPr id="591" name="Picture 5" descr=""/>
          <p:cNvPicPr/>
          <p:nvPr/>
        </p:nvPicPr>
        <p:blipFill>
          <a:blip r:embed="rId2"/>
          <a:stretch/>
        </p:blipFill>
        <p:spPr>
          <a:xfrm>
            <a:off x="1532160" y="3776760"/>
            <a:ext cx="3342960" cy="780840"/>
          </a:xfrm>
          <a:prstGeom prst="rect">
            <a:avLst/>
          </a:prstGeom>
          <a:ln>
            <a:noFill/>
          </a:ln>
        </p:spPr>
      </p:pic>
      <p:pic>
        <p:nvPicPr>
          <p:cNvPr id="592" name="Picture 6" descr=""/>
          <p:cNvPicPr/>
          <p:nvPr/>
        </p:nvPicPr>
        <p:blipFill>
          <a:blip r:embed="rId3"/>
          <a:stretch/>
        </p:blipFill>
        <p:spPr>
          <a:xfrm>
            <a:off x="408960" y="3353400"/>
            <a:ext cx="5589720" cy="293760"/>
          </a:xfrm>
          <a:prstGeom prst="rect">
            <a:avLst/>
          </a:prstGeom>
          <a:ln>
            <a:noFill/>
          </a:ln>
        </p:spPr>
      </p:pic>
      <p:pic>
        <p:nvPicPr>
          <p:cNvPr id="593" name="Picture 1" descr=""/>
          <p:cNvPicPr/>
          <p:nvPr/>
        </p:nvPicPr>
        <p:blipFill>
          <a:blip r:embed="rId4"/>
          <a:stretch/>
        </p:blipFill>
        <p:spPr>
          <a:xfrm>
            <a:off x="8767800" y="3654360"/>
            <a:ext cx="3112200" cy="2609640"/>
          </a:xfrm>
          <a:prstGeom prst="rect">
            <a:avLst/>
          </a:prstGeom>
          <a:ln>
            <a:noFill/>
          </a:ln>
        </p:spPr>
      </p:pic>
    </p:spTree>
  </p:cSld>
  <p:timing>
    <p:tnLst>
      <p:par>
        <p:cTn id="1140" dur="indefinite" restart="never" nodeType="tmRoot">
          <p:childTnLst>
            <p:seq>
              <p:cTn id="1141" dur="indefinite" nodeType="mainSeq">
                <p:childTnLst>
                  <p:par>
                    <p:cTn id="1142" fill="hold">
                      <p:stCondLst>
                        <p:cond delay="indefinite"/>
                      </p:stCondLst>
                      <p:childTnLst>
                        <p:par>
                          <p:cTn id="1143" fill="hold">
                            <p:stCondLst>
                              <p:cond delay="0"/>
                            </p:stCondLst>
                            <p:childTnLst>
                              <p:par>
                                <p:cTn id="1144" nodeType="clickEffect" fill="hold" presetClass="entr" presetID="1">
                                  <p:stCondLst>
                                    <p:cond delay="0"/>
                                  </p:stCondLst>
                                  <p:childTnLst>
                                    <p:set>
                                      <p:cBhvr>
                                        <p:cTn id="1145"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46" fill="hold">
                      <p:stCondLst>
                        <p:cond delay="indefinite"/>
                      </p:stCondLst>
                      <p:childTnLst>
                        <p:par>
                          <p:cTn id="1147" fill="hold">
                            <p:stCondLst>
                              <p:cond delay="0"/>
                            </p:stCondLst>
                            <p:childTnLst>
                              <p:par>
                                <p:cTn id="1148" nodeType="clickEffect" fill="hold" presetClass="entr" presetID="1">
                                  <p:stCondLst>
                                    <p:cond delay="0"/>
                                  </p:stCondLst>
                                  <p:childTnLst>
                                    <p:set>
                                      <p:cBhvr>
                                        <p:cTn id="1149"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150" fill="hold">
                      <p:stCondLst>
                        <p:cond delay="indefinite"/>
                      </p:stCondLst>
                      <p:childTnLst>
                        <p:par>
                          <p:cTn id="1151" fill="hold">
                            <p:stCondLst>
                              <p:cond delay="0"/>
                            </p:stCondLst>
                            <p:childTnLst>
                              <p:par>
                                <p:cTn id="1152" nodeType="clickEffect" fill="hold" presetClass="entr" presetID="1">
                                  <p:stCondLst>
                                    <p:cond delay="0"/>
                                  </p:stCondLst>
                                  <p:childTnLst>
                                    <p:set>
                                      <p:cBhvr>
                                        <p:cTn id="1153"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154" fill="hold">
                      <p:stCondLst>
                        <p:cond delay="indefinite"/>
                      </p:stCondLst>
                      <p:childTnLst>
                        <p:par>
                          <p:cTn id="1155" fill="hold">
                            <p:stCondLst>
                              <p:cond delay="0"/>
                            </p:stCondLst>
                            <p:childTnLst>
                              <p:par>
                                <p:cTn id="1156" nodeType="clickEffect" fill="hold" presetClass="entr" presetID="1">
                                  <p:stCondLst>
                                    <p:cond delay="0"/>
                                  </p:stCondLst>
                                  <p:childTnLst>
                                    <p:set>
                                      <p:cBhvr>
                                        <p:cTn id="1157" dur="1" fill="hold">
                                          <p:stCondLst>
                                            <p:cond delay="0"/>
                                          </p:stCondLst>
                                        </p:cTn>
                                        <p:tgtEl>
                                          <p:spTgt spid="592"/>
                                        </p:tgtEl>
                                        <p:attrNameLst>
                                          <p:attrName>style.visibility</p:attrName>
                                        </p:attrNameLst>
                                      </p:cBhvr>
                                      <p:to>
                                        <p:strVal val="visible"/>
                                      </p:to>
                                    </p:set>
                                  </p:childTnLst>
                                </p:cTn>
                              </p:par>
                              <p:par>
                                <p:cTn id="1158" nodeType="withEffect" fill="hold" presetClass="entr" presetID="1">
                                  <p:stCondLst>
                                    <p:cond delay="0"/>
                                  </p:stCondLst>
                                  <p:childTnLst>
                                    <p:set>
                                      <p:cBhvr>
                                        <p:cTn id="1159" dur="1" fill="hold">
                                          <p:stCondLst>
                                            <p:cond delay="0"/>
                                          </p:stCondLst>
                                        </p:cTn>
                                        <p:tgtEl>
                                          <p:spTgt spid="591"/>
                                        </p:tgtEl>
                                        <p:attrNameLst>
                                          <p:attrName>style.visibility</p:attrName>
                                        </p:attrNameLst>
                                      </p:cBhvr>
                                      <p:to>
                                        <p:strVal val="visible"/>
                                      </p:to>
                                    </p:set>
                                  </p:childTnLst>
                                </p:cTn>
                              </p:par>
                              <p:par>
                                <p:cTn id="1160" nodeType="withEffect" fill="hold" presetClass="entr" presetID="1">
                                  <p:stCondLst>
                                    <p:cond delay="0"/>
                                  </p:stCondLst>
                                  <p:childTnLst>
                                    <p:set>
                                      <p:cBhvr>
                                        <p:cTn id="1161" dur="1" fill="hold">
                                          <p:stCondLst>
                                            <p:cond delay="0"/>
                                          </p:stCondLst>
                                        </p:cTn>
                                        <p:tgtEl>
                                          <p:spTgt spid="590"/>
                                        </p:tgtEl>
                                        <p:attrNameLst>
                                          <p:attrName>style.visibility</p:attrName>
                                        </p:attrNameLst>
                                      </p:cBhvr>
                                      <p:to>
                                        <p:strVal val="visible"/>
                                      </p:to>
                                    </p:set>
                                  </p:childTnLst>
                                </p:cTn>
                              </p:par>
                            </p:childTnLst>
                          </p:cTn>
                        </p:par>
                      </p:childTnLst>
                    </p:cTn>
                  </p:par>
                  <p:par>
                    <p:cTn id="1162" fill="hold">
                      <p:stCondLst>
                        <p:cond delay="indefinite"/>
                      </p:stCondLst>
                      <p:childTnLst>
                        <p:par>
                          <p:cTn id="1163" fill="hold">
                            <p:stCondLst>
                              <p:cond delay="0"/>
                            </p:stCondLst>
                            <p:childTnLst>
                              <p:par>
                                <p:cTn id="1164" nodeType="clickEffect" fill="hold" presetClass="entr" presetID="1">
                                  <p:stCondLst>
                                    <p:cond delay="0"/>
                                  </p:stCondLst>
                                  <p:childTnLst>
                                    <p:set>
                                      <p:cBhvr>
                                        <p:cTn id="1165"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1166" fill="hold">
                      <p:stCondLst>
                        <p:cond delay="indefinite"/>
                      </p:stCondLst>
                      <p:childTnLst>
                        <p:par>
                          <p:cTn id="1167" fill="hold">
                            <p:stCondLst>
                              <p:cond delay="0"/>
                            </p:stCondLst>
                            <p:childTnLst>
                              <p:par>
                                <p:cTn id="1168" nodeType="clickEffect" fill="hold" presetClass="entr" presetID="1">
                                  <p:stCondLst>
                                    <p:cond delay="0"/>
                                  </p:stCondLst>
                                  <p:childTnLst>
                                    <p:set>
                                      <p:cBhvr>
                                        <p:cTn id="1169"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1170" fill="hold">
                      <p:stCondLst>
                        <p:cond delay="indefinite"/>
                      </p:stCondLst>
                      <p:childTnLst>
                        <p:par>
                          <p:cTn id="1171" fill="hold">
                            <p:stCondLst>
                              <p:cond delay="0"/>
                            </p:stCondLst>
                            <p:childTnLst>
                              <p:par>
                                <p:cTn id="1172" nodeType="clickEffect" fill="hold" presetClass="entr" presetID="1">
                                  <p:stCondLst>
                                    <p:cond delay="0"/>
                                  </p:stCondLst>
                                  <p:childTnLst>
                                    <p:set>
                                      <p:cBhvr>
                                        <p:cTn id="1173"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1174" fill="hold">
                      <p:stCondLst>
                        <p:cond delay="indefinite"/>
                      </p:stCondLst>
                      <p:childTnLst>
                        <p:par>
                          <p:cTn id="1175" fill="hold">
                            <p:stCondLst>
                              <p:cond delay="0"/>
                            </p:stCondLst>
                            <p:childTnLst>
                              <p:par>
                                <p:cTn id="1176" nodeType="clickEffect" fill="hold" presetClass="entr" presetID="1">
                                  <p:stCondLst>
                                    <p:cond delay="0"/>
                                  </p:stCondLst>
                                  <p:childTnLst>
                                    <p:set>
                                      <p:cBhvr>
                                        <p:cTn id="1177" dur="1" fill="hold">
                                          <p:stCondLst>
                                            <p:cond delay="0"/>
                                          </p:stCondLst>
                                        </p:cTn>
                                        <p:tgtEl>
                                          <p:spTgt spid="589">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68480" y="309960"/>
            <a:ext cx="10127880" cy="93960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   </a:t>
            </a:r>
            <a:r>
              <a:rPr b="1" lang="en-US" sz="2400" spc="-1" strike="noStrike">
                <a:solidFill>
                  <a:srgbClr val="ed7d31"/>
                </a:solidFill>
                <a:latin typeface="Calibri"/>
                <a:ea typeface="Calibri"/>
              </a:rPr>
              <a:t>Given all of this context</a:t>
            </a:r>
            <a:endParaRPr b="0" lang="en-US" sz="2400" spc="-1" strike="noStrike">
              <a:solidFill>
                <a:srgbClr val="000000"/>
              </a:solidFill>
              <a:latin typeface="Calibri"/>
            </a:endParaRPr>
          </a:p>
        </p:txBody>
      </p:sp>
      <p:sp>
        <p:nvSpPr>
          <p:cNvPr id="254" name="TextShape 2"/>
          <p:cNvSpPr txBox="1"/>
          <p:nvPr/>
        </p:nvSpPr>
        <p:spPr>
          <a:xfrm>
            <a:off x="80640" y="1102680"/>
            <a:ext cx="8624520" cy="5754960"/>
          </a:xfrm>
          <a:prstGeom prst="rect">
            <a:avLst/>
          </a:prstGeom>
          <a:noFill/>
          <a:ln>
            <a:noFill/>
          </a:ln>
        </p:spPr>
        <p:txBody>
          <a:bodyPr>
            <a:normAutofit/>
          </a:bodyPr>
          <a:p>
            <a:pPr>
              <a:lnSpc>
                <a:spcPct val="150000"/>
              </a:lnSpc>
            </a:pPr>
            <a:r>
              <a:rPr b="1" lang="en-US" sz="2000" spc="-1" strike="noStrike">
                <a:solidFill>
                  <a:srgbClr val="000000"/>
                </a:solidFill>
                <a:latin typeface="Arial"/>
                <a:ea typeface="Arial"/>
              </a:rPr>
              <a:t>If we look at some of the definitions involved </a:t>
            </a:r>
            <a:endParaRPr b="0" lang="en-US" sz="2000" spc="-1" strike="noStrike">
              <a:solidFill>
                <a:srgbClr val="000000"/>
              </a:solidFill>
              <a:latin typeface="Calibri"/>
            </a:endParaRPr>
          </a:p>
          <a:p>
            <a:pPr algn="just">
              <a:lnSpc>
                <a:spcPct val="130000"/>
              </a:lnSpc>
              <a:spcBef>
                <a:spcPts val="601"/>
              </a:spcBef>
            </a:pPr>
            <a:r>
              <a:rPr b="1" lang="en-US" sz="2200" spc="-1" strike="noStrike">
                <a:solidFill>
                  <a:srgbClr val="c00000"/>
                </a:solidFill>
                <a:latin typeface="Calibri"/>
                <a:ea typeface="Calibri"/>
              </a:rPr>
              <a:t>Software</a:t>
            </a:r>
            <a:r>
              <a:rPr b="1" lang="en-US" sz="2200" spc="-1" strike="noStrike">
                <a:solidFill>
                  <a:srgbClr val="000000"/>
                </a:solidFill>
                <a:latin typeface="Calibri"/>
                <a:ea typeface="Calibri"/>
              </a:rPr>
              <a:t> </a:t>
            </a:r>
            <a:r>
              <a:rPr b="0" lang="en-US" sz="2200" spc="-1" strike="noStrike">
                <a:solidFill>
                  <a:srgbClr val="000000"/>
                </a:solidFill>
                <a:latin typeface="Calibri"/>
                <a:ea typeface="Calibri"/>
              </a:rPr>
              <a:t>can be collection of executable computer programs (code), their configuration files and associated libraries and their documentations serving a computational purpose.</a:t>
            </a:r>
            <a:endParaRPr b="0" lang="en-US" sz="2200" spc="-1" strike="noStrike">
              <a:solidFill>
                <a:srgbClr val="000000"/>
              </a:solidFill>
              <a:latin typeface="Calibri"/>
            </a:endParaRPr>
          </a:p>
          <a:p>
            <a:pPr algn="just">
              <a:lnSpc>
                <a:spcPct val="130000"/>
              </a:lnSpc>
              <a:spcBef>
                <a:spcPts val="1199"/>
              </a:spcBef>
            </a:pPr>
            <a:r>
              <a:rPr b="1" lang="en-US" sz="2200" spc="-1" strike="noStrike">
                <a:solidFill>
                  <a:srgbClr val="c00000"/>
                </a:solidFill>
                <a:latin typeface="Calibri"/>
                <a:ea typeface="Calibri"/>
              </a:rPr>
              <a:t>Software Product </a:t>
            </a:r>
            <a:r>
              <a:rPr b="0" lang="en-US" sz="2200" spc="-1" strike="noStrike">
                <a:solidFill>
                  <a:srgbClr val="000000"/>
                </a:solidFill>
                <a:latin typeface="Calibri"/>
                <a:ea typeface="Calibri"/>
              </a:rPr>
              <a:t>is Software when made for a specific or specific group of requirements</a:t>
            </a:r>
            <a:endParaRPr b="0" lang="en-US" sz="2200" spc="-1" strike="noStrike">
              <a:solidFill>
                <a:srgbClr val="000000"/>
              </a:solidFill>
              <a:latin typeface="Calibri"/>
            </a:endParaRPr>
          </a:p>
          <a:p>
            <a:pPr marL="468000" indent="-342720" algn="just">
              <a:lnSpc>
                <a:spcPct val="120000"/>
              </a:lnSpc>
              <a:spcBef>
                <a:spcPts val="901"/>
              </a:spcBef>
              <a:buClr>
                <a:srgbClr val="000000"/>
              </a:buClr>
              <a:buFont typeface="Arial"/>
              <a:buChar char="•"/>
            </a:pPr>
            <a:r>
              <a:rPr b="0" lang="en-US" sz="2200" spc="-1" strike="noStrike">
                <a:solidFill>
                  <a:srgbClr val="000000"/>
                </a:solidFill>
                <a:latin typeface="Calibri"/>
                <a:ea typeface="Calibri"/>
              </a:rPr>
              <a:t>Software can include prefixes as </a:t>
            </a:r>
            <a:r>
              <a:rPr b="1" lang="en-US" sz="2200" spc="-1" strike="noStrike">
                <a:solidFill>
                  <a:srgbClr val="c00000"/>
                </a:solidFill>
                <a:latin typeface="Calibri"/>
                <a:ea typeface="Calibri"/>
              </a:rPr>
              <a:t>Generic, Custom, System</a:t>
            </a:r>
            <a:r>
              <a:rPr b="1" lang="en-US" sz="2200" spc="-1" strike="noStrike">
                <a:solidFill>
                  <a:srgbClr val="0070c0"/>
                </a:solidFill>
                <a:latin typeface="Calibri"/>
                <a:ea typeface="Calibri"/>
              </a:rPr>
              <a:t> </a:t>
            </a:r>
            <a:r>
              <a:rPr b="0" lang="en-US" sz="2200" spc="-1" strike="noStrike">
                <a:solidFill>
                  <a:srgbClr val="000000"/>
                </a:solidFill>
                <a:latin typeface="Calibri"/>
                <a:ea typeface="Calibri"/>
              </a:rPr>
              <a:t>and</a:t>
            </a:r>
            <a:r>
              <a:rPr b="1" lang="en-US" sz="2200" spc="-1" strike="noStrike">
                <a:solidFill>
                  <a:srgbClr val="0070c0"/>
                </a:solidFill>
                <a:latin typeface="Calibri"/>
                <a:ea typeface="Calibri"/>
              </a:rPr>
              <a:t> </a:t>
            </a:r>
            <a:r>
              <a:rPr b="1" lang="en-US" sz="2200" spc="-1" strike="noStrike">
                <a:solidFill>
                  <a:srgbClr val="c00000"/>
                </a:solidFill>
                <a:latin typeface="Calibri"/>
                <a:ea typeface="Calibri"/>
              </a:rPr>
              <a:t>Application</a:t>
            </a:r>
            <a:endParaRPr b="0" lang="en-US" sz="2200" spc="-1" strike="noStrike">
              <a:solidFill>
                <a:srgbClr val="000000"/>
              </a:solidFill>
              <a:latin typeface="Calibri"/>
            </a:endParaRPr>
          </a:p>
          <a:p>
            <a:pPr algn="just">
              <a:lnSpc>
                <a:spcPct val="130000"/>
              </a:lnSpc>
              <a:spcBef>
                <a:spcPts val="300"/>
              </a:spcBef>
            </a:pPr>
            <a:r>
              <a:rPr b="1" lang="en-US" sz="2000" spc="-1" strike="noStrike">
                <a:solidFill>
                  <a:srgbClr val="c00000"/>
                </a:solidFill>
                <a:latin typeface="Arial"/>
                <a:ea typeface="Arial"/>
              </a:rPr>
              <a:t>Engineering</a:t>
            </a:r>
            <a:r>
              <a:rPr b="1" lang="en-US" sz="2000" spc="-1" strike="noStrike">
                <a:solidFill>
                  <a:srgbClr val="000000"/>
                </a:solidFill>
                <a:latin typeface="Arial"/>
                <a:ea typeface="Arial"/>
              </a:rPr>
              <a:t> </a:t>
            </a:r>
            <a:r>
              <a:rPr b="0" lang="en-US" sz="2000" spc="-1" strike="noStrike">
                <a:solidFill>
                  <a:srgbClr val="000000"/>
                </a:solidFill>
                <a:latin typeface="Arial"/>
                <a:ea typeface="Arial"/>
              </a:rPr>
              <a:t>is all</a:t>
            </a:r>
            <a:r>
              <a:rPr b="0" lang="en-US" sz="2000" spc="-1" strike="noStrike">
                <a:solidFill>
                  <a:srgbClr val="000000"/>
                </a:solidFill>
                <a:latin typeface="Calibri"/>
                <a:ea typeface="Calibri"/>
              </a:rPr>
              <a:t> about acquiring and using well defined scientific principles and systematic methods for developing products, with economic sense, social perspective and practical considerations. </a:t>
            </a:r>
            <a:endParaRPr b="0" lang="en-US" sz="2000" spc="-1" strike="noStrike">
              <a:solidFill>
                <a:srgbClr val="000000"/>
              </a:solidFill>
              <a:latin typeface="Calibri"/>
            </a:endParaRPr>
          </a:p>
          <a:p>
            <a:pPr marL="576000" indent="-395640" algn="just">
              <a:lnSpc>
                <a:spcPct val="90000"/>
              </a:lnSpc>
              <a:spcBef>
                <a:spcPts val="1199"/>
              </a:spcBef>
              <a:buClr>
                <a:srgbClr val="000000"/>
              </a:buClr>
              <a:buFont typeface="Arial"/>
              <a:buChar char="•"/>
            </a:pPr>
            <a:r>
              <a:rPr b="0" lang="en-US" sz="2000" spc="-1" strike="noStrike">
                <a:solidFill>
                  <a:srgbClr val="000000"/>
                </a:solidFill>
                <a:latin typeface="Calibri"/>
                <a:ea typeface="Calibri"/>
              </a:rPr>
              <a:t>Involves making </a:t>
            </a:r>
            <a:r>
              <a:rPr b="1" lang="en-US" sz="2000" spc="-1" strike="noStrike">
                <a:solidFill>
                  <a:srgbClr val="c00000"/>
                </a:solidFill>
                <a:latin typeface="Calibri"/>
                <a:ea typeface="Calibri"/>
              </a:rPr>
              <a:t>decisions</a:t>
            </a:r>
            <a:r>
              <a:rPr b="0" lang="en-US" sz="2000" spc="-1" strike="noStrike">
                <a:solidFill>
                  <a:srgbClr val="000000"/>
                </a:solidFill>
                <a:latin typeface="Calibri"/>
                <a:ea typeface="Calibri"/>
              </a:rPr>
              <a:t> or making choices given a context</a:t>
            </a:r>
            <a:endParaRPr b="0" lang="en-US" sz="2000" spc="-1" strike="noStrike">
              <a:solidFill>
                <a:srgbClr val="000000"/>
              </a:solidFill>
              <a:latin typeface="Calibri"/>
            </a:endParaRPr>
          </a:p>
        </p:txBody>
      </p:sp>
    </p:spTree>
  </p:cSld>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126000" y="5112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Agile Manifesto</a:t>
            </a:r>
            <a:endParaRPr b="0" lang="en-IN" sz="2400" spc="-1" strike="noStrike">
              <a:latin typeface="Arial"/>
            </a:endParaRPr>
          </a:p>
        </p:txBody>
      </p:sp>
      <p:sp>
        <p:nvSpPr>
          <p:cNvPr id="595" name="CustomShape 2"/>
          <p:cNvSpPr/>
          <p:nvPr/>
        </p:nvSpPr>
        <p:spPr>
          <a:xfrm>
            <a:off x="714960" y="1325520"/>
            <a:ext cx="7059600" cy="8211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Individuals and interactions </a:t>
            </a:r>
            <a:r>
              <a:rPr b="0" lang="en-IN" sz="2400" spc="-1" strike="noStrike">
                <a:solidFill>
                  <a:srgbClr val="000000"/>
                </a:solidFill>
                <a:latin typeface="Calibri"/>
              </a:rPr>
              <a:t>over</a:t>
            </a:r>
            <a:r>
              <a:rPr b="1" lang="en-IN" sz="2400" spc="-1" strike="noStrike">
                <a:solidFill>
                  <a:srgbClr val="f6b000"/>
                </a:solidFill>
                <a:latin typeface="Calibri"/>
              </a:rPr>
              <a:t> </a:t>
            </a:r>
            <a:r>
              <a:rPr b="1" lang="en-IN" sz="2400" spc="-1" strike="noStrike">
                <a:solidFill>
                  <a:srgbClr val="0070c0"/>
                </a:solidFill>
                <a:latin typeface="Calibri"/>
              </a:rPr>
              <a:t>Processes and tools</a:t>
            </a:r>
            <a:endParaRPr b="0" lang="en-IN" sz="2400" spc="-1" strike="noStrike">
              <a:latin typeface="Arial"/>
            </a:endParaRPr>
          </a:p>
        </p:txBody>
      </p:sp>
      <p:sp>
        <p:nvSpPr>
          <p:cNvPr id="596" name="CustomShape 3"/>
          <p:cNvSpPr/>
          <p:nvPr/>
        </p:nvSpPr>
        <p:spPr>
          <a:xfrm>
            <a:off x="676800" y="2405880"/>
            <a:ext cx="7254360" cy="8211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Working software </a:t>
            </a:r>
            <a:r>
              <a:rPr b="0" lang="en-IN" sz="2400" spc="-1" strike="noStrike">
                <a:solidFill>
                  <a:srgbClr val="000000"/>
                </a:solidFill>
                <a:latin typeface="Calibri"/>
              </a:rPr>
              <a:t>over</a:t>
            </a:r>
            <a:r>
              <a:rPr b="1" lang="en-IN" sz="2400" spc="-1" strike="noStrike">
                <a:solidFill>
                  <a:srgbClr val="f6b000"/>
                </a:solidFill>
                <a:latin typeface="Calibri"/>
              </a:rPr>
              <a:t> </a:t>
            </a:r>
            <a:r>
              <a:rPr b="1" lang="en-IN" sz="2400" spc="-1" strike="noStrike">
                <a:solidFill>
                  <a:srgbClr val="0070c0"/>
                </a:solidFill>
                <a:latin typeface="Calibri"/>
              </a:rPr>
              <a:t>Comprehensive documentation</a:t>
            </a:r>
            <a:endParaRPr b="0" lang="en-IN" sz="2400" spc="-1" strike="noStrike">
              <a:latin typeface="Arial"/>
            </a:endParaRPr>
          </a:p>
        </p:txBody>
      </p:sp>
      <p:sp>
        <p:nvSpPr>
          <p:cNvPr id="597" name="CustomShape 4"/>
          <p:cNvSpPr/>
          <p:nvPr/>
        </p:nvSpPr>
        <p:spPr>
          <a:xfrm>
            <a:off x="676800" y="3566160"/>
            <a:ext cx="7281000" cy="8211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Customer collaboration </a:t>
            </a:r>
            <a:r>
              <a:rPr b="0" lang="en-IN" sz="2400" spc="-1" strike="noStrike">
                <a:solidFill>
                  <a:srgbClr val="000000"/>
                </a:solidFill>
                <a:latin typeface="Calibri"/>
              </a:rPr>
              <a:t>over</a:t>
            </a:r>
            <a:r>
              <a:rPr b="1" lang="en-IN" sz="2400" spc="-1" strike="noStrike">
                <a:solidFill>
                  <a:srgbClr val="f6b000"/>
                </a:solidFill>
                <a:latin typeface="Calibri"/>
              </a:rPr>
              <a:t> </a:t>
            </a:r>
            <a:r>
              <a:rPr b="1" lang="en-IN" sz="2400" spc="-1" strike="noStrike">
                <a:solidFill>
                  <a:srgbClr val="0070c0"/>
                </a:solidFill>
                <a:latin typeface="Calibri"/>
              </a:rPr>
              <a:t>Contract negotiation</a:t>
            </a:r>
            <a:endParaRPr b="0" lang="en-IN" sz="2400" spc="-1" strike="noStrike">
              <a:latin typeface="Arial"/>
            </a:endParaRPr>
          </a:p>
        </p:txBody>
      </p:sp>
      <p:sp>
        <p:nvSpPr>
          <p:cNvPr id="598" name="CustomShape 5"/>
          <p:cNvSpPr/>
          <p:nvPr/>
        </p:nvSpPr>
        <p:spPr>
          <a:xfrm>
            <a:off x="714960" y="4644360"/>
            <a:ext cx="6629040" cy="8211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Responding to change </a:t>
            </a:r>
            <a:r>
              <a:rPr b="0" lang="en-IN" sz="2400" spc="-1" strike="noStrike">
                <a:solidFill>
                  <a:srgbClr val="000000"/>
                </a:solidFill>
                <a:latin typeface="Calibri"/>
              </a:rPr>
              <a:t>over</a:t>
            </a:r>
            <a:r>
              <a:rPr b="1" lang="en-IN" sz="2400" spc="-1" strike="noStrike">
                <a:solidFill>
                  <a:srgbClr val="f6b000"/>
                </a:solidFill>
                <a:latin typeface="Calibri"/>
              </a:rPr>
              <a:t> </a:t>
            </a:r>
            <a:r>
              <a:rPr b="1" lang="en-IN" sz="2400" spc="-1" strike="noStrike">
                <a:solidFill>
                  <a:srgbClr val="0070c0"/>
                </a:solidFill>
                <a:latin typeface="Calibri"/>
              </a:rPr>
              <a:t>Following a plan</a:t>
            </a:r>
            <a:endParaRPr b="0" lang="en-IN" sz="2400" spc="-1" strike="noStrike">
              <a:latin typeface="Arial"/>
            </a:endParaRPr>
          </a:p>
        </p:txBody>
      </p:sp>
      <p:pic>
        <p:nvPicPr>
          <p:cNvPr id="599" name="Picture 4" descr=""/>
          <p:cNvPicPr/>
          <p:nvPr/>
        </p:nvPicPr>
        <p:blipFill>
          <a:blip r:embed="rId1"/>
          <a:srcRect l="0" t="0" r="26677" b="0"/>
          <a:stretch/>
        </p:blipFill>
        <p:spPr>
          <a:xfrm>
            <a:off x="138600" y="1291680"/>
            <a:ext cx="469080" cy="533160"/>
          </a:xfrm>
          <a:prstGeom prst="rect">
            <a:avLst/>
          </a:prstGeom>
          <a:ln>
            <a:noFill/>
          </a:ln>
        </p:spPr>
      </p:pic>
      <p:pic>
        <p:nvPicPr>
          <p:cNvPr id="600" name="Picture 5" descr=""/>
          <p:cNvPicPr/>
          <p:nvPr/>
        </p:nvPicPr>
        <p:blipFill>
          <a:blip r:embed="rId2"/>
          <a:srcRect l="0" t="0" r="7155" b="0"/>
          <a:stretch/>
        </p:blipFill>
        <p:spPr>
          <a:xfrm>
            <a:off x="8463600" y="3375000"/>
            <a:ext cx="1984680" cy="1044000"/>
          </a:xfrm>
          <a:prstGeom prst="rect">
            <a:avLst/>
          </a:prstGeom>
          <a:ln w="9360">
            <a:noFill/>
          </a:ln>
        </p:spPr>
      </p:pic>
      <p:pic>
        <p:nvPicPr>
          <p:cNvPr id="601" name="Picture 7" descr=""/>
          <p:cNvPicPr/>
          <p:nvPr/>
        </p:nvPicPr>
        <p:blipFill>
          <a:blip r:embed="rId3"/>
          <a:srcRect l="0" t="0" r="0" b="6480"/>
          <a:stretch/>
        </p:blipFill>
        <p:spPr>
          <a:xfrm>
            <a:off x="8408160" y="2226240"/>
            <a:ext cx="2034000" cy="1047240"/>
          </a:xfrm>
          <a:prstGeom prst="rect">
            <a:avLst/>
          </a:prstGeom>
          <a:ln w="9360">
            <a:noFill/>
          </a:ln>
        </p:spPr>
      </p:pic>
      <p:pic>
        <p:nvPicPr>
          <p:cNvPr id="602" name="Picture 8" descr=""/>
          <p:cNvPicPr/>
          <p:nvPr/>
        </p:nvPicPr>
        <p:blipFill>
          <a:blip r:embed="rId4"/>
          <a:srcRect l="0" t="0" r="0" b="11156"/>
          <a:stretch/>
        </p:blipFill>
        <p:spPr>
          <a:xfrm>
            <a:off x="8632440" y="4479480"/>
            <a:ext cx="1801800" cy="1059480"/>
          </a:xfrm>
          <a:prstGeom prst="rect">
            <a:avLst/>
          </a:prstGeom>
          <a:ln w="9360">
            <a:noFill/>
          </a:ln>
        </p:spPr>
      </p:pic>
      <p:pic>
        <p:nvPicPr>
          <p:cNvPr id="603" name="Picture 9" descr=""/>
          <p:cNvPicPr/>
          <p:nvPr/>
        </p:nvPicPr>
        <p:blipFill>
          <a:blip r:embed="rId5"/>
          <a:srcRect l="0" t="0" r="5093" b="0"/>
          <a:stretch/>
        </p:blipFill>
        <p:spPr>
          <a:xfrm>
            <a:off x="8542080" y="1079640"/>
            <a:ext cx="1727640" cy="1045080"/>
          </a:xfrm>
          <a:prstGeom prst="rect">
            <a:avLst/>
          </a:prstGeom>
          <a:ln w="9360">
            <a:noFill/>
          </a:ln>
        </p:spPr>
      </p:pic>
      <p:sp>
        <p:nvSpPr>
          <p:cNvPr id="604" name="CustomShape 6"/>
          <p:cNvSpPr/>
          <p:nvPr/>
        </p:nvSpPr>
        <p:spPr>
          <a:xfrm>
            <a:off x="732240" y="5476680"/>
            <a:ext cx="7281000" cy="8211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Focus on Simplicity </a:t>
            </a:r>
            <a:r>
              <a:rPr b="0" lang="en-IN" sz="2400" spc="-1" strike="noStrike">
                <a:solidFill>
                  <a:srgbClr val="000000"/>
                </a:solidFill>
                <a:latin typeface="Calibri"/>
              </a:rPr>
              <a:t>in </a:t>
            </a:r>
            <a:r>
              <a:rPr b="1" lang="en-IN" sz="2400" spc="-1" strike="noStrike">
                <a:solidFill>
                  <a:srgbClr val="0070c0"/>
                </a:solidFill>
                <a:latin typeface="Calibri"/>
              </a:rPr>
              <a:t>Both the product and the process</a:t>
            </a:r>
            <a:endParaRPr b="0" lang="en-IN" sz="2400" spc="-1" strike="noStrike">
              <a:latin typeface="Arial"/>
            </a:endParaRPr>
          </a:p>
        </p:txBody>
      </p:sp>
      <p:pic>
        <p:nvPicPr>
          <p:cNvPr id="605" name="Picture 4" descr=""/>
          <p:cNvPicPr/>
          <p:nvPr/>
        </p:nvPicPr>
        <p:blipFill>
          <a:blip r:embed="rId6"/>
          <a:srcRect l="0" t="0" r="26677" b="0"/>
          <a:stretch/>
        </p:blipFill>
        <p:spPr>
          <a:xfrm>
            <a:off x="138600" y="2396160"/>
            <a:ext cx="469080" cy="533160"/>
          </a:xfrm>
          <a:prstGeom prst="rect">
            <a:avLst/>
          </a:prstGeom>
          <a:ln>
            <a:noFill/>
          </a:ln>
        </p:spPr>
      </p:pic>
      <p:pic>
        <p:nvPicPr>
          <p:cNvPr id="606" name="Picture 4" descr=""/>
          <p:cNvPicPr/>
          <p:nvPr/>
        </p:nvPicPr>
        <p:blipFill>
          <a:blip r:embed="rId7"/>
          <a:srcRect l="0" t="0" r="26677" b="0"/>
          <a:stretch/>
        </p:blipFill>
        <p:spPr>
          <a:xfrm>
            <a:off x="138600" y="3566160"/>
            <a:ext cx="469080" cy="533160"/>
          </a:xfrm>
          <a:prstGeom prst="rect">
            <a:avLst/>
          </a:prstGeom>
          <a:ln>
            <a:noFill/>
          </a:ln>
        </p:spPr>
      </p:pic>
      <p:pic>
        <p:nvPicPr>
          <p:cNvPr id="607" name="Picture 4" descr=""/>
          <p:cNvPicPr/>
          <p:nvPr/>
        </p:nvPicPr>
        <p:blipFill>
          <a:blip r:embed="rId8"/>
          <a:srcRect l="0" t="0" r="26677" b="0"/>
          <a:stretch/>
        </p:blipFill>
        <p:spPr>
          <a:xfrm>
            <a:off x="103320" y="4608720"/>
            <a:ext cx="469080" cy="533160"/>
          </a:xfrm>
          <a:prstGeom prst="rect">
            <a:avLst/>
          </a:prstGeom>
          <a:ln>
            <a:noFill/>
          </a:ln>
        </p:spPr>
      </p:pic>
      <p:pic>
        <p:nvPicPr>
          <p:cNvPr id="608" name="Picture 4" descr=""/>
          <p:cNvPicPr/>
          <p:nvPr/>
        </p:nvPicPr>
        <p:blipFill>
          <a:blip r:embed="rId9"/>
          <a:srcRect l="0" t="0" r="26677" b="0"/>
          <a:stretch/>
        </p:blipFill>
        <p:spPr>
          <a:xfrm>
            <a:off x="155160" y="5539320"/>
            <a:ext cx="469080" cy="533160"/>
          </a:xfrm>
          <a:prstGeom prst="rect">
            <a:avLst/>
          </a:prstGeom>
          <a:ln>
            <a:noFill/>
          </a:ln>
        </p:spPr>
      </p:pic>
      <p:sp>
        <p:nvSpPr>
          <p:cNvPr id="609" name="CustomShape 7"/>
          <p:cNvSpPr/>
          <p:nvPr/>
        </p:nvSpPr>
        <p:spPr>
          <a:xfrm>
            <a:off x="6171840" y="34200"/>
            <a:ext cx="2140200" cy="717840"/>
          </a:xfrm>
          <a:prstGeom prst="wedgeRectCallout">
            <a:avLst>
              <a:gd name="adj1" fmla="val -116199"/>
              <a:gd name="adj2" fmla="val 113731"/>
            </a:avLst>
          </a:prstGeom>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610" name="CustomShape 8"/>
          <p:cNvSpPr/>
          <p:nvPr/>
        </p:nvSpPr>
        <p:spPr>
          <a:xfrm>
            <a:off x="6171840" y="67680"/>
            <a:ext cx="1958400" cy="1004400"/>
          </a:xfrm>
          <a:prstGeom prst="rect">
            <a:avLst/>
          </a:prstGeom>
          <a:noFill/>
          <a:ln>
            <a:noFill/>
          </a:ln>
        </p:spPr>
        <p:style>
          <a:lnRef idx="0"/>
          <a:fillRef idx="0"/>
          <a:effectRef idx="0"/>
          <a:fontRef idx="minor"/>
        </p:style>
        <p:txBody>
          <a:bodyPr lIns="90000" rIns="90000" tIns="45000" bIns="45000"/>
          <a:p>
            <a:pPr algn="ctr">
              <a:lnSpc>
                <a:spcPct val="100000"/>
              </a:lnSpc>
            </a:pPr>
            <a:r>
              <a:rPr b="1" lang="en-IN" sz="2000" spc="-1" strike="noStrike">
                <a:solidFill>
                  <a:srgbClr val="000000"/>
                </a:solidFill>
                <a:latin typeface="Calibri"/>
              </a:rPr>
              <a:t>read  - Is valued more than </a:t>
            </a:r>
            <a:endParaRPr b="0" lang="en-IN" sz="2000" spc="-1" strike="noStrike">
              <a:latin typeface="Arial"/>
            </a:endParaRPr>
          </a:p>
        </p:txBody>
      </p:sp>
    </p:spTree>
  </p:cSld>
  <p:timing>
    <p:tnLst>
      <p:par>
        <p:cTn id="1178" dur="indefinite" restart="never" nodeType="tmRoot">
          <p:childTnLst>
            <p:seq>
              <p:cTn id="1179" dur="indefinite" nodeType="mainSeq">
                <p:childTnLst>
                  <p:par>
                    <p:cTn id="1180" fill="hold">
                      <p:stCondLst>
                        <p:cond delay="indefinite"/>
                      </p:stCondLst>
                      <p:childTnLst>
                        <p:par>
                          <p:cTn id="1181" fill="hold">
                            <p:stCondLst>
                              <p:cond delay="0"/>
                            </p:stCondLst>
                            <p:childTnLst>
                              <p:par>
                                <p:cTn id="1182" nodeType="clickEffect" fill="hold" presetClass="entr" presetID="1">
                                  <p:stCondLst>
                                    <p:cond delay="0"/>
                                  </p:stCondLst>
                                  <p:childTnLst>
                                    <p:set>
                                      <p:cBhvr>
                                        <p:cTn id="1183" dur="1" fill="hold">
                                          <p:stCondLst>
                                            <p:cond delay="0"/>
                                          </p:stCondLst>
                                        </p:cTn>
                                        <p:tgtEl>
                                          <p:spTgt spid="603"/>
                                        </p:tgtEl>
                                        <p:attrNameLst>
                                          <p:attrName>style.visibility</p:attrName>
                                        </p:attrNameLst>
                                      </p:cBhvr>
                                      <p:to>
                                        <p:strVal val="visible"/>
                                      </p:to>
                                    </p:set>
                                  </p:childTnLst>
                                </p:cTn>
                              </p:par>
                              <p:par>
                                <p:cTn id="1184" nodeType="withEffect" fill="hold" presetClass="entr" presetID="1">
                                  <p:stCondLst>
                                    <p:cond delay="0"/>
                                  </p:stCondLst>
                                  <p:childTnLst>
                                    <p:set>
                                      <p:cBhvr>
                                        <p:cTn id="1185" dur="1" fill="hold">
                                          <p:stCondLst>
                                            <p:cond delay="0"/>
                                          </p:stCondLst>
                                        </p:cTn>
                                        <p:tgtEl>
                                          <p:spTgt spid="599"/>
                                        </p:tgtEl>
                                        <p:attrNameLst>
                                          <p:attrName>style.visibility</p:attrName>
                                        </p:attrNameLst>
                                      </p:cBhvr>
                                      <p:to>
                                        <p:strVal val="visible"/>
                                      </p:to>
                                    </p:set>
                                  </p:childTnLst>
                                </p:cTn>
                              </p:par>
                              <p:par>
                                <p:cTn id="1186" nodeType="withEffect" fill="hold" presetClass="entr" presetID="1">
                                  <p:stCondLst>
                                    <p:cond delay="0"/>
                                  </p:stCondLst>
                                  <p:childTnLst>
                                    <p:set>
                                      <p:cBhvr>
                                        <p:cTn id="1187" dur="1" fill="hold">
                                          <p:stCondLst>
                                            <p:cond delay="0"/>
                                          </p:stCondLst>
                                        </p:cTn>
                                        <p:tgtEl>
                                          <p:spTgt spid="595"/>
                                        </p:tgtEl>
                                        <p:attrNameLst>
                                          <p:attrName>style.visibility</p:attrName>
                                        </p:attrNameLst>
                                      </p:cBhvr>
                                      <p:to>
                                        <p:strVal val="visible"/>
                                      </p:to>
                                    </p:set>
                                  </p:childTnLst>
                                </p:cTn>
                              </p:par>
                            </p:childTnLst>
                          </p:cTn>
                        </p:par>
                      </p:childTnLst>
                    </p:cTn>
                  </p:par>
                  <p:par>
                    <p:cTn id="1188" fill="hold">
                      <p:stCondLst>
                        <p:cond delay="indefinite"/>
                      </p:stCondLst>
                      <p:childTnLst>
                        <p:par>
                          <p:cTn id="1189" fill="hold">
                            <p:stCondLst>
                              <p:cond delay="0"/>
                            </p:stCondLst>
                            <p:childTnLst>
                              <p:par>
                                <p:cTn id="1190" nodeType="clickEffect" fill="hold" presetClass="entr" presetID="1">
                                  <p:stCondLst>
                                    <p:cond delay="0"/>
                                  </p:stCondLst>
                                  <p:childTnLst>
                                    <p:set>
                                      <p:cBhvr>
                                        <p:cTn id="1191" dur="1" fill="hold">
                                          <p:stCondLst>
                                            <p:cond delay="0"/>
                                          </p:stCondLst>
                                        </p:cTn>
                                        <p:tgtEl>
                                          <p:spTgt spid="609"/>
                                        </p:tgtEl>
                                        <p:attrNameLst>
                                          <p:attrName>style.visibility</p:attrName>
                                        </p:attrNameLst>
                                      </p:cBhvr>
                                      <p:to>
                                        <p:strVal val="visible"/>
                                      </p:to>
                                    </p:set>
                                  </p:childTnLst>
                                </p:cTn>
                              </p:par>
                              <p:par>
                                <p:cTn id="1192" nodeType="withEffect" fill="hold" presetClass="entr" presetID="1">
                                  <p:stCondLst>
                                    <p:cond delay="0"/>
                                  </p:stCondLst>
                                  <p:childTnLst>
                                    <p:set>
                                      <p:cBhvr>
                                        <p:cTn id="1193" dur="1" fill="hold">
                                          <p:stCondLst>
                                            <p:cond delay="0"/>
                                          </p:stCondLst>
                                        </p:cTn>
                                        <p:tgtEl>
                                          <p:spTgt spid="610"/>
                                        </p:tgtEl>
                                        <p:attrNameLst>
                                          <p:attrName>style.visibility</p:attrName>
                                        </p:attrNameLst>
                                      </p:cBhvr>
                                      <p:to>
                                        <p:strVal val="visible"/>
                                      </p:to>
                                    </p:set>
                                  </p:childTnLst>
                                </p:cTn>
                              </p:par>
                            </p:childTnLst>
                          </p:cTn>
                        </p:par>
                      </p:childTnLst>
                    </p:cTn>
                  </p:par>
                  <p:par>
                    <p:cTn id="1194" fill="hold">
                      <p:stCondLst>
                        <p:cond delay="indefinite"/>
                      </p:stCondLst>
                      <p:childTnLst>
                        <p:par>
                          <p:cTn id="1195" fill="hold">
                            <p:stCondLst>
                              <p:cond delay="0"/>
                            </p:stCondLst>
                            <p:childTnLst>
                              <p:par>
                                <p:cTn id="1196" nodeType="clickEffect" fill="hold" presetClass="entr" presetID="1">
                                  <p:stCondLst>
                                    <p:cond delay="0"/>
                                  </p:stCondLst>
                                  <p:childTnLst>
                                    <p:set>
                                      <p:cBhvr>
                                        <p:cTn id="1197" dur="1" fill="hold">
                                          <p:stCondLst>
                                            <p:cond delay="0"/>
                                          </p:stCondLst>
                                        </p:cTn>
                                        <p:tgtEl>
                                          <p:spTgt spid="605"/>
                                        </p:tgtEl>
                                        <p:attrNameLst>
                                          <p:attrName>style.visibility</p:attrName>
                                        </p:attrNameLst>
                                      </p:cBhvr>
                                      <p:to>
                                        <p:strVal val="visible"/>
                                      </p:to>
                                    </p:set>
                                  </p:childTnLst>
                                </p:cTn>
                              </p:par>
                              <p:par>
                                <p:cTn id="1198" nodeType="withEffect" fill="hold" presetClass="entr" presetID="1">
                                  <p:stCondLst>
                                    <p:cond delay="0"/>
                                  </p:stCondLst>
                                  <p:childTnLst>
                                    <p:set>
                                      <p:cBhvr>
                                        <p:cTn id="1199" dur="1" fill="hold">
                                          <p:stCondLst>
                                            <p:cond delay="0"/>
                                          </p:stCondLst>
                                        </p:cTn>
                                        <p:tgtEl>
                                          <p:spTgt spid="596"/>
                                        </p:tgtEl>
                                        <p:attrNameLst>
                                          <p:attrName>style.visibility</p:attrName>
                                        </p:attrNameLst>
                                      </p:cBhvr>
                                      <p:to>
                                        <p:strVal val="visible"/>
                                      </p:to>
                                    </p:set>
                                  </p:childTnLst>
                                </p:cTn>
                              </p:par>
                              <p:par>
                                <p:cTn id="1200" nodeType="withEffect" fill="hold" presetClass="entr" presetID="1">
                                  <p:stCondLst>
                                    <p:cond delay="0"/>
                                  </p:stCondLst>
                                  <p:childTnLst>
                                    <p:set>
                                      <p:cBhvr>
                                        <p:cTn id="1201" dur="1" fill="hold">
                                          <p:stCondLst>
                                            <p:cond delay="0"/>
                                          </p:stCondLst>
                                        </p:cTn>
                                        <p:tgtEl>
                                          <p:spTgt spid="601"/>
                                        </p:tgtEl>
                                        <p:attrNameLst>
                                          <p:attrName>style.visibility</p:attrName>
                                        </p:attrNameLst>
                                      </p:cBhvr>
                                      <p:to>
                                        <p:strVal val="visible"/>
                                      </p:to>
                                    </p:set>
                                  </p:childTnLst>
                                </p:cTn>
                              </p:par>
                            </p:childTnLst>
                          </p:cTn>
                        </p:par>
                      </p:childTnLst>
                    </p:cTn>
                  </p:par>
                  <p:par>
                    <p:cTn id="1202" fill="hold">
                      <p:stCondLst>
                        <p:cond delay="indefinite"/>
                      </p:stCondLst>
                      <p:childTnLst>
                        <p:par>
                          <p:cTn id="1203" fill="hold">
                            <p:stCondLst>
                              <p:cond delay="0"/>
                            </p:stCondLst>
                            <p:childTnLst>
                              <p:par>
                                <p:cTn id="1204" nodeType="clickEffect" fill="hold" presetClass="entr" presetID="1">
                                  <p:stCondLst>
                                    <p:cond delay="0"/>
                                  </p:stCondLst>
                                  <p:childTnLst>
                                    <p:set>
                                      <p:cBhvr>
                                        <p:cTn id="1205" dur="1" fill="hold">
                                          <p:stCondLst>
                                            <p:cond delay="0"/>
                                          </p:stCondLst>
                                        </p:cTn>
                                        <p:tgtEl>
                                          <p:spTgt spid="606"/>
                                        </p:tgtEl>
                                        <p:attrNameLst>
                                          <p:attrName>style.visibility</p:attrName>
                                        </p:attrNameLst>
                                      </p:cBhvr>
                                      <p:to>
                                        <p:strVal val="visible"/>
                                      </p:to>
                                    </p:set>
                                  </p:childTnLst>
                                </p:cTn>
                              </p:par>
                              <p:par>
                                <p:cTn id="1206" nodeType="withEffect" fill="hold" presetClass="entr" presetID="1">
                                  <p:stCondLst>
                                    <p:cond delay="0"/>
                                  </p:stCondLst>
                                  <p:childTnLst>
                                    <p:set>
                                      <p:cBhvr>
                                        <p:cTn id="1207" dur="1" fill="hold">
                                          <p:stCondLst>
                                            <p:cond delay="0"/>
                                          </p:stCondLst>
                                        </p:cTn>
                                        <p:tgtEl>
                                          <p:spTgt spid="600"/>
                                        </p:tgtEl>
                                        <p:attrNameLst>
                                          <p:attrName>style.visibility</p:attrName>
                                        </p:attrNameLst>
                                      </p:cBhvr>
                                      <p:to>
                                        <p:strVal val="visible"/>
                                      </p:to>
                                    </p:set>
                                  </p:childTnLst>
                                </p:cTn>
                              </p:par>
                              <p:par>
                                <p:cTn id="1208" nodeType="withEffect" fill="hold" presetClass="entr" presetID="1">
                                  <p:stCondLst>
                                    <p:cond delay="0"/>
                                  </p:stCondLst>
                                  <p:childTnLst>
                                    <p:set>
                                      <p:cBhvr>
                                        <p:cTn id="1209" dur="1" fill="hold">
                                          <p:stCondLst>
                                            <p:cond delay="0"/>
                                          </p:stCondLst>
                                        </p:cTn>
                                        <p:tgtEl>
                                          <p:spTgt spid="597"/>
                                        </p:tgtEl>
                                        <p:attrNameLst>
                                          <p:attrName>style.visibility</p:attrName>
                                        </p:attrNameLst>
                                      </p:cBhvr>
                                      <p:to>
                                        <p:strVal val="visible"/>
                                      </p:to>
                                    </p:set>
                                  </p:childTnLst>
                                </p:cTn>
                              </p:par>
                            </p:childTnLst>
                          </p:cTn>
                        </p:par>
                      </p:childTnLst>
                    </p:cTn>
                  </p:par>
                  <p:par>
                    <p:cTn id="1210" fill="hold">
                      <p:stCondLst>
                        <p:cond delay="indefinite"/>
                      </p:stCondLst>
                      <p:childTnLst>
                        <p:par>
                          <p:cTn id="1211" fill="hold">
                            <p:stCondLst>
                              <p:cond delay="0"/>
                            </p:stCondLst>
                            <p:childTnLst>
                              <p:par>
                                <p:cTn id="1212" nodeType="clickEffect" fill="hold" presetClass="entr" presetID="1">
                                  <p:stCondLst>
                                    <p:cond delay="0"/>
                                  </p:stCondLst>
                                  <p:childTnLst>
                                    <p:set>
                                      <p:cBhvr>
                                        <p:cTn id="1213" dur="1" fill="hold">
                                          <p:stCondLst>
                                            <p:cond delay="0"/>
                                          </p:stCondLst>
                                        </p:cTn>
                                        <p:tgtEl>
                                          <p:spTgt spid="607"/>
                                        </p:tgtEl>
                                        <p:attrNameLst>
                                          <p:attrName>style.visibility</p:attrName>
                                        </p:attrNameLst>
                                      </p:cBhvr>
                                      <p:to>
                                        <p:strVal val="visible"/>
                                      </p:to>
                                    </p:set>
                                  </p:childTnLst>
                                </p:cTn>
                              </p:par>
                              <p:par>
                                <p:cTn id="1214" nodeType="withEffect" fill="hold" presetClass="entr" presetID="1">
                                  <p:stCondLst>
                                    <p:cond delay="0"/>
                                  </p:stCondLst>
                                  <p:childTnLst>
                                    <p:set>
                                      <p:cBhvr>
                                        <p:cTn id="1215" dur="1" fill="hold">
                                          <p:stCondLst>
                                            <p:cond delay="0"/>
                                          </p:stCondLst>
                                        </p:cTn>
                                        <p:tgtEl>
                                          <p:spTgt spid="602"/>
                                        </p:tgtEl>
                                        <p:attrNameLst>
                                          <p:attrName>style.visibility</p:attrName>
                                        </p:attrNameLst>
                                      </p:cBhvr>
                                      <p:to>
                                        <p:strVal val="visible"/>
                                      </p:to>
                                    </p:set>
                                  </p:childTnLst>
                                </p:cTn>
                              </p:par>
                              <p:par>
                                <p:cTn id="1216" nodeType="withEffect" fill="hold" presetClass="entr" presetID="1">
                                  <p:stCondLst>
                                    <p:cond delay="0"/>
                                  </p:stCondLst>
                                  <p:childTnLst>
                                    <p:set>
                                      <p:cBhvr>
                                        <p:cTn id="1217" dur="1" fill="hold">
                                          <p:stCondLst>
                                            <p:cond delay="0"/>
                                          </p:stCondLst>
                                        </p:cTn>
                                        <p:tgtEl>
                                          <p:spTgt spid="598"/>
                                        </p:tgtEl>
                                        <p:attrNameLst>
                                          <p:attrName>style.visibility</p:attrName>
                                        </p:attrNameLst>
                                      </p:cBhvr>
                                      <p:to>
                                        <p:strVal val="visible"/>
                                      </p:to>
                                    </p:set>
                                  </p:childTnLst>
                                </p:cTn>
                              </p:par>
                            </p:childTnLst>
                          </p:cTn>
                        </p:par>
                      </p:childTnLst>
                    </p:cTn>
                  </p:par>
                  <p:par>
                    <p:cTn id="1218" fill="hold">
                      <p:stCondLst>
                        <p:cond delay="indefinite"/>
                      </p:stCondLst>
                      <p:childTnLst>
                        <p:par>
                          <p:cTn id="1219" fill="hold">
                            <p:stCondLst>
                              <p:cond delay="0"/>
                            </p:stCondLst>
                            <p:childTnLst>
                              <p:par>
                                <p:cTn id="1220" nodeType="clickEffect" fill="hold" presetClass="entr" presetID="1">
                                  <p:stCondLst>
                                    <p:cond delay="0"/>
                                  </p:stCondLst>
                                  <p:childTnLst>
                                    <p:set>
                                      <p:cBhvr>
                                        <p:cTn id="1221" dur="1" fill="hold">
                                          <p:stCondLst>
                                            <p:cond delay="0"/>
                                          </p:stCondLst>
                                        </p:cTn>
                                        <p:tgtEl>
                                          <p:spTgt spid="608"/>
                                        </p:tgtEl>
                                        <p:attrNameLst>
                                          <p:attrName>style.visibility</p:attrName>
                                        </p:attrNameLst>
                                      </p:cBhvr>
                                      <p:to>
                                        <p:strVal val="visible"/>
                                      </p:to>
                                    </p:set>
                                  </p:childTnLst>
                                </p:cTn>
                              </p:par>
                              <p:par>
                                <p:cTn id="1222" nodeType="withEffect" fill="hold" presetClass="entr" presetID="1">
                                  <p:stCondLst>
                                    <p:cond delay="0"/>
                                  </p:stCondLst>
                                  <p:childTnLst>
                                    <p:set>
                                      <p:cBhvr>
                                        <p:cTn id="1223"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104040" y="50580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Pun on Agile</a:t>
            </a:r>
            <a:endParaRPr b="0" lang="en-IN" sz="2400" spc="-1" strike="noStrike">
              <a:latin typeface="Arial"/>
            </a:endParaRPr>
          </a:p>
        </p:txBody>
      </p:sp>
      <p:pic>
        <p:nvPicPr>
          <p:cNvPr id="612" name="Picture 8" descr=""/>
          <p:cNvPicPr/>
          <p:nvPr/>
        </p:nvPicPr>
        <p:blipFill>
          <a:blip r:embed="rId1"/>
          <a:stretch/>
        </p:blipFill>
        <p:spPr>
          <a:xfrm>
            <a:off x="0" y="1694520"/>
            <a:ext cx="8847000" cy="4295160"/>
          </a:xfrm>
          <a:prstGeom prst="rect">
            <a:avLst/>
          </a:prstGeom>
          <a:ln>
            <a:noFill/>
          </a:ln>
        </p:spPr>
      </p:pic>
    </p:spTree>
  </p:cSld>
  <p:timing>
    <p:tnLst>
      <p:par>
        <p:cTn id="1224" dur="indefinite" restart="never" nodeType="tmRoot">
          <p:childTnLst>
            <p:seq>
              <p:cTn id="1225" dur="indefinite" nodeType="mainSeq">
                <p:childTnLst>
                  <p:par>
                    <p:cTn id="1226" fill="hold">
                      <p:stCondLst>
                        <p:cond delay="indefinite"/>
                      </p:stCondLst>
                      <p:childTnLst>
                        <p:par>
                          <p:cTn id="1227" fill="hold">
                            <p:stCondLst>
                              <p:cond delay="0"/>
                            </p:stCondLst>
                            <p:childTnLst>
                              <p:par>
                                <p:cTn id="1228" nodeType="clickEffect" fill="hold" presetClass="entr" presetID="1">
                                  <p:stCondLst>
                                    <p:cond delay="0"/>
                                  </p:stCondLst>
                                  <p:childTnLst>
                                    <p:set>
                                      <p:cBhvr>
                                        <p:cTn id="1229"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93600" y="50112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Agile Methodologies</a:t>
            </a:r>
            <a:endParaRPr b="0" lang="en-IN" sz="2400" spc="-1" strike="noStrike">
              <a:latin typeface="Arial"/>
            </a:endParaRPr>
          </a:p>
        </p:txBody>
      </p:sp>
      <p:pic>
        <p:nvPicPr>
          <p:cNvPr id="614" name="Picture 17" descr=""/>
          <p:cNvPicPr/>
          <p:nvPr/>
        </p:nvPicPr>
        <p:blipFill>
          <a:blip r:embed="rId1"/>
          <a:stretch/>
        </p:blipFill>
        <p:spPr>
          <a:xfrm>
            <a:off x="87120" y="1242360"/>
            <a:ext cx="8568720" cy="5615280"/>
          </a:xfrm>
          <a:prstGeom prst="rect">
            <a:avLst/>
          </a:prstGeom>
          <a:ln>
            <a:noFill/>
          </a:ln>
        </p:spPr>
      </p:pic>
    </p:spTree>
  </p:cSld>
  <p:timing>
    <p:tnLst>
      <p:par>
        <p:cTn id="1230" dur="indefinite" restart="never" nodeType="tmRoot">
          <p:childTnLst>
            <p:seq>
              <p:cTn id="1231"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
          <p:cNvSpPr/>
          <p:nvPr/>
        </p:nvSpPr>
        <p:spPr>
          <a:xfrm>
            <a:off x="107640" y="515520"/>
            <a:ext cx="799956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dfa267"/>
                </a:solidFill>
                <a:latin typeface="Calibri"/>
              </a:rPr>
              <a:t>Agile based Lifecycles</a:t>
            </a:r>
            <a:endParaRPr b="0" lang="en-IN" sz="2400" spc="-1" strike="noStrike">
              <a:latin typeface="Arial"/>
            </a:endParaRPr>
          </a:p>
        </p:txBody>
      </p:sp>
      <p:pic>
        <p:nvPicPr>
          <p:cNvPr id="616" name="Picture 4" descr=""/>
          <p:cNvPicPr/>
          <p:nvPr/>
        </p:nvPicPr>
        <p:blipFill>
          <a:blip r:embed="rId1"/>
          <a:stretch/>
        </p:blipFill>
        <p:spPr>
          <a:xfrm>
            <a:off x="129600" y="1662120"/>
            <a:ext cx="7914960" cy="4680000"/>
          </a:xfrm>
          <a:prstGeom prst="rect">
            <a:avLst/>
          </a:prstGeom>
          <a:ln>
            <a:noFill/>
          </a:ln>
        </p:spPr>
      </p:pic>
    </p:spTree>
  </p:cSld>
  <p:timing>
    <p:tnLst>
      <p:par>
        <p:cTn id="1232" dur="indefinite" restart="never" nodeType="tmRoot">
          <p:childTnLst>
            <p:seq>
              <p:cTn id="1233"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72720" y="529200"/>
            <a:ext cx="10515240" cy="556920"/>
          </a:xfrm>
          <a:prstGeom prst="rect">
            <a:avLst/>
          </a:prstGeom>
          <a:noFill/>
          <a:ln>
            <a:noFill/>
          </a:ln>
        </p:spPr>
        <p:txBody>
          <a:bodyPr anchor="ctr"/>
          <a:p>
            <a:pPr>
              <a:lnSpc>
                <a:spcPct val="90000"/>
              </a:lnSpc>
            </a:pPr>
            <a:r>
              <a:rPr b="1" lang="en-US" sz="2400" spc="-1" strike="noStrike">
                <a:solidFill>
                  <a:srgbClr val="ed7d31"/>
                </a:solidFill>
                <a:latin typeface="Calibri"/>
              </a:rPr>
              <a:t>SCRUM</a:t>
            </a:r>
            <a:endParaRPr b="0" lang="en-US" sz="2400" spc="-1" strike="noStrike">
              <a:solidFill>
                <a:srgbClr val="000000"/>
              </a:solidFill>
              <a:latin typeface="Calibri"/>
            </a:endParaRPr>
          </a:p>
        </p:txBody>
      </p:sp>
      <p:sp>
        <p:nvSpPr>
          <p:cNvPr id="618" name="TextShape 2"/>
          <p:cNvSpPr txBox="1"/>
          <p:nvPr/>
        </p:nvSpPr>
        <p:spPr>
          <a:xfrm>
            <a:off x="114480" y="1303200"/>
            <a:ext cx="8100720" cy="5298840"/>
          </a:xfrm>
          <a:prstGeom prst="rect">
            <a:avLst/>
          </a:prstGeom>
          <a:noFill/>
          <a:ln>
            <a:noFill/>
          </a:ln>
        </p:spPr>
        <p:txBody>
          <a:bodyPr>
            <a:normAutofit/>
          </a:bodyPr>
          <a:p>
            <a:pPr marL="228600" indent="-228240">
              <a:lnSpc>
                <a:spcPct val="110000"/>
              </a:lnSpc>
              <a:spcBef>
                <a:spcPts val="601"/>
              </a:spcBef>
              <a:buClr>
                <a:srgbClr val="000000"/>
              </a:buClr>
              <a:buFont typeface="Arial"/>
              <a:buChar char="•"/>
            </a:pPr>
            <a:r>
              <a:rPr b="0" lang="en-US" sz="2400" spc="-1" strike="noStrike">
                <a:solidFill>
                  <a:srgbClr val="000000"/>
                </a:solidFill>
                <a:latin typeface="Calibri"/>
              </a:rPr>
              <a:t>Scrum is an agile methodology or framework for developing, delivering and sustaining software components and products</a:t>
            </a:r>
            <a:endParaRPr b="0" lang="en-US" sz="2400" spc="-1" strike="noStrike">
              <a:solidFill>
                <a:srgbClr val="000000"/>
              </a:solidFill>
              <a:latin typeface="Calibri"/>
            </a:endParaRPr>
          </a:p>
          <a:p>
            <a:pPr marL="228600" indent="-228240">
              <a:lnSpc>
                <a:spcPct val="110000"/>
              </a:lnSpc>
              <a:spcBef>
                <a:spcPts val="601"/>
              </a:spcBef>
              <a:buClr>
                <a:srgbClr val="000000"/>
              </a:buClr>
              <a:buFont typeface="Arial"/>
              <a:buChar char="•"/>
            </a:pPr>
            <a:r>
              <a:rPr b="0" lang="en-US" sz="2400" spc="-1" strike="noStrike">
                <a:solidFill>
                  <a:srgbClr val="000000"/>
                </a:solidFill>
                <a:latin typeface="Calibri"/>
              </a:rPr>
              <a:t>Scrum is an iterative approach towards software development</a:t>
            </a:r>
            <a:endParaRPr b="0" lang="en-US" sz="2400" spc="-1" strike="noStrike">
              <a:solidFill>
                <a:srgbClr val="000000"/>
              </a:solidFill>
              <a:latin typeface="Calibri"/>
            </a:endParaRPr>
          </a:p>
          <a:p>
            <a:pPr marL="228600" indent="-228240">
              <a:lnSpc>
                <a:spcPct val="110000"/>
              </a:lnSpc>
              <a:spcBef>
                <a:spcPts val="601"/>
              </a:spcBef>
              <a:buClr>
                <a:srgbClr val="000000"/>
              </a:buClr>
              <a:buFont typeface="Arial"/>
              <a:buChar char="•"/>
            </a:pPr>
            <a:r>
              <a:rPr b="0" lang="en-US" sz="2400" spc="-1" strike="noStrike">
                <a:solidFill>
                  <a:srgbClr val="000000"/>
                </a:solidFill>
                <a:latin typeface="Calibri"/>
              </a:rPr>
              <a:t>Scrum words comes from rugby where it’s a formulation of play where everyone has a part and you huddle periodically to take stock</a:t>
            </a:r>
            <a:endParaRPr b="0" lang="en-US" sz="2400" spc="-1" strike="noStrike">
              <a:solidFill>
                <a:srgbClr val="000000"/>
              </a:solidFill>
              <a:latin typeface="Calibri"/>
            </a:endParaRPr>
          </a:p>
          <a:p>
            <a:pPr marL="228600" indent="-228240">
              <a:lnSpc>
                <a:spcPct val="110000"/>
              </a:lnSpc>
              <a:spcBef>
                <a:spcPts val="601"/>
              </a:spcBef>
              <a:buClr>
                <a:srgbClr val="000000"/>
              </a:buClr>
              <a:buFont typeface="Arial"/>
              <a:buChar char="•"/>
            </a:pPr>
            <a:r>
              <a:rPr b="0" lang="en-US" sz="2400" spc="-1" strike="noStrike">
                <a:solidFill>
                  <a:srgbClr val="000000"/>
                </a:solidFill>
                <a:latin typeface="Calibri"/>
              </a:rPr>
              <a:t>Scrum provides mechanisms to apply agile practices</a:t>
            </a:r>
            <a:endParaRPr b="0" lang="en-US" sz="2400" spc="-1" strike="noStrike">
              <a:solidFill>
                <a:srgbClr val="000000"/>
              </a:solidFill>
              <a:latin typeface="Calibri"/>
            </a:endParaRPr>
          </a:p>
          <a:p>
            <a:pPr marL="228600" indent="-228240">
              <a:lnSpc>
                <a:spcPct val="110000"/>
              </a:lnSpc>
              <a:spcBef>
                <a:spcPts val="601"/>
              </a:spcBef>
              <a:buClr>
                <a:srgbClr val="000000"/>
              </a:buClr>
              <a:buFont typeface="Arial"/>
              <a:buChar char="•"/>
            </a:pPr>
            <a:r>
              <a:rPr b="0" lang="en-US" sz="2400" spc="-1" strike="noStrike">
                <a:solidFill>
                  <a:srgbClr val="000000"/>
                </a:solidFill>
                <a:latin typeface="Calibri"/>
              </a:rPr>
              <a:t>Scrum is defined by </a:t>
            </a:r>
            <a:endParaRPr b="0" lang="en-US" sz="2400" spc="-1" strike="noStrike">
              <a:solidFill>
                <a:srgbClr val="000000"/>
              </a:solidFill>
              <a:latin typeface="Calibri"/>
            </a:endParaRPr>
          </a:p>
          <a:p>
            <a:pPr lvl="1" marL="685800" indent="-228240">
              <a:lnSpc>
                <a:spcPct val="110000"/>
              </a:lnSpc>
              <a:spcBef>
                <a:spcPts val="601"/>
              </a:spcBef>
              <a:buClr>
                <a:srgbClr val="000000"/>
              </a:buClr>
              <a:buFont typeface="Arial"/>
              <a:buChar char="•"/>
            </a:pPr>
            <a:r>
              <a:rPr b="0" lang="en-US" sz="2000" spc="-1" strike="noStrike">
                <a:solidFill>
                  <a:srgbClr val="000000"/>
                </a:solidFill>
                <a:latin typeface="Calibri"/>
              </a:rPr>
              <a:t>Roles</a:t>
            </a:r>
            <a:endParaRPr b="0" lang="en-US" sz="2000" spc="-1" strike="noStrike">
              <a:solidFill>
                <a:srgbClr val="000000"/>
              </a:solidFill>
              <a:latin typeface="Calibri"/>
            </a:endParaRPr>
          </a:p>
          <a:p>
            <a:pPr lvl="1" marL="685800" indent="-228240">
              <a:lnSpc>
                <a:spcPct val="110000"/>
              </a:lnSpc>
              <a:spcBef>
                <a:spcPts val="601"/>
              </a:spcBef>
              <a:buClr>
                <a:srgbClr val="000000"/>
              </a:buClr>
              <a:buFont typeface="Arial"/>
              <a:buChar char="•"/>
            </a:pPr>
            <a:r>
              <a:rPr b="0" lang="en-US" sz="2000" spc="-1" strike="noStrike">
                <a:solidFill>
                  <a:srgbClr val="000000"/>
                </a:solidFill>
                <a:latin typeface="Calibri"/>
              </a:rPr>
              <a:t>Events (ceremonies)</a:t>
            </a:r>
            <a:endParaRPr b="0" lang="en-US" sz="2000" spc="-1" strike="noStrike">
              <a:solidFill>
                <a:srgbClr val="000000"/>
              </a:solidFill>
              <a:latin typeface="Calibri"/>
            </a:endParaRPr>
          </a:p>
          <a:p>
            <a:pPr lvl="1" marL="685800" indent="-228240">
              <a:lnSpc>
                <a:spcPct val="110000"/>
              </a:lnSpc>
              <a:spcBef>
                <a:spcPts val="601"/>
              </a:spcBef>
              <a:buClr>
                <a:srgbClr val="000000"/>
              </a:buClr>
              <a:buFont typeface="Arial"/>
              <a:buChar char="•"/>
            </a:pPr>
            <a:r>
              <a:rPr b="0" lang="en-US" sz="2000" spc="-1" strike="noStrike">
                <a:solidFill>
                  <a:srgbClr val="000000"/>
                </a:solidFill>
                <a:latin typeface="Calibri"/>
              </a:rPr>
              <a:t>Artifacts</a:t>
            </a:r>
            <a:endParaRPr b="0" lang="en-US" sz="2000" spc="-1" strike="noStrike">
              <a:solidFill>
                <a:srgbClr val="000000"/>
              </a:solidFill>
              <a:latin typeface="Calibri"/>
            </a:endParaRPr>
          </a:p>
          <a:p>
            <a:pPr lvl="1" marL="685800" indent="-228240">
              <a:lnSpc>
                <a:spcPct val="110000"/>
              </a:lnSpc>
              <a:spcBef>
                <a:spcPts val="601"/>
              </a:spcBef>
              <a:buClr>
                <a:srgbClr val="000000"/>
              </a:buClr>
              <a:buFont typeface="Arial"/>
              <a:buChar char="•"/>
            </a:pPr>
            <a:r>
              <a:rPr b="0" lang="en-US" sz="2000" spc="-1" strike="noStrike">
                <a:solidFill>
                  <a:srgbClr val="000000"/>
                </a:solidFill>
                <a:latin typeface="Calibri"/>
              </a:rPr>
              <a:t>Rules</a:t>
            </a:r>
            <a:endParaRPr b="0" lang="en-US" sz="2000" spc="-1" strike="noStrike">
              <a:solidFill>
                <a:srgbClr val="000000"/>
              </a:solidFill>
              <a:latin typeface="Calibri"/>
            </a:endParaRPr>
          </a:p>
          <a:p>
            <a:pPr>
              <a:lnSpc>
                <a:spcPct val="130000"/>
              </a:lnSpc>
              <a:spcBef>
                <a:spcPts val="601"/>
              </a:spcBef>
              <a:spcAft>
                <a:spcPts val="601"/>
              </a:spcAft>
            </a:pPr>
            <a:endParaRPr b="0" lang="en-US" sz="2000" spc="-1" strike="noStrike">
              <a:solidFill>
                <a:srgbClr val="000000"/>
              </a:solidFill>
              <a:latin typeface="Calibri"/>
            </a:endParaRPr>
          </a:p>
        </p:txBody>
      </p:sp>
    </p:spTree>
  </p:cSld>
  <p:timing>
    <p:tnLst>
      <p:par>
        <p:cTn id="1234" dur="indefinite" restart="never" nodeType="tmRoot">
          <p:childTnLst>
            <p:seq>
              <p:cTn id="1235"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62280" y="573480"/>
            <a:ext cx="10515240" cy="558360"/>
          </a:xfrm>
          <a:prstGeom prst="rect">
            <a:avLst/>
          </a:prstGeom>
          <a:noFill/>
          <a:ln>
            <a:noFill/>
          </a:ln>
        </p:spPr>
        <p:txBody>
          <a:bodyPr anchor="ctr"/>
          <a:p>
            <a:pPr>
              <a:lnSpc>
                <a:spcPct val="90000"/>
              </a:lnSpc>
            </a:pPr>
            <a:r>
              <a:rPr b="1" lang="en-US" sz="2400" spc="-1" strike="noStrike">
                <a:solidFill>
                  <a:srgbClr val="ed7d31"/>
                </a:solidFill>
                <a:latin typeface="Calibri"/>
              </a:rPr>
              <a:t>SCRUM : Roles</a:t>
            </a:r>
            <a:endParaRPr b="0" lang="en-US" sz="2400" spc="-1" strike="noStrike">
              <a:solidFill>
                <a:srgbClr val="000000"/>
              </a:solidFill>
              <a:latin typeface="Calibri"/>
            </a:endParaRPr>
          </a:p>
        </p:txBody>
      </p:sp>
      <p:sp>
        <p:nvSpPr>
          <p:cNvPr id="620" name="CustomShape 2"/>
          <p:cNvSpPr/>
          <p:nvPr/>
        </p:nvSpPr>
        <p:spPr>
          <a:xfrm>
            <a:off x="138960" y="1372320"/>
            <a:ext cx="8928720" cy="7603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c00000"/>
                </a:solidFill>
                <a:latin typeface="Calibri"/>
              </a:rPr>
              <a:t>Organization is split </a:t>
            </a:r>
            <a:r>
              <a:rPr b="0" lang="en-IN" sz="2000" spc="-1" strike="noStrike">
                <a:solidFill>
                  <a:srgbClr val="000000"/>
                </a:solidFill>
                <a:latin typeface="Calibri"/>
              </a:rPr>
              <a:t>into small, cross-functional, self-organizing teams.</a:t>
            </a:r>
            <a:endParaRPr b="0" lang="en-IN" sz="2000" spc="-1" strike="noStrike">
              <a:latin typeface="Arial"/>
            </a:endParaRPr>
          </a:p>
        </p:txBody>
      </p:sp>
      <p:pic>
        <p:nvPicPr>
          <p:cNvPr id="621" name="Picture 6" descr=""/>
          <p:cNvPicPr/>
          <p:nvPr/>
        </p:nvPicPr>
        <p:blipFill>
          <a:blip r:embed="rId1"/>
          <a:srcRect l="0" t="0" r="10329" b="0"/>
          <a:stretch/>
        </p:blipFill>
        <p:spPr>
          <a:xfrm>
            <a:off x="1865880" y="2256480"/>
            <a:ext cx="1077480" cy="1294920"/>
          </a:xfrm>
          <a:prstGeom prst="rect">
            <a:avLst/>
          </a:prstGeom>
          <a:ln w="9360">
            <a:noFill/>
          </a:ln>
        </p:spPr>
      </p:pic>
      <p:pic>
        <p:nvPicPr>
          <p:cNvPr id="622" name="Picture 2" descr=""/>
          <p:cNvPicPr/>
          <p:nvPr/>
        </p:nvPicPr>
        <p:blipFill>
          <a:blip r:embed="rId2"/>
          <a:srcRect l="0" t="0" r="11111" b="0"/>
          <a:stretch/>
        </p:blipFill>
        <p:spPr>
          <a:xfrm>
            <a:off x="6365520" y="2635560"/>
            <a:ext cx="837720" cy="1190160"/>
          </a:xfrm>
          <a:prstGeom prst="rect">
            <a:avLst/>
          </a:prstGeom>
          <a:ln w="9360">
            <a:noFill/>
          </a:ln>
        </p:spPr>
      </p:pic>
      <p:grpSp>
        <p:nvGrpSpPr>
          <p:cNvPr id="623" name="Group 3"/>
          <p:cNvGrpSpPr/>
          <p:nvPr/>
        </p:nvGrpSpPr>
        <p:grpSpPr>
          <a:xfrm>
            <a:off x="4998240" y="2639160"/>
            <a:ext cx="762120" cy="1182600"/>
            <a:chOff x="4998240" y="2639160"/>
            <a:chExt cx="762120" cy="1182600"/>
          </a:xfrm>
        </p:grpSpPr>
        <p:pic>
          <p:nvPicPr>
            <p:cNvPr id="624" name="Picture 3" descr=""/>
            <p:cNvPicPr/>
            <p:nvPr/>
          </p:nvPicPr>
          <p:blipFill>
            <a:blip r:embed="rId3"/>
            <a:srcRect l="0" t="0" r="2935" b="0"/>
            <a:stretch/>
          </p:blipFill>
          <p:spPr>
            <a:xfrm>
              <a:off x="4998600" y="2639160"/>
              <a:ext cx="761760" cy="1155240"/>
            </a:xfrm>
            <a:prstGeom prst="rect">
              <a:avLst/>
            </a:prstGeom>
            <a:ln w="9360">
              <a:noFill/>
            </a:ln>
          </p:spPr>
        </p:pic>
        <p:sp>
          <p:nvSpPr>
            <p:cNvPr id="625" name="CustomShape 4"/>
            <p:cNvSpPr/>
            <p:nvPr/>
          </p:nvSpPr>
          <p:spPr>
            <a:xfrm>
              <a:off x="4998240" y="3230640"/>
              <a:ext cx="75960" cy="59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26" name="CustomShape 5"/>
          <p:cNvSpPr/>
          <p:nvPr/>
        </p:nvSpPr>
        <p:spPr>
          <a:xfrm>
            <a:off x="1758240" y="3551760"/>
            <a:ext cx="152352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00000"/>
                </a:solidFill>
                <a:latin typeface="Calibri"/>
              </a:rPr>
              <a:t>Scrum Team</a:t>
            </a:r>
            <a:endParaRPr b="0" lang="en-IN" sz="1600" spc="-1" strike="noStrike">
              <a:latin typeface="Arial"/>
            </a:endParaRPr>
          </a:p>
        </p:txBody>
      </p:sp>
      <p:sp>
        <p:nvSpPr>
          <p:cNvPr id="627" name="CustomShape 6"/>
          <p:cNvSpPr/>
          <p:nvPr/>
        </p:nvSpPr>
        <p:spPr>
          <a:xfrm>
            <a:off x="4617360" y="2232720"/>
            <a:ext cx="152352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00000"/>
                </a:solidFill>
                <a:latin typeface="Calibri"/>
              </a:rPr>
              <a:t>Scrum Master</a:t>
            </a:r>
            <a:endParaRPr b="0" lang="en-IN" sz="1600" spc="-1" strike="noStrike">
              <a:latin typeface="Arial"/>
            </a:endParaRPr>
          </a:p>
        </p:txBody>
      </p:sp>
      <p:sp>
        <p:nvSpPr>
          <p:cNvPr id="628" name="CustomShape 7"/>
          <p:cNvSpPr/>
          <p:nvPr/>
        </p:nvSpPr>
        <p:spPr>
          <a:xfrm>
            <a:off x="6074280" y="2064960"/>
            <a:ext cx="2545560" cy="57708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00000"/>
                </a:solidFill>
                <a:latin typeface="Calibri"/>
              </a:rPr>
              <a:t>Product/ </a:t>
            </a:r>
            <a:br/>
            <a:r>
              <a:rPr b="1" lang="en-IN" sz="1600" spc="-1" strike="noStrike">
                <a:solidFill>
                  <a:srgbClr val="c00000"/>
                </a:solidFill>
                <a:latin typeface="Calibri"/>
              </a:rPr>
              <a:t>Project Owner</a:t>
            </a:r>
            <a:endParaRPr b="0" lang="en-IN" sz="1600" spc="-1" strike="noStrike">
              <a:latin typeface="Arial"/>
            </a:endParaRPr>
          </a:p>
        </p:txBody>
      </p:sp>
      <p:pic>
        <p:nvPicPr>
          <p:cNvPr id="629" name="Picture 6" descr=""/>
          <p:cNvPicPr/>
          <p:nvPr/>
        </p:nvPicPr>
        <p:blipFill>
          <a:blip r:embed="rId4"/>
          <a:srcRect l="0" t="0" r="10329" b="0"/>
          <a:stretch/>
        </p:blipFill>
        <p:spPr>
          <a:xfrm>
            <a:off x="344520" y="2256480"/>
            <a:ext cx="1077480" cy="1294920"/>
          </a:xfrm>
          <a:prstGeom prst="rect">
            <a:avLst/>
          </a:prstGeom>
          <a:ln w="9360">
            <a:noFill/>
          </a:ln>
        </p:spPr>
      </p:pic>
      <p:sp>
        <p:nvSpPr>
          <p:cNvPr id="630" name="CustomShape 8"/>
          <p:cNvSpPr/>
          <p:nvPr/>
        </p:nvSpPr>
        <p:spPr>
          <a:xfrm>
            <a:off x="211680" y="3551760"/>
            <a:ext cx="152352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00000"/>
                </a:solidFill>
                <a:latin typeface="Calibri"/>
              </a:rPr>
              <a:t>Scrum Team</a:t>
            </a:r>
            <a:endParaRPr b="0" lang="en-IN" sz="1600" spc="-1" strike="noStrike">
              <a:latin typeface="Arial"/>
            </a:endParaRPr>
          </a:p>
        </p:txBody>
      </p:sp>
      <p:pic>
        <p:nvPicPr>
          <p:cNvPr id="631" name="Picture 6" descr=""/>
          <p:cNvPicPr/>
          <p:nvPr/>
        </p:nvPicPr>
        <p:blipFill>
          <a:blip r:embed="rId5"/>
          <a:srcRect l="0" t="0" r="10329" b="0"/>
          <a:stretch/>
        </p:blipFill>
        <p:spPr>
          <a:xfrm>
            <a:off x="3250440" y="2256480"/>
            <a:ext cx="1077480" cy="1294920"/>
          </a:xfrm>
          <a:prstGeom prst="rect">
            <a:avLst/>
          </a:prstGeom>
          <a:ln w="9360">
            <a:noFill/>
          </a:ln>
        </p:spPr>
      </p:pic>
      <p:sp>
        <p:nvSpPr>
          <p:cNvPr id="632" name="CustomShape 9"/>
          <p:cNvSpPr/>
          <p:nvPr/>
        </p:nvSpPr>
        <p:spPr>
          <a:xfrm>
            <a:off x="3120120" y="3539520"/>
            <a:ext cx="152352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00000"/>
                </a:solidFill>
                <a:latin typeface="Calibri"/>
              </a:rPr>
              <a:t>Scrum Team</a:t>
            </a:r>
            <a:endParaRPr b="0" lang="en-IN" sz="1600" spc="-1" strike="noStrike">
              <a:latin typeface="Arial"/>
            </a:endParaRPr>
          </a:p>
        </p:txBody>
      </p:sp>
      <p:sp>
        <p:nvSpPr>
          <p:cNvPr id="633" name="CustomShape 10"/>
          <p:cNvSpPr/>
          <p:nvPr/>
        </p:nvSpPr>
        <p:spPr>
          <a:xfrm>
            <a:off x="138960" y="4593600"/>
            <a:ext cx="2566800" cy="1847160"/>
          </a:xfrm>
          <a:prstGeom prst="wedgeRoundRectCallout">
            <a:avLst>
              <a:gd name="adj1" fmla="val -23628"/>
              <a:gd name="adj2" fmla="val -86013"/>
              <a:gd name="adj3" fmla="val 16667"/>
            </a:avLst>
          </a:prstGeom>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txBody>
          <a:bodyPr wrap="none" rIns="0" tIns="45000" bIns="45000" anchor="ctr"/>
          <a:p>
            <a:pPr>
              <a:lnSpc>
                <a:spcPct val="100000"/>
              </a:lnSpc>
            </a:pPr>
            <a:r>
              <a:rPr b="1" lang="en-IN" sz="1600" spc="-1" strike="noStrike">
                <a:solidFill>
                  <a:srgbClr val="000000"/>
                </a:solidFill>
                <a:latin typeface="Calibri"/>
              </a:rPr>
              <a:t>Scrum Team </a:t>
            </a:r>
            <a:endParaRPr b="0" lang="en-IN" sz="1600" spc="-1" strike="noStrike">
              <a:latin typeface="Arial"/>
            </a:endParaRPr>
          </a:p>
          <a:p>
            <a:pPr>
              <a:lnSpc>
                <a:spcPct val="100000"/>
              </a:lnSpc>
            </a:pPr>
            <a:r>
              <a:rPr b="0" lang="en-IN" sz="1600" spc="-1" strike="noStrike">
                <a:solidFill>
                  <a:srgbClr val="000000"/>
                </a:solidFill>
                <a:latin typeface="Calibri"/>
              </a:rPr>
              <a:t>- made up of contributors to </a:t>
            </a:r>
            <a:br/>
            <a:r>
              <a:rPr b="0" lang="en-IN" sz="1600" spc="-1" strike="noStrike">
                <a:solidFill>
                  <a:srgbClr val="000000"/>
                </a:solidFill>
                <a:latin typeface="Calibri"/>
              </a:rPr>
              <a:t>  the deliverable</a:t>
            </a:r>
            <a:endParaRPr b="0" lang="en-IN" sz="1600" spc="-1" strike="noStrike">
              <a:latin typeface="Arial"/>
            </a:endParaRPr>
          </a:p>
          <a:p>
            <a:pPr>
              <a:lnSpc>
                <a:spcPct val="100000"/>
              </a:lnSpc>
            </a:pPr>
            <a:r>
              <a:rPr b="0" lang="en-IN" sz="1600" spc="-1" strike="noStrike">
                <a:solidFill>
                  <a:srgbClr val="000000"/>
                </a:solidFill>
                <a:latin typeface="Calibri"/>
              </a:rPr>
              <a:t>- responsible for delivering </a:t>
            </a:r>
            <a:br/>
            <a:r>
              <a:rPr b="0" lang="en-IN" sz="1600" spc="-1" strike="noStrike">
                <a:solidFill>
                  <a:srgbClr val="000000"/>
                </a:solidFill>
                <a:latin typeface="Calibri"/>
              </a:rPr>
              <a:t>  shippable increments</a:t>
            </a:r>
            <a:endParaRPr b="0" lang="en-IN" sz="1600" spc="-1" strike="noStrike">
              <a:latin typeface="Arial"/>
            </a:endParaRPr>
          </a:p>
          <a:p>
            <a:pPr>
              <a:lnSpc>
                <a:spcPct val="100000"/>
              </a:lnSpc>
            </a:pPr>
            <a:r>
              <a:rPr b="0" lang="en-IN" sz="1600" spc="-1" strike="noStrike">
                <a:solidFill>
                  <a:srgbClr val="000000"/>
                </a:solidFill>
                <a:latin typeface="Calibri"/>
              </a:rPr>
              <a:t>- Self organized</a:t>
            </a:r>
            <a:endParaRPr b="0" lang="en-IN" sz="1600" spc="-1" strike="noStrike">
              <a:latin typeface="Arial"/>
            </a:endParaRPr>
          </a:p>
          <a:p>
            <a:pPr>
              <a:lnSpc>
                <a:spcPct val="100000"/>
              </a:lnSpc>
            </a:pPr>
            <a:r>
              <a:rPr b="0" lang="en-IN" sz="1600" spc="-1" strike="noStrike">
                <a:solidFill>
                  <a:srgbClr val="000000"/>
                </a:solidFill>
                <a:latin typeface="Calibri"/>
              </a:rPr>
              <a:t>- Cross Functional</a:t>
            </a:r>
            <a:endParaRPr b="0" lang="en-IN" sz="1600" spc="-1" strike="noStrike">
              <a:latin typeface="Arial"/>
            </a:endParaRPr>
          </a:p>
        </p:txBody>
      </p:sp>
      <p:sp>
        <p:nvSpPr>
          <p:cNvPr id="634" name="CustomShape 11"/>
          <p:cNvSpPr/>
          <p:nvPr/>
        </p:nvSpPr>
        <p:spPr>
          <a:xfrm>
            <a:off x="2958120" y="4593600"/>
            <a:ext cx="3137400" cy="1847160"/>
          </a:xfrm>
          <a:prstGeom prst="wedgeRoundRectCallout">
            <a:avLst>
              <a:gd name="adj1" fmla="val 27719"/>
              <a:gd name="adj2" fmla="val -94384"/>
              <a:gd name="adj3" fmla="val 16667"/>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1600" spc="-1" strike="noStrike">
                <a:solidFill>
                  <a:srgbClr val="000000"/>
                </a:solidFill>
                <a:latin typeface="Calibri"/>
              </a:rPr>
              <a:t>Scrum Master </a:t>
            </a:r>
            <a:endParaRPr b="0" lang="en-IN" sz="1600" spc="-1" strike="noStrike">
              <a:latin typeface="Arial"/>
            </a:endParaRPr>
          </a:p>
          <a:p>
            <a:pPr>
              <a:lnSpc>
                <a:spcPct val="100000"/>
              </a:lnSpc>
            </a:pPr>
            <a:r>
              <a:rPr b="0" lang="en-IN" sz="1600" spc="-1" strike="noStrike">
                <a:solidFill>
                  <a:srgbClr val="000000"/>
                </a:solidFill>
                <a:latin typeface="Calibri"/>
              </a:rPr>
              <a:t>- not a manager</a:t>
            </a:r>
            <a:endParaRPr b="0" lang="en-IN" sz="1600" spc="-1" strike="noStrike">
              <a:latin typeface="Arial"/>
            </a:endParaRPr>
          </a:p>
          <a:p>
            <a:pPr>
              <a:lnSpc>
                <a:spcPct val="100000"/>
              </a:lnSpc>
            </a:pPr>
            <a:r>
              <a:rPr b="0" lang="en-IN" sz="1600" spc="-1" strike="noStrike">
                <a:solidFill>
                  <a:srgbClr val="000000"/>
                </a:solidFill>
                <a:latin typeface="Calibri"/>
              </a:rPr>
              <a:t>- facilitator</a:t>
            </a:r>
            <a:endParaRPr b="0" lang="en-IN" sz="1600" spc="-1" strike="noStrike">
              <a:latin typeface="Arial"/>
            </a:endParaRPr>
          </a:p>
          <a:p>
            <a:pPr>
              <a:lnSpc>
                <a:spcPct val="100000"/>
              </a:lnSpc>
            </a:pPr>
            <a:r>
              <a:rPr b="0" lang="en-IN" sz="1600" spc="-1" strike="noStrike">
                <a:solidFill>
                  <a:srgbClr val="000000"/>
                </a:solidFill>
                <a:latin typeface="Calibri"/>
              </a:rPr>
              <a:t>- removes impediments</a:t>
            </a:r>
            <a:endParaRPr b="0" lang="en-IN" sz="1600" spc="-1" strike="noStrike">
              <a:latin typeface="Arial"/>
            </a:endParaRPr>
          </a:p>
          <a:p>
            <a:pPr>
              <a:lnSpc>
                <a:spcPct val="100000"/>
              </a:lnSpc>
            </a:pPr>
            <a:r>
              <a:rPr b="0" lang="en-IN" sz="1600" spc="-1" strike="noStrike">
                <a:solidFill>
                  <a:srgbClr val="000000"/>
                </a:solidFill>
                <a:latin typeface="Calibri"/>
              </a:rPr>
              <a:t>- facilitates meetings</a:t>
            </a:r>
            <a:endParaRPr b="0" lang="en-IN" sz="1600" spc="-1" strike="noStrike">
              <a:latin typeface="Arial"/>
            </a:endParaRPr>
          </a:p>
          <a:p>
            <a:pPr>
              <a:lnSpc>
                <a:spcPct val="100000"/>
              </a:lnSpc>
            </a:pPr>
            <a:r>
              <a:rPr b="0" lang="en-IN" sz="1600" spc="-1" strike="noStrike">
                <a:solidFill>
                  <a:srgbClr val="000000"/>
                </a:solidFill>
                <a:latin typeface="Calibri"/>
              </a:rPr>
              <a:t>- ensures team adheres to scrum</a:t>
            </a:r>
            <a:br/>
            <a:r>
              <a:rPr b="0" lang="en-IN" sz="1600" spc="-1" strike="noStrike">
                <a:solidFill>
                  <a:srgbClr val="000000"/>
                </a:solidFill>
                <a:latin typeface="Calibri"/>
              </a:rPr>
              <a:t>  theory and practices</a:t>
            </a:r>
            <a:endParaRPr b="0" lang="en-IN" sz="1600" spc="-1" strike="noStrike">
              <a:latin typeface="Arial"/>
            </a:endParaRPr>
          </a:p>
        </p:txBody>
      </p:sp>
      <p:sp>
        <p:nvSpPr>
          <p:cNvPr id="635" name="CustomShape 12"/>
          <p:cNvSpPr/>
          <p:nvPr/>
        </p:nvSpPr>
        <p:spPr>
          <a:xfrm>
            <a:off x="6261480" y="4593600"/>
            <a:ext cx="2041200" cy="1847160"/>
          </a:xfrm>
          <a:prstGeom prst="wedgeRoundRectCallout">
            <a:avLst>
              <a:gd name="adj1" fmla="val -23628"/>
              <a:gd name="adj2" fmla="val -86013"/>
              <a:gd name="adj3" fmla="val 16667"/>
            </a:avLst>
          </a:prstGeom>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p:style>
        <p:txBody>
          <a:bodyPr wrap="none" lIns="0" rIns="0" tIns="45000" bIns="45000" anchor="ctr"/>
          <a:p>
            <a:pPr>
              <a:lnSpc>
                <a:spcPct val="100000"/>
              </a:lnSpc>
            </a:pPr>
            <a:r>
              <a:rPr b="1" lang="en-IN" sz="1600" spc="-1" strike="noStrike">
                <a:solidFill>
                  <a:srgbClr val="000000"/>
                </a:solidFill>
                <a:latin typeface="Calibri"/>
              </a:rPr>
              <a:t>Product Owner</a:t>
            </a:r>
            <a:br/>
            <a:r>
              <a:rPr b="0" lang="en-IN" sz="1600" spc="-1" strike="noStrike">
                <a:solidFill>
                  <a:srgbClr val="000000"/>
                </a:solidFill>
                <a:latin typeface="Calibri"/>
              </a:rPr>
              <a:t>- is the voice or rep of </a:t>
            </a:r>
            <a:br/>
            <a:r>
              <a:rPr b="0" lang="en-IN" sz="1600" spc="-1" strike="noStrike">
                <a:solidFill>
                  <a:srgbClr val="000000"/>
                </a:solidFill>
                <a:latin typeface="Calibri"/>
              </a:rPr>
              <a:t>  the stakeholder/team</a:t>
            </a:r>
            <a:endParaRPr b="0" lang="en-IN" sz="1600" spc="-1" strike="noStrike">
              <a:latin typeface="Arial"/>
            </a:endParaRPr>
          </a:p>
          <a:p>
            <a:pPr marL="91440" indent="-91080">
              <a:lnSpc>
                <a:spcPct val="100000"/>
              </a:lnSpc>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Create/manages </a:t>
            </a:r>
            <a:br/>
            <a:r>
              <a:rPr b="0" lang="en-IN" sz="1600" spc="-1" strike="noStrike">
                <a:solidFill>
                  <a:srgbClr val="000000"/>
                </a:solidFill>
                <a:latin typeface="Calibri"/>
              </a:rPr>
              <a:t>Product Backlog</a:t>
            </a:r>
            <a:endParaRPr b="0" lang="en-IN" sz="1600" spc="-1" strike="noStrike">
              <a:latin typeface="Arial"/>
            </a:endParaRPr>
          </a:p>
        </p:txBody>
      </p:sp>
    </p:spTree>
  </p:cSld>
  <p:timing>
    <p:tnLst>
      <p:par>
        <p:cTn id="1236" dur="indefinite" restart="never" nodeType="tmRoot">
          <p:childTnLst>
            <p:seq>
              <p:cTn id="1237" dur="indefinite" nodeType="mainSeq">
                <p:childTnLst>
                  <p:par>
                    <p:cTn id="1238" fill="hold">
                      <p:stCondLst>
                        <p:cond delay="indefinite"/>
                      </p:stCondLst>
                      <p:childTnLst>
                        <p:par>
                          <p:cTn id="1239" fill="hold">
                            <p:stCondLst>
                              <p:cond delay="0"/>
                            </p:stCondLst>
                            <p:childTnLst>
                              <p:par>
                                <p:cTn id="1240" nodeType="clickEffect" fill="hold" presetClass="entr" presetID="1">
                                  <p:stCondLst>
                                    <p:cond delay="0"/>
                                  </p:stCondLst>
                                  <p:childTnLst>
                                    <p:set>
                                      <p:cBhvr>
                                        <p:cTn id="1241" dur="1" fill="hold">
                                          <p:stCondLst>
                                            <p:cond delay="0"/>
                                          </p:stCondLst>
                                        </p:cTn>
                                        <p:tgtEl>
                                          <p:spTgt spid="620"/>
                                        </p:tgtEl>
                                        <p:attrNameLst>
                                          <p:attrName>style.visibility</p:attrName>
                                        </p:attrNameLst>
                                      </p:cBhvr>
                                      <p:to>
                                        <p:strVal val="visible"/>
                                      </p:to>
                                    </p:set>
                                  </p:childTnLst>
                                </p:cTn>
                              </p:par>
                              <p:par>
                                <p:cTn id="1242" nodeType="withEffect" fill="hold" presetClass="entr" presetID="1">
                                  <p:stCondLst>
                                    <p:cond delay="0"/>
                                  </p:stCondLst>
                                  <p:childTnLst>
                                    <p:set>
                                      <p:cBhvr>
                                        <p:cTn id="1243" dur="1" fill="hold">
                                          <p:stCondLst>
                                            <p:cond delay="0"/>
                                          </p:stCondLst>
                                        </p:cTn>
                                        <p:tgtEl>
                                          <p:spTgt spid="621"/>
                                        </p:tgtEl>
                                        <p:attrNameLst>
                                          <p:attrName>style.visibility</p:attrName>
                                        </p:attrNameLst>
                                      </p:cBhvr>
                                      <p:to>
                                        <p:strVal val="visible"/>
                                      </p:to>
                                    </p:set>
                                  </p:childTnLst>
                                </p:cTn>
                              </p:par>
                              <p:par>
                                <p:cTn id="1244" nodeType="withEffect" fill="hold" presetClass="entr" presetID="1">
                                  <p:stCondLst>
                                    <p:cond delay="0"/>
                                  </p:stCondLst>
                                  <p:childTnLst>
                                    <p:set>
                                      <p:cBhvr>
                                        <p:cTn id="1245" dur="1" fill="hold">
                                          <p:stCondLst>
                                            <p:cond delay="0"/>
                                          </p:stCondLst>
                                        </p:cTn>
                                        <p:tgtEl>
                                          <p:spTgt spid="626"/>
                                        </p:tgtEl>
                                        <p:attrNameLst>
                                          <p:attrName>style.visibility</p:attrName>
                                        </p:attrNameLst>
                                      </p:cBhvr>
                                      <p:to>
                                        <p:strVal val="visible"/>
                                      </p:to>
                                    </p:set>
                                  </p:childTnLst>
                                </p:cTn>
                              </p:par>
                              <p:par>
                                <p:cTn id="1246" nodeType="withEffect" fill="hold" presetClass="entr" presetID="1">
                                  <p:stCondLst>
                                    <p:cond delay="0"/>
                                  </p:stCondLst>
                                  <p:childTnLst>
                                    <p:set>
                                      <p:cBhvr>
                                        <p:cTn id="1247" dur="1" fill="hold">
                                          <p:stCondLst>
                                            <p:cond delay="0"/>
                                          </p:stCondLst>
                                        </p:cTn>
                                        <p:tgtEl>
                                          <p:spTgt spid="629"/>
                                        </p:tgtEl>
                                        <p:attrNameLst>
                                          <p:attrName>style.visibility</p:attrName>
                                        </p:attrNameLst>
                                      </p:cBhvr>
                                      <p:to>
                                        <p:strVal val="visible"/>
                                      </p:to>
                                    </p:set>
                                  </p:childTnLst>
                                </p:cTn>
                              </p:par>
                              <p:par>
                                <p:cTn id="1248" nodeType="withEffect" fill="hold" presetClass="entr" presetID="1">
                                  <p:stCondLst>
                                    <p:cond delay="0"/>
                                  </p:stCondLst>
                                  <p:childTnLst>
                                    <p:set>
                                      <p:cBhvr>
                                        <p:cTn id="1249" dur="1" fill="hold">
                                          <p:stCondLst>
                                            <p:cond delay="0"/>
                                          </p:stCondLst>
                                        </p:cTn>
                                        <p:tgtEl>
                                          <p:spTgt spid="630"/>
                                        </p:tgtEl>
                                        <p:attrNameLst>
                                          <p:attrName>style.visibility</p:attrName>
                                        </p:attrNameLst>
                                      </p:cBhvr>
                                      <p:to>
                                        <p:strVal val="visible"/>
                                      </p:to>
                                    </p:set>
                                  </p:childTnLst>
                                </p:cTn>
                              </p:par>
                              <p:par>
                                <p:cTn id="1250" nodeType="withEffect" fill="hold" presetClass="entr" presetID="1">
                                  <p:stCondLst>
                                    <p:cond delay="0"/>
                                  </p:stCondLst>
                                  <p:childTnLst>
                                    <p:set>
                                      <p:cBhvr>
                                        <p:cTn id="1251" dur="1" fill="hold">
                                          <p:stCondLst>
                                            <p:cond delay="0"/>
                                          </p:stCondLst>
                                        </p:cTn>
                                        <p:tgtEl>
                                          <p:spTgt spid="631"/>
                                        </p:tgtEl>
                                        <p:attrNameLst>
                                          <p:attrName>style.visibility</p:attrName>
                                        </p:attrNameLst>
                                      </p:cBhvr>
                                      <p:to>
                                        <p:strVal val="visible"/>
                                      </p:to>
                                    </p:set>
                                  </p:childTnLst>
                                </p:cTn>
                              </p:par>
                              <p:par>
                                <p:cTn id="1252" nodeType="withEffect" fill="hold" presetClass="entr" presetID="1">
                                  <p:stCondLst>
                                    <p:cond delay="0"/>
                                  </p:stCondLst>
                                  <p:childTnLst>
                                    <p:set>
                                      <p:cBhvr>
                                        <p:cTn id="1253" dur="1" fill="hold">
                                          <p:stCondLst>
                                            <p:cond delay="0"/>
                                          </p:stCondLst>
                                        </p:cTn>
                                        <p:tgtEl>
                                          <p:spTgt spid="632"/>
                                        </p:tgtEl>
                                        <p:attrNameLst>
                                          <p:attrName>style.visibility</p:attrName>
                                        </p:attrNameLst>
                                      </p:cBhvr>
                                      <p:to>
                                        <p:strVal val="visible"/>
                                      </p:to>
                                    </p:set>
                                  </p:childTnLst>
                                </p:cTn>
                              </p:par>
                              <p:par>
                                <p:cTn id="1254" nodeType="withEffect" fill="hold" presetClass="entr" presetID="1">
                                  <p:stCondLst>
                                    <p:cond delay="0"/>
                                  </p:stCondLst>
                                  <p:childTnLst>
                                    <p:set>
                                      <p:cBhvr>
                                        <p:cTn id="1255" dur="1" fill="hold">
                                          <p:stCondLst>
                                            <p:cond delay="0"/>
                                          </p:stCondLst>
                                        </p:cTn>
                                        <p:tgtEl>
                                          <p:spTgt spid="633"/>
                                        </p:tgtEl>
                                        <p:attrNameLst>
                                          <p:attrName>style.visibility</p:attrName>
                                        </p:attrNameLst>
                                      </p:cBhvr>
                                      <p:to>
                                        <p:strVal val="visible"/>
                                      </p:to>
                                    </p:set>
                                  </p:childTnLst>
                                </p:cTn>
                              </p:par>
                            </p:childTnLst>
                          </p:cTn>
                        </p:par>
                      </p:childTnLst>
                    </p:cTn>
                  </p:par>
                  <p:par>
                    <p:cTn id="1256" fill="hold">
                      <p:stCondLst>
                        <p:cond delay="indefinite"/>
                      </p:stCondLst>
                      <p:childTnLst>
                        <p:par>
                          <p:cTn id="1257" fill="hold">
                            <p:stCondLst>
                              <p:cond delay="0"/>
                            </p:stCondLst>
                            <p:childTnLst>
                              <p:par>
                                <p:cTn id="1258" nodeType="clickEffect" fill="hold" presetClass="exit" presetID="1">
                                  <p:stCondLst>
                                    <p:cond delay="0"/>
                                  </p:stCondLst>
                                  <p:childTnLst>
                                    <p:set>
                                      <p:cBhvr>
                                        <p:cTn id="1259" dur="1" fill="hold">
                                          <p:stCondLst>
                                            <p:cond delay="0"/>
                                          </p:stCondLst>
                                        </p:cTn>
                                        <p:tgtEl>
                                          <p:spTgt spid="633"/>
                                        </p:tgtEl>
                                        <p:attrNameLst>
                                          <p:attrName>style.visibility</p:attrName>
                                        </p:attrNameLst>
                                      </p:cBhvr>
                                      <p:to>
                                        <p:strVal val="hidden"/>
                                      </p:to>
                                    </p:set>
                                  </p:childTnLst>
                                </p:cTn>
                              </p:par>
                              <p:par>
                                <p:cTn id="1260" nodeType="withEffect" fill="hold" presetClass="entr" presetID="1">
                                  <p:stCondLst>
                                    <p:cond delay="0"/>
                                  </p:stCondLst>
                                  <p:childTnLst>
                                    <p:set>
                                      <p:cBhvr>
                                        <p:cTn id="1261" dur="1" fill="hold">
                                          <p:stCondLst>
                                            <p:cond delay="0"/>
                                          </p:stCondLst>
                                        </p:cTn>
                                        <p:tgtEl>
                                          <p:spTgt spid="623"/>
                                        </p:tgtEl>
                                        <p:attrNameLst>
                                          <p:attrName>style.visibility</p:attrName>
                                        </p:attrNameLst>
                                      </p:cBhvr>
                                      <p:to>
                                        <p:strVal val="visible"/>
                                      </p:to>
                                    </p:set>
                                  </p:childTnLst>
                                </p:cTn>
                              </p:par>
                              <p:par>
                                <p:cTn id="1262" nodeType="withEffect" fill="hold" presetClass="entr" presetID="1">
                                  <p:stCondLst>
                                    <p:cond delay="0"/>
                                  </p:stCondLst>
                                  <p:childTnLst>
                                    <p:set>
                                      <p:cBhvr>
                                        <p:cTn id="1263" dur="1" fill="hold">
                                          <p:stCondLst>
                                            <p:cond delay="0"/>
                                          </p:stCondLst>
                                        </p:cTn>
                                        <p:tgtEl>
                                          <p:spTgt spid="627"/>
                                        </p:tgtEl>
                                        <p:attrNameLst>
                                          <p:attrName>style.visibility</p:attrName>
                                        </p:attrNameLst>
                                      </p:cBhvr>
                                      <p:to>
                                        <p:strVal val="visible"/>
                                      </p:to>
                                    </p:set>
                                  </p:childTnLst>
                                </p:cTn>
                              </p:par>
                              <p:par>
                                <p:cTn id="1264" nodeType="withEffect" fill="hold" presetClass="entr" presetID="1">
                                  <p:stCondLst>
                                    <p:cond delay="0"/>
                                  </p:stCondLst>
                                  <p:childTnLst>
                                    <p:set>
                                      <p:cBhvr>
                                        <p:cTn id="1265" dur="1" fill="hold">
                                          <p:stCondLst>
                                            <p:cond delay="0"/>
                                          </p:stCondLst>
                                        </p:cTn>
                                        <p:tgtEl>
                                          <p:spTgt spid="634"/>
                                        </p:tgtEl>
                                        <p:attrNameLst>
                                          <p:attrName>style.visibility</p:attrName>
                                        </p:attrNameLst>
                                      </p:cBhvr>
                                      <p:to>
                                        <p:strVal val="visible"/>
                                      </p:to>
                                    </p:set>
                                  </p:childTnLst>
                                </p:cTn>
                              </p:par>
                            </p:childTnLst>
                          </p:cTn>
                        </p:par>
                      </p:childTnLst>
                    </p:cTn>
                  </p:par>
                  <p:par>
                    <p:cTn id="1266" fill="hold">
                      <p:stCondLst>
                        <p:cond delay="indefinite"/>
                      </p:stCondLst>
                      <p:childTnLst>
                        <p:par>
                          <p:cTn id="1267" fill="hold">
                            <p:stCondLst>
                              <p:cond delay="0"/>
                            </p:stCondLst>
                            <p:childTnLst>
                              <p:par>
                                <p:cTn id="1268" nodeType="clickEffect" fill="hold" presetClass="exit" presetID="1">
                                  <p:stCondLst>
                                    <p:cond delay="0"/>
                                  </p:stCondLst>
                                  <p:childTnLst>
                                    <p:set>
                                      <p:cBhvr>
                                        <p:cTn id="1269" dur="1" fill="hold">
                                          <p:stCondLst>
                                            <p:cond delay="0"/>
                                          </p:stCondLst>
                                        </p:cTn>
                                        <p:tgtEl>
                                          <p:spTgt spid="634"/>
                                        </p:tgtEl>
                                        <p:attrNameLst>
                                          <p:attrName>style.visibility</p:attrName>
                                        </p:attrNameLst>
                                      </p:cBhvr>
                                      <p:to>
                                        <p:strVal val="hidden"/>
                                      </p:to>
                                    </p:set>
                                  </p:childTnLst>
                                </p:cTn>
                              </p:par>
                              <p:par>
                                <p:cTn id="1270" nodeType="withEffect" fill="hold" presetClass="entr" presetID="1">
                                  <p:stCondLst>
                                    <p:cond delay="0"/>
                                  </p:stCondLst>
                                  <p:childTnLst>
                                    <p:set>
                                      <p:cBhvr>
                                        <p:cTn id="1271" dur="1" fill="hold">
                                          <p:stCondLst>
                                            <p:cond delay="0"/>
                                          </p:stCondLst>
                                        </p:cTn>
                                        <p:tgtEl>
                                          <p:spTgt spid="628"/>
                                        </p:tgtEl>
                                        <p:attrNameLst>
                                          <p:attrName>style.visibility</p:attrName>
                                        </p:attrNameLst>
                                      </p:cBhvr>
                                      <p:to>
                                        <p:strVal val="visible"/>
                                      </p:to>
                                    </p:set>
                                  </p:childTnLst>
                                </p:cTn>
                              </p:par>
                              <p:par>
                                <p:cTn id="1272" nodeType="withEffect" fill="hold" presetClass="entr" presetID="1">
                                  <p:stCondLst>
                                    <p:cond delay="0"/>
                                  </p:stCondLst>
                                  <p:childTnLst>
                                    <p:set>
                                      <p:cBhvr>
                                        <p:cTn id="1273" dur="1" fill="hold">
                                          <p:stCondLst>
                                            <p:cond delay="0"/>
                                          </p:stCondLst>
                                        </p:cTn>
                                        <p:tgtEl>
                                          <p:spTgt spid="622"/>
                                        </p:tgtEl>
                                        <p:attrNameLst>
                                          <p:attrName>style.visibility</p:attrName>
                                        </p:attrNameLst>
                                      </p:cBhvr>
                                      <p:to>
                                        <p:strVal val="visible"/>
                                      </p:to>
                                    </p:set>
                                  </p:childTnLst>
                                </p:cTn>
                              </p:par>
                              <p:par>
                                <p:cTn id="1274" nodeType="withEffect" fill="hold" presetClass="entr" presetID="1">
                                  <p:stCondLst>
                                    <p:cond delay="0"/>
                                  </p:stCondLst>
                                  <p:childTnLst>
                                    <p:set>
                                      <p:cBhvr>
                                        <p:cTn id="1275"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51840" y="484200"/>
            <a:ext cx="10515240" cy="556920"/>
          </a:xfrm>
          <a:prstGeom prst="rect">
            <a:avLst/>
          </a:prstGeom>
          <a:noFill/>
          <a:ln>
            <a:noFill/>
          </a:ln>
        </p:spPr>
        <p:txBody>
          <a:bodyPr anchor="ctr"/>
          <a:p>
            <a:pPr>
              <a:lnSpc>
                <a:spcPct val="90000"/>
              </a:lnSpc>
            </a:pPr>
            <a:r>
              <a:rPr b="1" lang="en-US" sz="2400" spc="-1" strike="noStrike">
                <a:solidFill>
                  <a:srgbClr val="ed7d31"/>
                </a:solidFill>
                <a:latin typeface="Calibri"/>
              </a:rPr>
              <a:t>SCRUM : Artifacts</a:t>
            </a:r>
            <a:endParaRPr b="0" lang="en-US" sz="2400" spc="-1" strike="noStrike">
              <a:solidFill>
                <a:srgbClr val="000000"/>
              </a:solidFill>
              <a:latin typeface="Calibri"/>
            </a:endParaRPr>
          </a:p>
        </p:txBody>
      </p:sp>
      <p:sp>
        <p:nvSpPr>
          <p:cNvPr id="637" name="CustomShape 2"/>
          <p:cNvSpPr/>
          <p:nvPr/>
        </p:nvSpPr>
        <p:spPr>
          <a:xfrm>
            <a:off x="211680" y="1239480"/>
            <a:ext cx="8613000" cy="73044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Arial"/>
              </a:rPr>
              <a:t>Split your work</a:t>
            </a:r>
            <a:r>
              <a:rPr b="0" lang="en-IN" sz="2200" spc="-1" strike="noStrike">
                <a:solidFill>
                  <a:srgbClr val="c00000"/>
                </a:solidFill>
                <a:latin typeface="Arial"/>
              </a:rPr>
              <a:t> </a:t>
            </a:r>
            <a:r>
              <a:rPr b="0" lang="en-IN" sz="2000" spc="-1" strike="noStrike">
                <a:solidFill>
                  <a:srgbClr val="000000"/>
                </a:solidFill>
                <a:latin typeface="Arial"/>
              </a:rPr>
              <a:t>into a list of small, concrete deliverables. Sort the list by priority and estimate the relative effort of each item.</a:t>
            </a:r>
            <a:endParaRPr b="0" lang="en-IN" sz="2000" spc="-1" strike="noStrike">
              <a:latin typeface="Arial"/>
            </a:endParaRPr>
          </a:p>
        </p:txBody>
      </p:sp>
      <p:pic>
        <p:nvPicPr>
          <p:cNvPr id="638" name="Picture 1" descr=""/>
          <p:cNvPicPr/>
          <p:nvPr/>
        </p:nvPicPr>
        <p:blipFill>
          <a:blip r:embed="rId1"/>
          <a:stretch/>
        </p:blipFill>
        <p:spPr>
          <a:xfrm>
            <a:off x="1234440" y="2038320"/>
            <a:ext cx="4723920" cy="1722600"/>
          </a:xfrm>
          <a:prstGeom prst="rect">
            <a:avLst/>
          </a:prstGeom>
          <a:ln w="9360">
            <a:noFill/>
          </a:ln>
        </p:spPr>
      </p:pic>
      <p:sp>
        <p:nvSpPr>
          <p:cNvPr id="639" name="CustomShape 3"/>
          <p:cNvSpPr/>
          <p:nvPr/>
        </p:nvSpPr>
        <p:spPr>
          <a:xfrm>
            <a:off x="397800" y="4300920"/>
            <a:ext cx="891504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project/product is described as a list of features also called </a:t>
            </a:r>
            <a:r>
              <a:rPr b="1" lang="en-IN" sz="2000" spc="-1" strike="noStrike">
                <a:solidFill>
                  <a:srgbClr val="c00000"/>
                </a:solidFill>
                <a:latin typeface="Arial"/>
              </a:rPr>
              <a:t>Product</a:t>
            </a:r>
            <a:r>
              <a:rPr b="0" lang="en-IN" sz="2000" spc="-1" strike="noStrike">
                <a:solidFill>
                  <a:srgbClr val="000000"/>
                </a:solidFill>
                <a:latin typeface="Arial"/>
              </a:rPr>
              <a:t> </a:t>
            </a:r>
            <a:r>
              <a:rPr b="1" lang="en-IN" sz="2000" spc="-1" strike="noStrike">
                <a:solidFill>
                  <a:srgbClr val="c00000"/>
                </a:solidFill>
                <a:latin typeface="Arial"/>
              </a:rPr>
              <a:t>backlog</a:t>
            </a:r>
            <a:r>
              <a:rPr b="0" lang="en-IN" sz="2000" spc="-1" strike="noStrike">
                <a:solidFill>
                  <a:srgbClr val="000000"/>
                </a:solidFill>
                <a:latin typeface="Arial"/>
              </a:rPr>
              <a:t> </a:t>
            </a:r>
            <a:endParaRPr b="0" lang="en-IN" sz="2000" spc="-1" strike="noStrike">
              <a:latin typeface="Arial"/>
            </a:endParaRPr>
          </a:p>
        </p:txBody>
      </p:sp>
      <p:sp>
        <p:nvSpPr>
          <p:cNvPr id="640" name="CustomShape 4"/>
          <p:cNvSpPr/>
          <p:nvPr/>
        </p:nvSpPr>
        <p:spPr>
          <a:xfrm>
            <a:off x="387720" y="4928760"/>
            <a:ext cx="89150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features are described in terms of </a:t>
            </a:r>
            <a:r>
              <a:rPr b="1" lang="en-IN" sz="2000" spc="-1" strike="noStrike">
                <a:solidFill>
                  <a:srgbClr val="c00000"/>
                </a:solidFill>
                <a:latin typeface="Arial"/>
              </a:rPr>
              <a:t>user stories</a:t>
            </a:r>
            <a:r>
              <a:rPr b="0" lang="en-IN" sz="1800" spc="-1" strike="noStrike">
                <a:solidFill>
                  <a:srgbClr val="c00000"/>
                </a:solidFill>
                <a:latin typeface="Arial"/>
              </a:rPr>
              <a:t> </a:t>
            </a:r>
            <a:endParaRPr b="0" lang="en-IN" sz="1800" spc="-1" strike="noStrike">
              <a:latin typeface="Arial"/>
            </a:endParaRPr>
          </a:p>
        </p:txBody>
      </p:sp>
      <p:sp>
        <p:nvSpPr>
          <p:cNvPr id="641" name="CustomShape 5"/>
          <p:cNvSpPr/>
          <p:nvPr/>
        </p:nvSpPr>
        <p:spPr>
          <a:xfrm>
            <a:off x="387360" y="5313960"/>
            <a:ext cx="891504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scrum team </a:t>
            </a:r>
            <a:r>
              <a:rPr b="1" lang="en-IN" sz="2000" spc="-1" strike="noStrike">
                <a:solidFill>
                  <a:srgbClr val="c00000"/>
                </a:solidFill>
                <a:latin typeface="Arial"/>
              </a:rPr>
              <a:t>estimates</a:t>
            </a:r>
            <a:r>
              <a:rPr b="0" lang="en-IN" sz="2000" spc="-1" strike="noStrike">
                <a:solidFill>
                  <a:srgbClr val="000000"/>
                </a:solidFill>
                <a:latin typeface="Arial"/>
              </a:rPr>
              <a:t> the </a:t>
            </a:r>
            <a:r>
              <a:rPr b="1" lang="en-IN" sz="2000" spc="-1" strike="noStrike">
                <a:solidFill>
                  <a:srgbClr val="c00000"/>
                </a:solidFill>
                <a:latin typeface="Arial"/>
              </a:rPr>
              <a:t>work</a:t>
            </a:r>
            <a:r>
              <a:rPr b="1" lang="en-IN" sz="2000" spc="-1" strike="noStrike">
                <a:solidFill>
                  <a:srgbClr val="f6b000"/>
                </a:solidFill>
                <a:latin typeface="Arial"/>
              </a:rPr>
              <a:t> </a:t>
            </a:r>
            <a:r>
              <a:rPr b="0" lang="en-IN" sz="2000" spc="-1" strike="noStrike">
                <a:solidFill>
                  <a:srgbClr val="000000"/>
                </a:solidFill>
                <a:latin typeface="Arial"/>
              </a:rPr>
              <a:t>associated with each story and</a:t>
            </a:r>
            <a:br/>
            <a:r>
              <a:rPr b="0" lang="en-IN" sz="2000" spc="-1" strike="noStrike">
                <a:solidFill>
                  <a:srgbClr val="000000"/>
                </a:solidFill>
                <a:latin typeface="Arial"/>
              </a:rPr>
              <a:t> </a:t>
            </a:r>
            <a:r>
              <a:rPr b="1" lang="en-IN" sz="2000" spc="-1" strike="noStrike">
                <a:solidFill>
                  <a:srgbClr val="c00000"/>
                </a:solidFill>
                <a:latin typeface="Arial"/>
              </a:rPr>
              <a:t>ranks</a:t>
            </a:r>
            <a:r>
              <a:rPr b="0" lang="en-IN" sz="2000" spc="-1" strike="noStrike">
                <a:solidFill>
                  <a:srgbClr val="000000"/>
                </a:solidFill>
                <a:latin typeface="Arial"/>
              </a:rPr>
              <a:t> them in the order of importance. </a:t>
            </a:r>
            <a:endParaRPr b="0" lang="en-IN" sz="2000" spc="-1" strike="noStrike">
              <a:latin typeface="Arial"/>
            </a:endParaRPr>
          </a:p>
        </p:txBody>
      </p:sp>
      <p:sp>
        <p:nvSpPr>
          <p:cNvPr id="642" name="CustomShape 6"/>
          <p:cNvSpPr/>
          <p:nvPr/>
        </p:nvSpPr>
        <p:spPr>
          <a:xfrm>
            <a:off x="397800" y="6042960"/>
            <a:ext cx="89150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a:t>
            </a:r>
            <a:r>
              <a:rPr b="1" lang="en-IN" sz="2000" spc="-1" strike="noStrike">
                <a:solidFill>
                  <a:srgbClr val="c00000"/>
                </a:solidFill>
                <a:latin typeface="Arial"/>
              </a:rPr>
              <a:t>weighted-ranked</a:t>
            </a:r>
            <a:r>
              <a:rPr b="0" lang="en-IN" sz="2000" spc="-1" strike="noStrike">
                <a:solidFill>
                  <a:srgbClr val="000000"/>
                </a:solidFill>
                <a:latin typeface="Arial"/>
              </a:rPr>
              <a:t> features/stories in the backlog results in </a:t>
            </a:r>
            <a:r>
              <a:rPr b="1" lang="en-IN" sz="2000" spc="-1" strike="noStrike">
                <a:solidFill>
                  <a:srgbClr val="c00000"/>
                </a:solidFill>
                <a:latin typeface="Arial"/>
              </a:rPr>
              <a:t>roadmap</a:t>
            </a:r>
            <a:r>
              <a:rPr b="0" lang="en-IN" sz="2000" spc="-1" strike="noStrike">
                <a:solidFill>
                  <a:srgbClr val="000000"/>
                </a:solidFill>
                <a:latin typeface="Arial"/>
              </a:rPr>
              <a:t> </a:t>
            </a:r>
            <a:endParaRPr b="0" lang="en-IN" sz="2000" spc="-1" strike="noStrike">
              <a:latin typeface="Arial"/>
            </a:endParaRPr>
          </a:p>
        </p:txBody>
      </p:sp>
      <p:pic>
        <p:nvPicPr>
          <p:cNvPr id="643" name="Picture 33" descr=""/>
          <p:cNvPicPr/>
          <p:nvPr/>
        </p:nvPicPr>
        <p:blipFill>
          <a:blip r:embed="rId2"/>
          <a:stretch/>
        </p:blipFill>
        <p:spPr>
          <a:xfrm>
            <a:off x="73440" y="4308840"/>
            <a:ext cx="359280" cy="410760"/>
          </a:xfrm>
          <a:prstGeom prst="rect">
            <a:avLst/>
          </a:prstGeom>
          <a:ln>
            <a:noFill/>
          </a:ln>
        </p:spPr>
      </p:pic>
      <p:pic>
        <p:nvPicPr>
          <p:cNvPr id="644" name="Picture 34" descr=""/>
          <p:cNvPicPr/>
          <p:nvPr/>
        </p:nvPicPr>
        <p:blipFill>
          <a:blip r:embed="rId3"/>
          <a:stretch/>
        </p:blipFill>
        <p:spPr>
          <a:xfrm>
            <a:off x="76320" y="4923720"/>
            <a:ext cx="359280" cy="410760"/>
          </a:xfrm>
          <a:prstGeom prst="rect">
            <a:avLst/>
          </a:prstGeom>
          <a:ln>
            <a:noFill/>
          </a:ln>
        </p:spPr>
      </p:pic>
      <p:pic>
        <p:nvPicPr>
          <p:cNvPr id="645" name="Picture 35" descr=""/>
          <p:cNvPicPr/>
          <p:nvPr/>
        </p:nvPicPr>
        <p:blipFill>
          <a:blip r:embed="rId4"/>
          <a:stretch/>
        </p:blipFill>
        <p:spPr>
          <a:xfrm>
            <a:off x="86040" y="5319720"/>
            <a:ext cx="359280" cy="410760"/>
          </a:xfrm>
          <a:prstGeom prst="rect">
            <a:avLst/>
          </a:prstGeom>
          <a:ln>
            <a:noFill/>
          </a:ln>
        </p:spPr>
      </p:pic>
      <p:pic>
        <p:nvPicPr>
          <p:cNvPr id="646" name="Picture 36" descr=""/>
          <p:cNvPicPr/>
          <p:nvPr/>
        </p:nvPicPr>
        <p:blipFill>
          <a:blip r:embed="rId5"/>
          <a:stretch/>
        </p:blipFill>
        <p:spPr>
          <a:xfrm>
            <a:off x="108360" y="6037560"/>
            <a:ext cx="359280" cy="410760"/>
          </a:xfrm>
          <a:prstGeom prst="rect">
            <a:avLst/>
          </a:prstGeom>
          <a:ln>
            <a:noFill/>
          </a:ln>
        </p:spPr>
      </p:pic>
      <p:sp>
        <p:nvSpPr>
          <p:cNvPr id="647" name="CustomShape 7"/>
          <p:cNvSpPr/>
          <p:nvPr/>
        </p:nvSpPr>
        <p:spPr>
          <a:xfrm>
            <a:off x="1220040" y="3522600"/>
            <a:ext cx="126792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c00000"/>
                </a:solidFill>
                <a:latin typeface="Calibri"/>
              </a:rPr>
              <a:t>Product </a:t>
            </a:r>
            <a:br/>
            <a:r>
              <a:rPr b="1" lang="en-IN" sz="1800" spc="-1" strike="noStrike">
                <a:solidFill>
                  <a:srgbClr val="c00000"/>
                </a:solidFill>
                <a:latin typeface="Calibri"/>
              </a:rPr>
              <a:t>backlog</a:t>
            </a:r>
            <a:endParaRPr b="0" lang="en-IN" sz="1800" spc="-1" strike="noStrike">
              <a:latin typeface="Arial"/>
            </a:endParaRPr>
          </a:p>
        </p:txBody>
      </p:sp>
      <p:sp>
        <p:nvSpPr>
          <p:cNvPr id="648" name="CustomShape 8"/>
          <p:cNvSpPr/>
          <p:nvPr/>
        </p:nvSpPr>
        <p:spPr>
          <a:xfrm>
            <a:off x="2857680" y="3532680"/>
            <a:ext cx="1328760" cy="9126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c00000"/>
                </a:solidFill>
                <a:latin typeface="Calibri"/>
              </a:rPr>
              <a:t>backlog as user stories</a:t>
            </a:r>
            <a:endParaRPr b="0" lang="en-IN" sz="1800" spc="-1" strike="noStrike">
              <a:latin typeface="Arial"/>
            </a:endParaRPr>
          </a:p>
        </p:txBody>
      </p:sp>
      <p:sp>
        <p:nvSpPr>
          <p:cNvPr id="649" name="CustomShape 9"/>
          <p:cNvSpPr/>
          <p:nvPr/>
        </p:nvSpPr>
        <p:spPr>
          <a:xfrm>
            <a:off x="4372920" y="3654720"/>
            <a:ext cx="204948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c00000"/>
                </a:solidFill>
                <a:latin typeface="Calibri"/>
              </a:rPr>
              <a:t>Weighted and </a:t>
            </a:r>
            <a:br/>
            <a:r>
              <a:rPr b="1" lang="en-IN" sz="1800" spc="-1" strike="noStrike">
                <a:solidFill>
                  <a:srgbClr val="c00000"/>
                </a:solidFill>
                <a:latin typeface="Calibri"/>
              </a:rPr>
              <a:t>ranked stories</a:t>
            </a:r>
            <a:endParaRPr b="0" lang="en-IN" sz="1800" spc="-1" strike="noStrike">
              <a:latin typeface="Arial"/>
            </a:endParaRPr>
          </a:p>
        </p:txBody>
      </p:sp>
      <p:sp>
        <p:nvSpPr>
          <p:cNvPr id="650" name="CustomShape 10"/>
          <p:cNvSpPr/>
          <p:nvPr/>
        </p:nvSpPr>
        <p:spPr>
          <a:xfrm>
            <a:off x="6208920" y="2047320"/>
            <a:ext cx="417240" cy="2010600"/>
          </a:xfrm>
          <a:prstGeom prst="rect">
            <a:avLst/>
          </a:prstGeom>
          <a:solidFill>
            <a:schemeClr val="accent1">
              <a:lumMod val="40000"/>
              <a:lumOff val="60000"/>
            </a:schemeClr>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c00000"/>
                </a:solidFill>
                <a:latin typeface="Calibri"/>
              </a:rPr>
              <a:t>R</a:t>
            </a:r>
            <a:endParaRPr b="0" lang="en-IN" sz="1800" spc="-1" strike="noStrike">
              <a:latin typeface="Arial"/>
            </a:endParaRPr>
          </a:p>
          <a:p>
            <a:pPr>
              <a:lnSpc>
                <a:spcPct val="100000"/>
              </a:lnSpc>
            </a:pPr>
            <a:r>
              <a:rPr b="1" lang="en-IN" sz="1800" spc="-1" strike="noStrike">
                <a:solidFill>
                  <a:srgbClr val="c00000"/>
                </a:solidFill>
                <a:latin typeface="Calibri"/>
              </a:rPr>
              <a:t>o</a:t>
            </a:r>
            <a:endParaRPr b="0" lang="en-IN" sz="1800" spc="-1" strike="noStrike">
              <a:latin typeface="Arial"/>
            </a:endParaRPr>
          </a:p>
          <a:p>
            <a:pPr>
              <a:lnSpc>
                <a:spcPct val="100000"/>
              </a:lnSpc>
            </a:pPr>
            <a:r>
              <a:rPr b="1" lang="en-IN" sz="1800" spc="-1" strike="noStrike">
                <a:solidFill>
                  <a:srgbClr val="c00000"/>
                </a:solidFill>
                <a:latin typeface="Calibri"/>
              </a:rPr>
              <a:t>a</a:t>
            </a:r>
            <a:endParaRPr b="0" lang="en-IN" sz="1800" spc="-1" strike="noStrike">
              <a:latin typeface="Arial"/>
            </a:endParaRPr>
          </a:p>
          <a:p>
            <a:pPr>
              <a:lnSpc>
                <a:spcPct val="100000"/>
              </a:lnSpc>
            </a:pPr>
            <a:r>
              <a:rPr b="1" lang="en-IN" sz="1800" spc="-1" strike="noStrike">
                <a:solidFill>
                  <a:srgbClr val="c00000"/>
                </a:solidFill>
                <a:latin typeface="Calibri"/>
              </a:rPr>
              <a:t>d</a:t>
            </a:r>
            <a:endParaRPr b="0" lang="en-IN" sz="1800" spc="-1" strike="noStrike">
              <a:latin typeface="Arial"/>
            </a:endParaRPr>
          </a:p>
          <a:p>
            <a:pPr>
              <a:lnSpc>
                <a:spcPct val="100000"/>
              </a:lnSpc>
            </a:pPr>
            <a:r>
              <a:rPr b="1" lang="en-IN" sz="1800" spc="-1" strike="noStrike">
                <a:solidFill>
                  <a:srgbClr val="c00000"/>
                </a:solidFill>
                <a:latin typeface="Calibri"/>
              </a:rPr>
              <a:t>m</a:t>
            </a:r>
            <a:endParaRPr b="0" lang="en-IN" sz="1800" spc="-1" strike="noStrike">
              <a:latin typeface="Arial"/>
            </a:endParaRPr>
          </a:p>
          <a:p>
            <a:pPr>
              <a:lnSpc>
                <a:spcPct val="100000"/>
              </a:lnSpc>
            </a:pPr>
            <a:r>
              <a:rPr b="1" lang="en-IN" sz="1800" spc="-1" strike="noStrike">
                <a:solidFill>
                  <a:srgbClr val="c00000"/>
                </a:solidFill>
                <a:latin typeface="Calibri"/>
              </a:rPr>
              <a:t>a</a:t>
            </a:r>
            <a:endParaRPr b="0" lang="en-IN" sz="1800" spc="-1" strike="noStrike">
              <a:latin typeface="Arial"/>
            </a:endParaRPr>
          </a:p>
          <a:p>
            <a:pPr>
              <a:lnSpc>
                <a:spcPct val="100000"/>
              </a:lnSpc>
            </a:pPr>
            <a:r>
              <a:rPr b="1" lang="en-IN" sz="1800" spc="-1" strike="noStrike">
                <a:solidFill>
                  <a:srgbClr val="c00000"/>
                </a:solidFill>
                <a:latin typeface="Calibri"/>
              </a:rPr>
              <a:t>p</a:t>
            </a:r>
            <a:endParaRPr b="0" lang="en-IN" sz="1800" spc="-1" strike="noStrike">
              <a:latin typeface="Arial"/>
            </a:endParaRPr>
          </a:p>
        </p:txBody>
      </p:sp>
      <p:pic>
        <p:nvPicPr>
          <p:cNvPr id="651" name="Picture 39" descr=""/>
          <p:cNvPicPr/>
          <p:nvPr/>
        </p:nvPicPr>
        <p:blipFill>
          <a:blip r:embed="rId6"/>
          <a:stretch/>
        </p:blipFill>
        <p:spPr>
          <a:xfrm>
            <a:off x="2532960" y="2072520"/>
            <a:ext cx="4644720" cy="2171520"/>
          </a:xfrm>
          <a:prstGeom prst="rect">
            <a:avLst/>
          </a:prstGeom>
          <a:ln>
            <a:noFill/>
          </a:ln>
        </p:spPr>
      </p:pic>
      <p:pic>
        <p:nvPicPr>
          <p:cNvPr id="652" name="Picture 40" descr=""/>
          <p:cNvPicPr/>
          <p:nvPr/>
        </p:nvPicPr>
        <p:blipFill>
          <a:blip r:embed="rId7"/>
          <a:stretch/>
        </p:blipFill>
        <p:spPr>
          <a:xfrm>
            <a:off x="4096080" y="1977120"/>
            <a:ext cx="3725640" cy="2171520"/>
          </a:xfrm>
          <a:prstGeom prst="rect">
            <a:avLst/>
          </a:prstGeom>
          <a:ln>
            <a:noFill/>
          </a:ln>
        </p:spPr>
      </p:pic>
      <p:pic>
        <p:nvPicPr>
          <p:cNvPr id="653" name="Picture 43" descr=""/>
          <p:cNvPicPr/>
          <p:nvPr/>
        </p:nvPicPr>
        <p:blipFill>
          <a:blip r:embed="rId8"/>
          <a:stretch/>
        </p:blipFill>
        <p:spPr>
          <a:xfrm>
            <a:off x="108360" y="6446880"/>
            <a:ext cx="359280" cy="410760"/>
          </a:xfrm>
          <a:prstGeom prst="rect">
            <a:avLst/>
          </a:prstGeom>
          <a:ln>
            <a:noFill/>
          </a:ln>
        </p:spPr>
      </p:pic>
      <p:sp>
        <p:nvSpPr>
          <p:cNvPr id="654" name="CustomShape 11"/>
          <p:cNvSpPr/>
          <p:nvPr/>
        </p:nvSpPr>
        <p:spPr>
          <a:xfrm>
            <a:off x="387360" y="6452280"/>
            <a:ext cx="89150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features/stories in the backlog planned for a sprint is the </a:t>
            </a:r>
            <a:r>
              <a:rPr b="1" lang="en-IN" sz="2000" spc="-1" strike="noStrike">
                <a:solidFill>
                  <a:srgbClr val="c00000"/>
                </a:solidFill>
                <a:latin typeface="Arial"/>
              </a:rPr>
              <a:t>sprint backlog</a:t>
            </a:r>
            <a:endParaRPr b="0" lang="en-IN" sz="2000" spc="-1" strike="noStrike">
              <a:latin typeface="Arial"/>
            </a:endParaRPr>
          </a:p>
        </p:txBody>
      </p:sp>
    </p:spTree>
  </p:cSld>
  <p:timing>
    <p:tnLst>
      <p:par>
        <p:cTn id="1276" dur="indefinite" restart="never" nodeType="tmRoot">
          <p:childTnLst>
            <p:seq>
              <p:cTn id="1277" dur="indefinite" nodeType="mainSeq">
                <p:childTnLst>
                  <p:par>
                    <p:cTn id="1278" fill="hold">
                      <p:stCondLst>
                        <p:cond delay="0"/>
                      </p:stCondLst>
                      <p:childTnLst>
                        <p:par>
                          <p:cTn id="1279" fill="hold">
                            <p:stCondLst>
                              <p:cond delay="0"/>
                            </p:stCondLst>
                            <p:childTnLst>
                              <p:par>
                                <p:cTn id="1280" nodeType="withEffect" fill="hold" presetClass="entr" presetID="1">
                                  <p:stCondLst>
                                    <p:cond delay="0"/>
                                  </p:stCondLst>
                                  <p:childTnLst>
                                    <p:set>
                                      <p:cBhvr>
                                        <p:cTn id="1281" dur="1" fill="hold">
                                          <p:stCondLst>
                                            <p:cond delay="0"/>
                                          </p:stCondLst>
                                        </p:cTn>
                                        <p:tgtEl>
                                          <p:spTgt spid="637"/>
                                        </p:tgtEl>
                                        <p:attrNameLst>
                                          <p:attrName>style.visibility</p:attrName>
                                        </p:attrNameLst>
                                      </p:cBhvr>
                                      <p:to>
                                        <p:strVal val="visible"/>
                                      </p:to>
                                    </p:set>
                                  </p:childTnLst>
                                </p:cTn>
                              </p:par>
                            </p:childTnLst>
                          </p:cTn>
                        </p:par>
                      </p:childTnLst>
                    </p:cTn>
                  </p:par>
                  <p:par>
                    <p:cTn id="1282" fill="hold">
                      <p:stCondLst>
                        <p:cond delay="indefinite"/>
                      </p:stCondLst>
                      <p:childTnLst>
                        <p:par>
                          <p:cTn id="1283" fill="hold">
                            <p:stCondLst>
                              <p:cond delay="0"/>
                            </p:stCondLst>
                            <p:childTnLst>
                              <p:par>
                                <p:cTn id="1284" nodeType="clickEffect" fill="hold" presetClass="entr" presetID="1">
                                  <p:stCondLst>
                                    <p:cond delay="0"/>
                                  </p:stCondLst>
                                  <p:childTnLst>
                                    <p:set>
                                      <p:cBhvr>
                                        <p:cTn id="1285" dur="1" fill="hold">
                                          <p:stCondLst>
                                            <p:cond delay="0"/>
                                          </p:stCondLst>
                                        </p:cTn>
                                        <p:tgtEl>
                                          <p:spTgt spid="638"/>
                                        </p:tgtEl>
                                        <p:attrNameLst>
                                          <p:attrName>style.visibility</p:attrName>
                                        </p:attrNameLst>
                                      </p:cBhvr>
                                      <p:to>
                                        <p:strVal val="visible"/>
                                      </p:to>
                                    </p:set>
                                  </p:childTnLst>
                                </p:cTn>
                              </p:par>
                              <p:par>
                                <p:cTn id="1286" nodeType="withEffect" fill="hold" presetClass="entr" presetID="1">
                                  <p:stCondLst>
                                    <p:cond delay="0"/>
                                  </p:stCondLst>
                                  <p:childTnLst>
                                    <p:set>
                                      <p:cBhvr>
                                        <p:cTn id="1287" dur="1" fill="hold">
                                          <p:stCondLst>
                                            <p:cond delay="0"/>
                                          </p:stCondLst>
                                        </p:cTn>
                                        <p:tgtEl>
                                          <p:spTgt spid="647"/>
                                        </p:tgtEl>
                                        <p:attrNameLst>
                                          <p:attrName>style.visibility</p:attrName>
                                        </p:attrNameLst>
                                      </p:cBhvr>
                                      <p:to>
                                        <p:strVal val="visible"/>
                                      </p:to>
                                    </p:set>
                                  </p:childTnLst>
                                </p:cTn>
                              </p:par>
                              <p:par>
                                <p:cTn id="1288" nodeType="withEffect" fill="hold" presetClass="entr" presetID="1">
                                  <p:stCondLst>
                                    <p:cond delay="0"/>
                                  </p:stCondLst>
                                  <p:childTnLst>
                                    <p:set>
                                      <p:cBhvr>
                                        <p:cTn id="1289" dur="1" fill="hold">
                                          <p:stCondLst>
                                            <p:cond delay="0"/>
                                          </p:stCondLst>
                                        </p:cTn>
                                        <p:tgtEl>
                                          <p:spTgt spid="651"/>
                                        </p:tgtEl>
                                        <p:attrNameLst>
                                          <p:attrName>style.visibility</p:attrName>
                                        </p:attrNameLst>
                                      </p:cBhvr>
                                      <p:to>
                                        <p:strVal val="visible"/>
                                      </p:to>
                                    </p:set>
                                  </p:childTnLst>
                                </p:cTn>
                              </p:par>
                              <p:par>
                                <p:cTn id="1290" nodeType="withEffect" fill="hold" presetClass="entr" presetID="1">
                                  <p:stCondLst>
                                    <p:cond delay="0"/>
                                  </p:stCondLst>
                                  <p:childTnLst>
                                    <p:set>
                                      <p:cBhvr>
                                        <p:cTn id="1291" dur="1" fill="hold">
                                          <p:stCondLst>
                                            <p:cond delay="0"/>
                                          </p:stCondLst>
                                        </p:cTn>
                                        <p:tgtEl>
                                          <p:spTgt spid="643"/>
                                        </p:tgtEl>
                                        <p:attrNameLst>
                                          <p:attrName>style.visibility</p:attrName>
                                        </p:attrNameLst>
                                      </p:cBhvr>
                                      <p:to>
                                        <p:strVal val="visible"/>
                                      </p:to>
                                    </p:set>
                                  </p:childTnLst>
                                </p:cTn>
                              </p:par>
                              <p:par>
                                <p:cTn id="1292" nodeType="withEffect" fill="hold" presetClass="entr" presetID="1">
                                  <p:stCondLst>
                                    <p:cond delay="0"/>
                                  </p:stCondLst>
                                  <p:childTnLst>
                                    <p:set>
                                      <p:cBhvr>
                                        <p:cTn id="1293" dur="1" fill="hold">
                                          <p:stCondLst>
                                            <p:cond delay="0"/>
                                          </p:stCondLst>
                                        </p:cTn>
                                        <p:tgtEl>
                                          <p:spTgt spid="639"/>
                                        </p:tgtEl>
                                        <p:attrNameLst>
                                          <p:attrName>style.visibility</p:attrName>
                                        </p:attrNameLst>
                                      </p:cBhvr>
                                      <p:to>
                                        <p:strVal val="visible"/>
                                      </p:to>
                                    </p:set>
                                  </p:childTnLst>
                                </p:cTn>
                              </p:par>
                            </p:childTnLst>
                          </p:cTn>
                        </p:par>
                      </p:childTnLst>
                    </p:cTn>
                  </p:par>
                  <p:par>
                    <p:cTn id="1294" fill="hold">
                      <p:stCondLst>
                        <p:cond delay="indefinite"/>
                      </p:stCondLst>
                      <p:childTnLst>
                        <p:par>
                          <p:cTn id="1295" fill="hold">
                            <p:stCondLst>
                              <p:cond delay="0"/>
                            </p:stCondLst>
                            <p:childTnLst>
                              <p:par>
                                <p:cTn id="1296" nodeType="clickEffect" fill="hold" presetClass="exit" presetID="1">
                                  <p:stCondLst>
                                    <p:cond delay="0"/>
                                  </p:stCondLst>
                                  <p:childTnLst>
                                    <p:set>
                                      <p:cBhvr>
                                        <p:cTn id="1297" dur="1" fill="hold">
                                          <p:stCondLst>
                                            <p:cond delay="0"/>
                                          </p:stCondLst>
                                        </p:cTn>
                                        <p:tgtEl>
                                          <p:spTgt spid="651"/>
                                        </p:tgtEl>
                                        <p:attrNameLst>
                                          <p:attrName>style.visibility</p:attrName>
                                        </p:attrNameLst>
                                      </p:cBhvr>
                                      <p:to>
                                        <p:strVal val="hidden"/>
                                      </p:to>
                                    </p:set>
                                  </p:childTnLst>
                                </p:cTn>
                              </p:par>
                              <p:par>
                                <p:cTn id="1298" nodeType="withEffect" fill="hold" presetClass="entr" presetID="1">
                                  <p:stCondLst>
                                    <p:cond delay="0"/>
                                  </p:stCondLst>
                                  <p:childTnLst>
                                    <p:set>
                                      <p:cBhvr>
                                        <p:cTn id="1299" dur="1" fill="hold">
                                          <p:stCondLst>
                                            <p:cond delay="0"/>
                                          </p:stCondLst>
                                        </p:cTn>
                                        <p:tgtEl>
                                          <p:spTgt spid="652"/>
                                        </p:tgtEl>
                                        <p:attrNameLst>
                                          <p:attrName>style.visibility</p:attrName>
                                        </p:attrNameLst>
                                      </p:cBhvr>
                                      <p:to>
                                        <p:strVal val="visible"/>
                                      </p:to>
                                    </p:set>
                                  </p:childTnLst>
                                </p:cTn>
                              </p:par>
                              <p:par>
                                <p:cTn id="1300" nodeType="withEffect" fill="hold" presetClass="entr" presetID="1">
                                  <p:stCondLst>
                                    <p:cond delay="0"/>
                                  </p:stCondLst>
                                  <p:childTnLst>
                                    <p:set>
                                      <p:cBhvr>
                                        <p:cTn id="1301" dur="1" fill="hold">
                                          <p:stCondLst>
                                            <p:cond delay="0"/>
                                          </p:stCondLst>
                                        </p:cTn>
                                        <p:tgtEl>
                                          <p:spTgt spid="644"/>
                                        </p:tgtEl>
                                        <p:attrNameLst>
                                          <p:attrName>style.visibility</p:attrName>
                                        </p:attrNameLst>
                                      </p:cBhvr>
                                      <p:to>
                                        <p:strVal val="visible"/>
                                      </p:to>
                                    </p:set>
                                  </p:childTnLst>
                                </p:cTn>
                              </p:par>
                              <p:par>
                                <p:cTn id="1302" nodeType="withEffect" fill="hold" presetClass="entr" presetID="1">
                                  <p:stCondLst>
                                    <p:cond delay="0"/>
                                  </p:stCondLst>
                                  <p:childTnLst>
                                    <p:set>
                                      <p:cBhvr>
                                        <p:cTn id="1303" dur="1" fill="hold">
                                          <p:stCondLst>
                                            <p:cond delay="0"/>
                                          </p:stCondLst>
                                        </p:cTn>
                                        <p:tgtEl>
                                          <p:spTgt spid="648"/>
                                        </p:tgtEl>
                                        <p:attrNameLst>
                                          <p:attrName>style.visibility</p:attrName>
                                        </p:attrNameLst>
                                      </p:cBhvr>
                                      <p:to>
                                        <p:strVal val="visible"/>
                                      </p:to>
                                    </p:set>
                                  </p:childTnLst>
                                </p:cTn>
                              </p:par>
                              <p:par>
                                <p:cTn id="1304" nodeType="withEffect" fill="hold" presetClass="entr" presetID="1">
                                  <p:stCondLst>
                                    <p:cond delay="0"/>
                                  </p:stCondLst>
                                  <p:childTnLst>
                                    <p:set>
                                      <p:cBhvr>
                                        <p:cTn id="1305" dur="1" fill="hold">
                                          <p:stCondLst>
                                            <p:cond delay="0"/>
                                          </p:stCondLst>
                                        </p:cTn>
                                        <p:tgtEl>
                                          <p:spTgt spid="640"/>
                                        </p:tgtEl>
                                        <p:attrNameLst>
                                          <p:attrName>style.visibility</p:attrName>
                                        </p:attrNameLst>
                                      </p:cBhvr>
                                      <p:to>
                                        <p:strVal val="visible"/>
                                      </p:to>
                                    </p:set>
                                  </p:childTnLst>
                                </p:cTn>
                              </p:par>
                            </p:childTnLst>
                          </p:cTn>
                        </p:par>
                      </p:childTnLst>
                    </p:cTn>
                  </p:par>
                  <p:par>
                    <p:cTn id="1306" fill="hold">
                      <p:stCondLst>
                        <p:cond delay="indefinite"/>
                      </p:stCondLst>
                      <p:childTnLst>
                        <p:par>
                          <p:cTn id="1307" fill="hold">
                            <p:stCondLst>
                              <p:cond delay="0"/>
                            </p:stCondLst>
                            <p:childTnLst>
                              <p:par>
                                <p:cTn id="1308" nodeType="clickEffect" fill="hold" presetClass="exit" presetID="1">
                                  <p:stCondLst>
                                    <p:cond delay="0"/>
                                  </p:stCondLst>
                                  <p:childTnLst>
                                    <p:set>
                                      <p:cBhvr>
                                        <p:cTn id="1309" dur="1" fill="hold">
                                          <p:stCondLst>
                                            <p:cond delay="0"/>
                                          </p:stCondLst>
                                        </p:cTn>
                                        <p:tgtEl>
                                          <p:spTgt spid="652"/>
                                        </p:tgtEl>
                                        <p:attrNameLst>
                                          <p:attrName>style.visibility</p:attrName>
                                        </p:attrNameLst>
                                      </p:cBhvr>
                                      <p:to>
                                        <p:strVal val="hidden"/>
                                      </p:to>
                                    </p:set>
                                  </p:childTnLst>
                                </p:cTn>
                              </p:par>
                              <p:par>
                                <p:cTn id="1310" nodeType="withEffect" fill="hold" presetClass="entr" presetID="1">
                                  <p:stCondLst>
                                    <p:cond delay="0"/>
                                  </p:stCondLst>
                                  <p:childTnLst>
                                    <p:set>
                                      <p:cBhvr>
                                        <p:cTn id="1311" dur="1" fill="hold">
                                          <p:stCondLst>
                                            <p:cond delay="0"/>
                                          </p:stCondLst>
                                        </p:cTn>
                                        <p:tgtEl>
                                          <p:spTgt spid="645"/>
                                        </p:tgtEl>
                                        <p:attrNameLst>
                                          <p:attrName>style.visibility</p:attrName>
                                        </p:attrNameLst>
                                      </p:cBhvr>
                                      <p:to>
                                        <p:strVal val="visible"/>
                                      </p:to>
                                    </p:set>
                                  </p:childTnLst>
                                </p:cTn>
                              </p:par>
                              <p:par>
                                <p:cTn id="1312" nodeType="withEffect" fill="hold" presetClass="entr" presetID="1">
                                  <p:stCondLst>
                                    <p:cond delay="0"/>
                                  </p:stCondLst>
                                  <p:childTnLst>
                                    <p:set>
                                      <p:cBhvr>
                                        <p:cTn id="1313" dur="1" fill="hold">
                                          <p:stCondLst>
                                            <p:cond delay="0"/>
                                          </p:stCondLst>
                                        </p:cTn>
                                        <p:tgtEl>
                                          <p:spTgt spid="641"/>
                                        </p:tgtEl>
                                        <p:attrNameLst>
                                          <p:attrName>style.visibility</p:attrName>
                                        </p:attrNameLst>
                                      </p:cBhvr>
                                      <p:to>
                                        <p:strVal val="visible"/>
                                      </p:to>
                                    </p:set>
                                  </p:childTnLst>
                                </p:cTn>
                              </p:par>
                              <p:par>
                                <p:cTn id="1314" nodeType="withEffect" fill="hold" presetClass="entr" presetID="1">
                                  <p:stCondLst>
                                    <p:cond delay="0"/>
                                  </p:stCondLst>
                                  <p:childTnLst>
                                    <p:set>
                                      <p:cBhvr>
                                        <p:cTn id="1315" dur="1" fill="hold">
                                          <p:stCondLst>
                                            <p:cond delay="0"/>
                                          </p:stCondLst>
                                        </p:cTn>
                                        <p:tgtEl>
                                          <p:spTgt spid="649"/>
                                        </p:tgtEl>
                                        <p:attrNameLst>
                                          <p:attrName>style.visibility</p:attrName>
                                        </p:attrNameLst>
                                      </p:cBhvr>
                                      <p:to>
                                        <p:strVal val="visible"/>
                                      </p:to>
                                    </p:set>
                                  </p:childTnLst>
                                </p:cTn>
                              </p:par>
                            </p:childTnLst>
                          </p:cTn>
                        </p:par>
                      </p:childTnLst>
                    </p:cTn>
                  </p:par>
                  <p:par>
                    <p:cTn id="1316" fill="hold">
                      <p:stCondLst>
                        <p:cond delay="indefinite"/>
                      </p:stCondLst>
                      <p:childTnLst>
                        <p:par>
                          <p:cTn id="1317" fill="hold">
                            <p:stCondLst>
                              <p:cond delay="0"/>
                            </p:stCondLst>
                            <p:childTnLst>
                              <p:par>
                                <p:cTn id="1318" nodeType="clickEffect" fill="hold" presetClass="entr" presetID="1">
                                  <p:stCondLst>
                                    <p:cond delay="0"/>
                                  </p:stCondLst>
                                  <p:childTnLst>
                                    <p:set>
                                      <p:cBhvr>
                                        <p:cTn id="1319" dur="1" fill="hold">
                                          <p:stCondLst>
                                            <p:cond delay="0"/>
                                          </p:stCondLst>
                                        </p:cTn>
                                        <p:tgtEl>
                                          <p:spTgt spid="646"/>
                                        </p:tgtEl>
                                        <p:attrNameLst>
                                          <p:attrName>style.visibility</p:attrName>
                                        </p:attrNameLst>
                                      </p:cBhvr>
                                      <p:to>
                                        <p:strVal val="visible"/>
                                      </p:to>
                                    </p:set>
                                  </p:childTnLst>
                                </p:cTn>
                              </p:par>
                              <p:par>
                                <p:cTn id="1320" nodeType="withEffect" fill="hold" presetClass="entr" presetID="1">
                                  <p:stCondLst>
                                    <p:cond delay="0"/>
                                  </p:stCondLst>
                                  <p:childTnLst>
                                    <p:set>
                                      <p:cBhvr>
                                        <p:cTn id="1321" dur="1" fill="hold">
                                          <p:stCondLst>
                                            <p:cond delay="0"/>
                                          </p:stCondLst>
                                        </p:cTn>
                                        <p:tgtEl>
                                          <p:spTgt spid="642"/>
                                        </p:tgtEl>
                                        <p:attrNameLst>
                                          <p:attrName>style.visibility</p:attrName>
                                        </p:attrNameLst>
                                      </p:cBhvr>
                                      <p:to>
                                        <p:strVal val="visible"/>
                                      </p:to>
                                    </p:set>
                                  </p:childTnLst>
                                </p:cTn>
                              </p:par>
                              <p:par>
                                <p:cTn id="1322" nodeType="withEffect" fill="hold" presetClass="entr" presetID="1">
                                  <p:stCondLst>
                                    <p:cond delay="0"/>
                                  </p:stCondLst>
                                  <p:childTnLst>
                                    <p:set>
                                      <p:cBhvr>
                                        <p:cTn id="1323" dur="1" fill="hold">
                                          <p:stCondLst>
                                            <p:cond delay="0"/>
                                          </p:stCondLst>
                                        </p:cTn>
                                        <p:tgtEl>
                                          <p:spTgt spid="650"/>
                                        </p:tgtEl>
                                        <p:attrNameLst>
                                          <p:attrName>style.visibility</p:attrName>
                                        </p:attrNameLst>
                                      </p:cBhvr>
                                      <p:to>
                                        <p:strVal val="visible"/>
                                      </p:to>
                                    </p:set>
                                  </p:childTnLst>
                                </p:cTn>
                              </p:par>
                            </p:childTnLst>
                          </p:cTn>
                        </p:par>
                      </p:childTnLst>
                    </p:cTn>
                  </p:par>
                  <p:par>
                    <p:cTn id="1324" fill="hold">
                      <p:stCondLst>
                        <p:cond delay="indefinite"/>
                      </p:stCondLst>
                      <p:childTnLst>
                        <p:par>
                          <p:cTn id="1325" fill="hold">
                            <p:stCondLst>
                              <p:cond delay="0"/>
                            </p:stCondLst>
                            <p:childTnLst>
                              <p:par>
                                <p:cTn id="1326" nodeType="clickEffect" fill="hold" presetClass="entr" presetID="1">
                                  <p:stCondLst>
                                    <p:cond delay="0"/>
                                  </p:stCondLst>
                                  <p:childTnLst>
                                    <p:set>
                                      <p:cBhvr>
                                        <p:cTn id="1327" dur="1" fill="hold">
                                          <p:stCondLst>
                                            <p:cond delay="0"/>
                                          </p:stCondLst>
                                        </p:cTn>
                                        <p:tgtEl>
                                          <p:spTgt spid="653"/>
                                        </p:tgtEl>
                                        <p:attrNameLst>
                                          <p:attrName>style.visibility</p:attrName>
                                        </p:attrNameLst>
                                      </p:cBhvr>
                                      <p:to>
                                        <p:strVal val="visible"/>
                                      </p:to>
                                    </p:set>
                                  </p:childTnLst>
                                </p:cTn>
                              </p:par>
                              <p:par>
                                <p:cTn id="1328" nodeType="withEffect" fill="hold" presetClass="entr" presetID="1">
                                  <p:stCondLst>
                                    <p:cond delay="0"/>
                                  </p:stCondLst>
                                  <p:childTnLst>
                                    <p:set>
                                      <p:cBhvr>
                                        <p:cTn id="1329"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62280" y="498600"/>
            <a:ext cx="10515240" cy="556920"/>
          </a:xfrm>
          <a:prstGeom prst="rect">
            <a:avLst/>
          </a:prstGeom>
          <a:noFill/>
          <a:ln>
            <a:noFill/>
          </a:ln>
        </p:spPr>
        <p:txBody>
          <a:bodyPr anchor="ctr"/>
          <a:p>
            <a:pPr>
              <a:lnSpc>
                <a:spcPct val="90000"/>
              </a:lnSpc>
            </a:pPr>
            <a:r>
              <a:rPr b="1" lang="en-US" sz="2400" spc="-1" strike="noStrike">
                <a:solidFill>
                  <a:srgbClr val="ed7d31"/>
                </a:solidFill>
                <a:latin typeface="Calibri"/>
              </a:rPr>
              <a:t>SCRUM : Events</a:t>
            </a:r>
            <a:endParaRPr b="0" lang="en-US" sz="2400" spc="-1" strike="noStrike">
              <a:solidFill>
                <a:srgbClr val="000000"/>
              </a:solidFill>
              <a:latin typeface="Calibri"/>
            </a:endParaRPr>
          </a:p>
        </p:txBody>
      </p:sp>
      <p:sp>
        <p:nvSpPr>
          <p:cNvPr id="656" name="CustomShape 2"/>
          <p:cNvSpPr/>
          <p:nvPr/>
        </p:nvSpPr>
        <p:spPr>
          <a:xfrm>
            <a:off x="77760" y="1217160"/>
            <a:ext cx="10886760" cy="103464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Split time </a:t>
            </a:r>
            <a:r>
              <a:rPr b="0" lang="en-IN" sz="2000" spc="-1" strike="noStrike">
                <a:solidFill>
                  <a:srgbClr val="000000"/>
                </a:solidFill>
                <a:latin typeface="Calibri"/>
              </a:rPr>
              <a:t>into short fixed-length iterations (called </a:t>
            </a:r>
            <a:r>
              <a:rPr b="1" lang="en-IN" sz="2000" spc="-1" strike="noStrike">
                <a:solidFill>
                  <a:srgbClr val="c00000"/>
                </a:solidFill>
                <a:latin typeface="Calibri"/>
              </a:rPr>
              <a:t>Sprints</a:t>
            </a:r>
            <a:r>
              <a:rPr b="0" lang="en-IN" sz="2000" spc="-1" strike="noStrike">
                <a:solidFill>
                  <a:srgbClr val="000000"/>
                </a:solidFill>
                <a:latin typeface="Calibri"/>
              </a:rPr>
              <a:t>) usually 2 – 4 weeks, with potentially shippable code demonstrated after each iteration. (its also called time-boxing)</a:t>
            </a:r>
            <a:endParaRPr b="0" lang="en-IN" sz="2000" spc="-1" strike="noStrike">
              <a:latin typeface="Arial"/>
            </a:endParaRPr>
          </a:p>
        </p:txBody>
      </p:sp>
      <p:pic>
        <p:nvPicPr>
          <p:cNvPr id="657" name="Picture 1" descr=""/>
          <p:cNvPicPr/>
          <p:nvPr/>
        </p:nvPicPr>
        <p:blipFill>
          <a:blip r:embed="rId1"/>
          <a:stretch/>
        </p:blipFill>
        <p:spPr>
          <a:xfrm>
            <a:off x="1662480" y="2117160"/>
            <a:ext cx="6629040" cy="1123560"/>
          </a:xfrm>
          <a:prstGeom prst="rect">
            <a:avLst/>
          </a:prstGeom>
          <a:ln>
            <a:noFill/>
          </a:ln>
        </p:spPr>
      </p:pic>
      <p:sp>
        <p:nvSpPr>
          <p:cNvPr id="658" name="CustomShape 3"/>
          <p:cNvSpPr/>
          <p:nvPr/>
        </p:nvSpPr>
        <p:spPr>
          <a:xfrm>
            <a:off x="263520" y="6024960"/>
            <a:ext cx="8299800" cy="103464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Sprint planning meeting </a:t>
            </a:r>
            <a:r>
              <a:rPr b="0" lang="en-IN" sz="2000" spc="-1" strike="noStrike">
                <a:solidFill>
                  <a:srgbClr val="000000"/>
                </a:solidFill>
                <a:latin typeface="Calibri"/>
              </a:rPr>
              <a:t>is the planning meeting to determine which of the product backlog items will be worked on and delivered in the sprint iteration</a:t>
            </a:r>
            <a:endParaRPr b="0" lang="en-IN" sz="2000" spc="-1" strike="noStrike">
              <a:latin typeface="Arial"/>
            </a:endParaRPr>
          </a:p>
        </p:txBody>
      </p:sp>
      <p:pic>
        <p:nvPicPr>
          <p:cNvPr id="659" name="Picture 1" descr=""/>
          <p:cNvPicPr/>
          <p:nvPr/>
        </p:nvPicPr>
        <p:blipFill>
          <a:blip r:embed="rId2"/>
          <a:stretch/>
        </p:blipFill>
        <p:spPr>
          <a:xfrm>
            <a:off x="77760" y="3241080"/>
            <a:ext cx="7381440" cy="1590480"/>
          </a:xfrm>
          <a:prstGeom prst="rect">
            <a:avLst/>
          </a:prstGeom>
          <a:ln>
            <a:noFill/>
          </a:ln>
        </p:spPr>
      </p:pic>
      <p:sp>
        <p:nvSpPr>
          <p:cNvPr id="660" name="CustomShape 4"/>
          <p:cNvSpPr/>
          <p:nvPr/>
        </p:nvSpPr>
        <p:spPr>
          <a:xfrm>
            <a:off x="578880" y="3811680"/>
            <a:ext cx="216396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1f4e79"/>
                </a:solidFill>
                <a:latin typeface="Calibri"/>
              </a:rPr>
              <a:t>Iteration/ Sprint 1</a:t>
            </a:r>
            <a:endParaRPr b="0" lang="en-IN" sz="2000" spc="-1" strike="noStrike">
              <a:latin typeface="Arial"/>
            </a:endParaRPr>
          </a:p>
        </p:txBody>
      </p:sp>
      <p:sp>
        <p:nvSpPr>
          <p:cNvPr id="661" name="CustomShape 5"/>
          <p:cNvSpPr/>
          <p:nvPr/>
        </p:nvSpPr>
        <p:spPr>
          <a:xfrm>
            <a:off x="3119400" y="3830760"/>
            <a:ext cx="203004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1f4e79"/>
                </a:solidFill>
                <a:latin typeface="Calibri"/>
              </a:rPr>
              <a:t>Iteration/ Sprint 2</a:t>
            </a:r>
            <a:endParaRPr b="0" lang="en-IN" sz="2000" spc="-1" strike="noStrike">
              <a:latin typeface="Arial"/>
            </a:endParaRPr>
          </a:p>
        </p:txBody>
      </p:sp>
      <p:sp>
        <p:nvSpPr>
          <p:cNvPr id="662" name="CustomShape 6"/>
          <p:cNvSpPr/>
          <p:nvPr/>
        </p:nvSpPr>
        <p:spPr>
          <a:xfrm>
            <a:off x="5721840" y="3971520"/>
            <a:ext cx="3076920" cy="1614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Calibri"/>
              </a:rPr>
              <a:t>The total effort each iteration can accommodate </a:t>
            </a:r>
            <a:r>
              <a:rPr b="1" lang="en-IN" sz="2000" spc="-1" strike="noStrike">
                <a:solidFill>
                  <a:srgbClr val="c00000"/>
                </a:solidFill>
                <a:latin typeface="Calibri"/>
              </a:rPr>
              <a:t>leads to </a:t>
            </a:r>
            <a:r>
              <a:rPr b="0" lang="en-IN" sz="2000" spc="-1" strike="noStrike">
                <a:solidFill>
                  <a:srgbClr val="000000"/>
                </a:solidFill>
                <a:latin typeface="Calibri"/>
              </a:rPr>
              <a:t>number of user story per iteration</a:t>
            </a:r>
            <a:endParaRPr b="0" lang="en-IN" sz="2000" spc="-1" strike="noStrike">
              <a:latin typeface="Arial"/>
            </a:endParaRPr>
          </a:p>
        </p:txBody>
      </p:sp>
      <p:sp>
        <p:nvSpPr>
          <p:cNvPr id="663" name="CustomShape 7"/>
          <p:cNvSpPr/>
          <p:nvPr/>
        </p:nvSpPr>
        <p:spPr>
          <a:xfrm>
            <a:off x="306360" y="5515920"/>
            <a:ext cx="84956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Calibri"/>
              </a:rPr>
              <a:t>One</a:t>
            </a:r>
            <a:r>
              <a:rPr b="1" lang="en-IN" sz="2000" spc="-1" strike="noStrike">
                <a:solidFill>
                  <a:srgbClr val="f6b000"/>
                </a:solidFill>
                <a:latin typeface="Calibri"/>
              </a:rPr>
              <a:t> </a:t>
            </a:r>
            <a:r>
              <a:rPr b="1" lang="en-IN" sz="2000" spc="-1" strike="noStrike">
                <a:solidFill>
                  <a:srgbClr val="c00000"/>
                </a:solidFill>
                <a:latin typeface="Calibri"/>
              </a:rPr>
              <a:t>release</a:t>
            </a:r>
            <a:r>
              <a:rPr b="1" lang="en-IN" sz="2000" spc="-1" strike="noStrike">
                <a:solidFill>
                  <a:srgbClr val="f6b000"/>
                </a:solidFill>
                <a:latin typeface="Calibri"/>
              </a:rPr>
              <a:t> </a:t>
            </a:r>
            <a:r>
              <a:rPr b="0" lang="en-IN" sz="2000" spc="-1" strike="noStrike">
                <a:solidFill>
                  <a:srgbClr val="000000"/>
                </a:solidFill>
                <a:latin typeface="Calibri"/>
              </a:rPr>
              <a:t>may</a:t>
            </a:r>
            <a:r>
              <a:rPr b="1" lang="en-IN" sz="2000" spc="-1" strike="noStrike">
                <a:solidFill>
                  <a:srgbClr val="f6b000"/>
                </a:solidFill>
                <a:latin typeface="Calibri"/>
              </a:rPr>
              <a:t> </a:t>
            </a:r>
            <a:r>
              <a:rPr b="0" lang="en-IN" sz="2000" spc="-1" strike="noStrike">
                <a:solidFill>
                  <a:srgbClr val="000000"/>
                </a:solidFill>
                <a:latin typeface="Calibri"/>
              </a:rPr>
              <a:t>contains </a:t>
            </a:r>
            <a:r>
              <a:rPr b="1" lang="en-IN" sz="2000" spc="-1" strike="noStrike">
                <a:solidFill>
                  <a:srgbClr val="c00000"/>
                </a:solidFill>
                <a:latin typeface="Calibri"/>
              </a:rPr>
              <a:t>number of iterations</a:t>
            </a:r>
            <a:endParaRPr b="0" lang="en-IN" sz="2000" spc="-1" strike="noStrike">
              <a:latin typeface="Arial"/>
            </a:endParaRPr>
          </a:p>
        </p:txBody>
      </p:sp>
      <p:sp>
        <p:nvSpPr>
          <p:cNvPr id="664" name="CustomShape 8"/>
          <p:cNvSpPr/>
          <p:nvPr/>
        </p:nvSpPr>
        <p:spPr>
          <a:xfrm>
            <a:off x="2334600" y="5115960"/>
            <a:ext cx="1185480" cy="39528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latin typeface="Calibri"/>
              </a:rPr>
              <a:t>Release</a:t>
            </a:r>
            <a:endParaRPr b="0" lang="en-IN" sz="2000" spc="-1" strike="noStrike">
              <a:latin typeface="Arial"/>
            </a:endParaRPr>
          </a:p>
        </p:txBody>
      </p:sp>
      <p:pic>
        <p:nvPicPr>
          <p:cNvPr id="665" name="Picture 4" descr=""/>
          <p:cNvPicPr/>
          <p:nvPr/>
        </p:nvPicPr>
        <p:blipFill>
          <a:blip r:embed="rId3"/>
          <a:stretch/>
        </p:blipFill>
        <p:spPr>
          <a:xfrm>
            <a:off x="263520" y="4753080"/>
            <a:ext cx="5181840" cy="420480"/>
          </a:xfrm>
          <a:prstGeom prst="rect">
            <a:avLst/>
          </a:prstGeom>
          <a:ln>
            <a:noFill/>
          </a:ln>
        </p:spPr>
      </p:pic>
    </p:spTree>
  </p:cSld>
  <p:timing>
    <p:tnLst>
      <p:par>
        <p:cTn id="1330" dur="indefinite" restart="never" nodeType="tmRoot">
          <p:childTnLst>
            <p:seq>
              <p:cTn id="1331" dur="indefinite" nodeType="mainSeq">
                <p:childTnLst>
                  <p:par>
                    <p:cTn id="1332" fill="hold">
                      <p:stCondLst>
                        <p:cond delay="0"/>
                      </p:stCondLst>
                      <p:childTnLst>
                        <p:par>
                          <p:cTn id="1333" fill="hold">
                            <p:stCondLst>
                              <p:cond delay="0"/>
                            </p:stCondLst>
                            <p:childTnLst>
                              <p:par>
                                <p:cTn id="1334" nodeType="withEffect" fill="hold" presetClass="entr" presetID="1">
                                  <p:stCondLst>
                                    <p:cond delay="0"/>
                                  </p:stCondLst>
                                  <p:childTnLst>
                                    <p:set>
                                      <p:cBhvr>
                                        <p:cTn id="1335" dur="1" fill="hold">
                                          <p:stCondLst>
                                            <p:cond delay="0"/>
                                          </p:stCondLst>
                                        </p:cTn>
                                        <p:tgtEl>
                                          <p:spTgt spid="656"/>
                                        </p:tgtEl>
                                        <p:attrNameLst>
                                          <p:attrName>style.visibility</p:attrName>
                                        </p:attrNameLst>
                                      </p:cBhvr>
                                      <p:to>
                                        <p:strVal val="visible"/>
                                      </p:to>
                                    </p:set>
                                  </p:childTnLst>
                                </p:cTn>
                              </p:par>
                            </p:childTnLst>
                          </p:cTn>
                        </p:par>
                      </p:childTnLst>
                    </p:cTn>
                  </p:par>
                  <p:par>
                    <p:cTn id="1336" fill="hold">
                      <p:stCondLst>
                        <p:cond delay="indefinite"/>
                      </p:stCondLst>
                      <p:childTnLst>
                        <p:par>
                          <p:cTn id="1337" fill="hold">
                            <p:stCondLst>
                              <p:cond delay="0"/>
                            </p:stCondLst>
                            <p:childTnLst>
                              <p:par>
                                <p:cTn id="1338" nodeType="clickEffect" fill="hold" presetClass="entr" presetID="1">
                                  <p:stCondLst>
                                    <p:cond delay="0"/>
                                  </p:stCondLst>
                                  <p:childTnLst>
                                    <p:set>
                                      <p:cBhvr>
                                        <p:cTn id="1339" dur="1" fill="hold">
                                          <p:stCondLst>
                                            <p:cond delay="0"/>
                                          </p:stCondLst>
                                        </p:cTn>
                                        <p:tgtEl>
                                          <p:spTgt spid="659"/>
                                        </p:tgtEl>
                                        <p:attrNameLst>
                                          <p:attrName>style.visibility</p:attrName>
                                        </p:attrNameLst>
                                      </p:cBhvr>
                                      <p:to>
                                        <p:strVal val="visible"/>
                                      </p:to>
                                    </p:set>
                                  </p:childTnLst>
                                </p:cTn>
                              </p:par>
                              <p:par>
                                <p:cTn id="1340" nodeType="withEffect" fill="hold" presetClass="entr" presetID="1">
                                  <p:stCondLst>
                                    <p:cond delay="0"/>
                                  </p:stCondLst>
                                  <p:childTnLst>
                                    <p:set>
                                      <p:cBhvr>
                                        <p:cTn id="1341" dur="1" fill="hold">
                                          <p:stCondLst>
                                            <p:cond delay="0"/>
                                          </p:stCondLst>
                                        </p:cTn>
                                        <p:tgtEl>
                                          <p:spTgt spid="660"/>
                                        </p:tgtEl>
                                        <p:attrNameLst>
                                          <p:attrName>style.visibility</p:attrName>
                                        </p:attrNameLst>
                                      </p:cBhvr>
                                      <p:to>
                                        <p:strVal val="visible"/>
                                      </p:to>
                                    </p:set>
                                  </p:childTnLst>
                                </p:cTn>
                              </p:par>
                              <p:par>
                                <p:cTn id="1342" nodeType="withEffect" fill="hold" presetClass="entr" presetID="1">
                                  <p:stCondLst>
                                    <p:cond delay="0"/>
                                  </p:stCondLst>
                                  <p:childTnLst>
                                    <p:set>
                                      <p:cBhvr>
                                        <p:cTn id="1343" dur="1" fill="hold">
                                          <p:stCondLst>
                                            <p:cond delay="0"/>
                                          </p:stCondLst>
                                        </p:cTn>
                                        <p:tgtEl>
                                          <p:spTgt spid="661"/>
                                        </p:tgtEl>
                                        <p:attrNameLst>
                                          <p:attrName>style.visibility</p:attrName>
                                        </p:attrNameLst>
                                      </p:cBhvr>
                                      <p:to>
                                        <p:strVal val="visible"/>
                                      </p:to>
                                    </p:set>
                                  </p:childTnLst>
                                </p:cTn>
                              </p:par>
                              <p:par>
                                <p:cTn id="1344" nodeType="withEffect" fill="hold" presetClass="entr" presetID="1">
                                  <p:stCondLst>
                                    <p:cond delay="0"/>
                                  </p:stCondLst>
                                  <p:childTnLst>
                                    <p:set>
                                      <p:cBhvr>
                                        <p:cTn id="1345" dur="1" fill="hold">
                                          <p:stCondLst>
                                            <p:cond delay="0"/>
                                          </p:stCondLst>
                                        </p:cTn>
                                        <p:tgtEl>
                                          <p:spTgt spid="663"/>
                                        </p:tgtEl>
                                        <p:attrNameLst>
                                          <p:attrName>style.visibility</p:attrName>
                                        </p:attrNameLst>
                                      </p:cBhvr>
                                      <p:to>
                                        <p:strVal val="visible"/>
                                      </p:to>
                                    </p:set>
                                  </p:childTnLst>
                                </p:cTn>
                              </p:par>
                              <p:par>
                                <p:cTn id="1346" nodeType="withEffect" fill="hold" presetClass="entr" presetID="1">
                                  <p:stCondLst>
                                    <p:cond delay="0"/>
                                  </p:stCondLst>
                                  <p:childTnLst>
                                    <p:set>
                                      <p:cBhvr>
                                        <p:cTn id="1347" dur="1" fill="hold">
                                          <p:stCondLst>
                                            <p:cond delay="0"/>
                                          </p:stCondLst>
                                        </p:cTn>
                                        <p:tgtEl>
                                          <p:spTgt spid="664"/>
                                        </p:tgtEl>
                                        <p:attrNameLst>
                                          <p:attrName>style.visibility</p:attrName>
                                        </p:attrNameLst>
                                      </p:cBhvr>
                                      <p:to>
                                        <p:strVal val="visible"/>
                                      </p:to>
                                    </p:set>
                                  </p:childTnLst>
                                </p:cTn>
                              </p:par>
                              <p:par>
                                <p:cTn id="1348" nodeType="withEffect" fill="hold" presetClass="entr" presetID="1">
                                  <p:stCondLst>
                                    <p:cond delay="0"/>
                                  </p:stCondLst>
                                  <p:childTnLst>
                                    <p:set>
                                      <p:cBhvr>
                                        <p:cTn id="1349" dur="1" fill="hold">
                                          <p:stCondLst>
                                            <p:cond delay="0"/>
                                          </p:stCondLst>
                                        </p:cTn>
                                        <p:tgtEl>
                                          <p:spTgt spid="665"/>
                                        </p:tgtEl>
                                        <p:attrNameLst>
                                          <p:attrName>style.visibility</p:attrName>
                                        </p:attrNameLst>
                                      </p:cBhvr>
                                      <p:to>
                                        <p:strVal val="visible"/>
                                      </p:to>
                                    </p:set>
                                  </p:childTnLst>
                                </p:cTn>
                              </p:par>
                              <p:par>
                                <p:cTn id="1350" nodeType="withEffect" fill="hold" presetClass="entr" presetID="1">
                                  <p:stCondLst>
                                    <p:cond delay="0"/>
                                  </p:stCondLst>
                                  <p:childTnLst>
                                    <p:set>
                                      <p:cBhvr>
                                        <p:cTn id="1351" dur="1" fill="hold">
                                          <p:stCondLst>
                                            <p:cond delay="0"/>
                                          </p:stCondLst>
                                        </p:cTn>
                                        <p:tgtEl>
                                          <p:spTgt spid="662"/>
                                        </p:tgtEl>
                                        <p:attrNameLst>
                                          <p:attrName>style.visibility</p:attrName>
                                        </p:attrNameLst>
                                      </p:cBhvr>
                                      <p:to>
                                        <p:strVal val="visible"/>
                                      </p:to>
                                    </p:set>
                                  </p:childTnLst>
                                </p:cTn>
                              </p:par>
                            </p:childTnLst>
                          </p:cTn>
                        </p:par>
                      </p:childTnLst>
                    </p:cTn>
                  </p:par>
                  <p:par>
                    <p:cTn id="1352" fill="hold">
                      <p:stCondLst>
                        <p:cond delay="indefinite"/>
                      </p:stCondLst>
                      <p:childTnLst>
                        <p:par>
                          <p:cTn id="1353" fill="hold">
                            <p:stCondLst>
                              <p:cond delay="0"/>
                            </p:stCondLst>
                            <p:childTnLst>
                              <p:par>
                                <p:cTn id="1354" nodeType="clickEffect" fill="hold" presetClass="entr" presetID="1">
                                  <p:stCondLst>
                                    <p:cond delay="0"/>
                                  </p:stCondLst>
                                  <p:childTnLst>
                                    <p:set>
                                      <p:cBhvr>
                                        <p:cTn id="1355"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80640" y="52920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SCRUM : Events</a:t>
            </a:r>
            <a:endParaRPr b="0" lang="en-US" sz="2400" spc="-1" strike="noStrike">
              <a:solidFill>
                <a:srgbClr val="000000"/>
              </a:solidFill>
              <a:latin typeface="Calibri"/>
            </a:endParaRPr>
          </a:p>
        </p:txBody>
      </p:sp>
      <p:sp>
        <p:nvSpPr>
          <p:cNvPr id="667" name="CustomShape 2"/>
          <p:cNvSpPr/>
          <p:nvPr/>
        </p:nvSpPr>
        <p:spPr>
          <a:xfrm>
            <a:off x="47880" y="1101960"/>
            <a:ext cx="8291520" cy="146088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c00000"/>
                </a:solidFill>
                <a:latin typeface="Calibri"/>
              </a:rPr>
              <a:t>Daily scrum meeting </a:t>
            </a:r>
            <a:r>
              <a:rPr b="0" lang="en-IN" sz="2000" spc="-1" strike="noStrike">
                <a:solidFill>
                  <a:srgbClr val="000000"/>
                </a:solidFill>
                <a:latin typeface="Calibri"/>
              </a:rPr>
              <a:t>or</a:t>
            </a:r>
            <a:r>
              <a:rPr b="1" lang="en-IN" sz="2400" spc="-1" strike="noStrike">
                <a:solidFill>
                  <a:srgbClr val="c00000"/>
                </a:solidFill>
                <a:latin typeface="Calibri"/>
              </a:rPr>
              <a:t> </a:t>
            </a:r>
            <a:r>
              <a:rPr b="1" lang="en-IN" sz="2200" spc="-1" strike="noStrike">
                <a:solidFill>
                  <a:srgbClr val="c00000"/>
                </a:solidFill>
                <a:latin typeface="Calibri"/>
              </a:rPr>
              <a:t>Standup meeting </a:t>
            </a:r>
            <a:r>
              <a:rPr b="0" lang="en-IN" sz="2000" spc="-1" strike="noStrike">
                <a:solidFill>
                  <a:srgbClr val="000000"/>
                </a:solidFill>
                <a:latin typeface="Calibri"/>
              </a:rPr>
              <a:t>to discuss</a:t>
            </a:r>
            <a:endParaRPr b="0" lang="en-IN" sz="2000" spc="-1" strike="noStrike">
              <a:latin typeface="Arial"/>
            </a:endParaRPr>
          </a:p>
          <a:p>
            <a:pPr lvl="1" marL="800280" indent="-342720">
              <a:lnSpc>
                <a:spcPct val="110000"/>
              </a:lnSpc>
              <a:buClr>
                <a:srgbClr val="0070c0"/>
              </a:buClr>
              <a:buFont typeface="Arial"/>
              <a:buChar char="•"/>
            </a:pPr>
            <a:r>
              <a:rPr b="1" lang="en-IN" sz="2000" spc="-1" strike="noStrike">
                <a:solidFill>
                  <a:srgbClr val="0070c0"/>
                </a:solidFill>
                <a:latin typeface="Calibri"/>
              </a:rPr>
              <a:t>What did you do yesterday</a:t>
            </a:r>
            <a:r>
              <a:rPr b="0" lang="en-IN" sz="2000" spc="-1" strike="noStrike">
                <a:solidFill>
                  <a:srgbClr val="0070c0"/>
                </a:solidFill>
                <a:latin typeface="Calibri"/>
              </a:rPr>
              <a:t>?</a:t>
            </a:r>
            <a:endParaRPr b="0" lang="en-IN" sz="2000" spc="-1" strike="noStrike">
              <a:latin typeface="Arial"/>
            </a:endParaRPr>
          </a:p>
          <a:p>
            <a:pPr lvl="1" marL="800280" indent="-342720">
              <a:lnSpc>
                <a:spcPct val="110000"/>
              </a:lnSpc>
              <a:buClr>
                <a:srgbClr val="0070c0"/>
              </a:buClr>
              <a:buFont typeface="Arial"/>
              <a:buChar char="•"/>
            </a:pPr>
            <a:r>
              <a:rPr b="1" lang="en-IN" sz="2000" spc="-1" strike="noStrike">
                <a:solidFill>
                  <a:srgbClr val="0070c0"/>
                </a:solidFill>
                <a:latin typeface="Calibri"/>
              </a:rPr>
              <a:t>What will you do today</a:t>
            </a:r>
            <a:r>
              <a:rPr b="0" lang="en-IN" sz="2000" spc="-1" strike="noStrike">
                <a:solidFill>
                  <a:srgbClr val="0070c0"/>
                </a:solidFill>
                <a:latin typeface="Calibri"/>
              </a:rPr>
              <a:t>?</a:t>
            </a:r>
            <a:endParaRPr b="0" lang="en-IN" sz="2000" spc="-1" strike="noStrike">
              <a:latin typeface="Arial"/>
            </a:endParaRPr>
          </a:p>
          <a:p>
            <a:pPr lvl="1" marL="800280" indent="-342720">
              <a:lnSpc>
                <a:spcPct val="110000"/>
              </a:lnSpc>
              <a:buClr>
                <a:srgbClr val="0070c0"/>
              </a:buClr>
              <a:buFont typeface="Arial"/>
              <a:buChar char="•"/>
            </a:pPr>
            <a:r>
              <a:rPr b="1" lang="en-IN" sz="2000" spc="-1" strike="noStrike">
                <a:solidFill>
                  <a:srgbClr val="0070c0"/>
                </a:solidFill>
                <a:latin typeface="Calibri"/>
              </a:rPr>
              <a:t>Any obstacles</a:t>
            </a:r>
            <a:r>
              <a:rPr b="0" lang="en-IN" sz="2000" spc="-1" strike="noStrike">
                <a:solidFill>
                  <a:srgbClr val="0070c0"/>
                </a:solidFill>
                <a:latin typeface="Calibri"/>
              </a:rPr>
              <a:t>?</a:t>
            </a:r>
            <a:endParaRPr b="0" lang="en-IN" sz="2000" spc="-1" strike="noStrike">
              <a:latin typeface="Arial"/>
            </a:endParaRPr>
          </a:p>
        </p:txBody>
      </p:sp>
      <p:sp>
        <p:nvSpPr>
          <p:cNvPr id="668" name="CustomShape 3"/>
          <p:cNvSpPr/>
          <p:nvPr/>
        </p:nvSpPr>
        <p:spPr>
          <a:xfrm>
            <a:off x="142200" y="2983320"/>
            <a:ext cx="8511840" cy="1129680"/>
          </a:xfrm>
          <a:prstGeom prst="rect">
            <a:avLst/>
          </a:prstGeom>
          <a:noFill/>
          <a:ln>
            <a:noFill/>
          </a:ln>
        </p:spPr>
        <p:style>
          <a:lnRef idx="0"/>
          <a:fillRef idx="0"/>
          <a:effectRef idx="0"/>
          <a:fontRef idx="minor"/>
        </p:style>
        <p:txBody>
          <a:bodyPr lIns="90000" rIns="90000" tIns="45000" bIns="45000"/>
          <a:p>
            <a:pPr>
              <a:lnSpc>
                <a:spcPct val="120000"/>
              </a:lnSpc>
            </a:pPr>
            <a:r>
              <a:rPr b="1" lang="en-IN" sz="1500" spc="-1" strike="noStrike">
                <a:solidFill>
                  <a:srgbClr val="c00000"/>
                </a:solidFill>
                <a:latin typeface="Calibri"/>
              </a:rPr>
              <a:t>Sprint review </a:t>
            </a:r>
            <a:r>
              <a:rPr b="0" lang="en-IN" sz="1400" spc="-1" strike="noStrike">
                <a:solidFill>
                  <a:srgbClr val="000000"/>
                </a:solidFill>
                <a:latin typeface="Calibri"/>
              </a:rPr>
              <a:t>meeting demonstrates story features. Product owner evaluates against preset criteria's. Gets feedback from clients and stakeholders and ensures the delivered increment meets the business need and helps support reprioritizing of the product backlog  and optimize the release plan if needed.</a:t>
            </a:r>
            <a:endParaRPr b="0" lang="en-IN" sz="1400" spc="-1" strike="noStrike">
              <a:latin typeface="Arial"/>
            </a:endParaRPr>
          </a:p>
        </p:txBody>
      </p:sp>
      <p:sp>
        <p:nvSpPr>
          <p:cNvPr id="669" name="CustomShape 4"/>
          <p:cNvSpPr/>
          <p:nvPr/>
        </p:nvSpPr>
        <p:spPr>
          <a:xfrm>
            <a:off x="144360" y="2552400"/>
            <a:ext cx="7431120" cy="425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alibri"/>
              </a:rPr>
              <a:t>End of the sprint has a finished “</a:t>
            </a:r>
            <a:r>
              <a:rPr b="1" lang="en-IN" sz="2200" spc="-1" strike="noStrike">
                <a:solidFill>
                  <a:srgbClr val="c00000"/>
                </a:solidFill>
                <a:latin typeface="Calibri"/>
              </a:rPr>
              <a:t>shippable product</a:t>
            </a:r>
            <a:r>
              <a:rPr b="0" lang="en-IN" sz="2000" spc="-1" strike="noStrike">
                <a:solidFill>
                  <a:srgbClr val="000000"/>
                </a:solidFill>
                <a:latin typeface="Calibri"/>
              </a:rPr>
              <a:t>” </a:t>
            </a:r>
            <a:endParaRPr b="0" lang="en-IN" sz="2000" spc="-1" strike="noStrike">
              <a:latin typeface="Arial"/>
            </a:endParaRPr>
          </a:p>
        </p:txBody>
      </p:sp>
      <p:sp>
        <p:nvSpPr>
          <p:cNvPr id="670" name="CustomShape 5"/>
          <p:cNvSpPr/>
          <p:nvPr/>
        </p:nvSpPr>
        <p:spPr>
          <a:xfrm>
            <a:off x="142200" y="4433760"/>
            <a:ext cx="8280720" cy="1384920"/>
          </a:xfrm>
          <a:prstGeom prst="rect">
            <a:avLst/>
          </a:prstGeom>
          <a:noFill/>
          <a:ln>
            <a:noFill/>
          </a:ln>
        </p:spPr>
        <p:style>
          <a:lnRef idx="0"/>
          <a:fillRef idx="0"/>
          <a:effectRef idx="0"/>
          <a:fontRef idx="minor"/>
        </p:style>
        <p:txBody>
          <a:bodyPr lIns="90000" rIns="90000" tIns="45000" bIns="45000"/>
          <a:p>
            <a:pPr>
              <a:lnSpc>
                <a:spcPct val="120000"/>
              </a:lnSpc>
            </a:pPr>
            <a:r>
              <a:rPr b="1" lang="en-IN" sz="1500" spc="-1" strike="noStrike">
                <a:solidFill>
                  <a:srgbClr val="c00000"/>
                </a:solidFill>
                <a:latin typeface="Calibri"/>
              </a:rPr>
              <a:t>Optimize the process </a:t>
            </a:r>
            <a:r>
              <a:rPr b="0" lang="en-IN" sz="1400" spc="-1" strike="noStrike">
                <a:solidFill>
                  <a:srgbClr val="000000"/>
                </a:solidFill>
                <a:latin typeface="Calibri"/>
              </a:rPr>
              <a:t>by having a </a:t>
            </a:r>
            <a:r>
              <a:rPr b="1" lang="en-IN" sz="1500" spc="-1" strike="noStrike">
                <a:solidFill>
                  <a:srgbClr val="c00000"/>
                </a:solidFill>
                <a:latin typeface="Calibri"/>
              </a:rPr>
              <a:t>Sprint</a:t>
            </a:r>
            <a:r>
              <a:rPr b="0" lang="en-IN" sz="1500" spc="-1" strike="noStrike">
                <a:solidFill>
                  <a:srgbClr val="c00000"/>
                </a:solidFill>
                <a:latin typeface="Calibri"/>
              </a:rPr>
              <a:t> </a:t>
            </a:r>
            <a:r>
              <a:rPr b="1" lang="en-IN" sz="1500" spc="-1" strike="noStrike">
                <a:solidFill>
                  <a:srgbClr val="c00000"/>
                </a:solidFill>
                <a:latin typeface="Calibri"/>
              </a:rPr>
              <a:t>retrospective</a:t>
            </a:r>
            <a:r>
              <a:rPr b="0" lang="en-IN" sz="1500" spc="-1" strike="noStrike">
                <a:solidFill>
                  <a:srgbClr val="c00000"/>
                </a:solidFill>
                <a:latin typeface="Calibri"/>
              </a:rPr>
              <a:t> </a:t>
            </a:r>
            <a:r>
              <a:rPr b="0" lang="en-IN" sz="1400" spc="-1" strike="noStrike">
                <a:solidFill>
                  <a:srgbClr val="000000"/>
                </a:solidFill>
                <a:latin typeface="Calibri"/>
              </a:rPr>
              <a:t>after each iteration. It is the final team meeting in the Sprint to determine what went well, what didn't go well, and how the team can improve in the next Sprint. Attended by the team and the ScrumMaster, the Retrospective is an important opportunity for the team to focus on its overall performance and identify strategies for continuous improvement on its processes. </a:t>
            </a:r>
            <a:endParaRPr b="0" lang="en-IN" sz="1400" spc="-1" strike="noStrike">
              <a:latin typeface="Arial"/>
            </a:endParaRPr>
          </a:p>
        </p:txBody>
      </p:sp>
    </p:spTree>
  </p:cSld>
  <p:timing>
    <p:tnLst>
      <p:par>
        <p:cTn id="1356" dur="indefinite" restart="never" nodeType="tmRoot">
          <p:childTnLst>
            <p:seq>
              <p:cTn id="1357" dur="indefinite" nodeType="mainSeq">
                <p:childTnLst>
                  <p:par>
                    <p:cTn id="1358" fill="hold">
                      <p:stCondLst>
                        <p:cond delay="0"/>
                      </p:stCondLst>
                      <p:childTnLst>
                        <p:par>
                          <p:cTn id="1359" fill="hold">
                            <p:stCondLst>
                              <p:cond delay="0"/>
                            </p:stCondLst>
                            <p:childTnLst>
                              <p:par>
                                <p:cTn id="1360" nodeType="withEffect" fill="hold" presetClass="entr" presetID="1">
                                  <p:stCondLst>
                                    <p:cond delay="0"/>
                                  </p:stCondLst>
                                  <p:childTnLst>
                                    <p:set>
                                      <p:cBhvr>
                                        <p:cTn id="1361" dur="1" fill="hold">
                                          <p:stCondLst>
                                            <p:cond delay="0"/>
                                          </p:stCondLst>
                                        </p:cTn>
                                        <p:tgtEl>
                                          <p:spTgt spid="667"/>
                                        </p:tgtEl>
                                        <p:attrNameLst>
                                          <p:attrName>style.visibility</p:attrName>
                                        </p:attrNameLst>
                                      </p:cBhvr>
                                      <p:to>
                                        <p:strVal val="visible"/>
                                      </p:to>
                                    </p:set>
                                  </p:childTnLst>
                                </p:cTn>
                              </p:par>
                              <p:par>
                                <p:cTn id="1362" nodeType="withEffect" fill="hold" presetClass="entr" presetID="1">
                                  <p:stCondLst>
                                    <p:cond delay="0"/>
                                  </p:stCondLst>
                                  <p:childTnLst>
                                    <p:set>
                                      <p:cBhvr>
                                        <p:cTn id="1363"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TextShape 1"/>
          <p:cNvSpPr txBox="1"/>
          <p:nvPr/>
        </p:nvSpPr>
        <p:spPr>
          <a:xfrm>
            <a:off x="72720" y="475920"/>
            <a:ext cx="588312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SCRUM : In a nutshell</a:t>
            </a:r>
            <a:endParaRPr b="0" lang="en-US" sz="2400" spc="-1" strike="noStrike">
              <a:solidFill>
                <a:srgbClr val="000000"/>
              </a:solidFill>
              <a:latin typeface="Calibri"/>
            </a:endParaRPr>
          </a:p>
        </p:txBody>
      </p:sp>
      <p:sp>
        <p:nvSpPr>
          <p:cNvPr id="672" name="CustomShape 2"/>
          <p:cNvSpPr/>
          <p:nvPr/>
        </p:nvSpPr>
        <p:spPr>
          <a:xfrm>
            <a:off x="110880" y="1230120"/>
            <a:ext cx="10515240" cy="5770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Calibri"/>
              </a:rPr>
              <a:t>So instead of a </a:t>
            </a:r>
            <a:r>
              <a:rPr b="1" lang="en-IN" sz="1600" spc="-1" strike="noStrike">
                <a:solidFill>
                  <a:srgbClr val="000000"/>
                </a:solidFill>
                <a:latin typeface="Calibri"/>
              </a:rPr>
              <a:t>large group </a:t>
            </a:r>
            <a:r>
              <a:rPr b="0" lang="en-IN" sz="1600" spc="-1" strike="noStrike">
                <a:solidFill>
                  <a:srgbClr val="000000"/>
                </a:solidFill>
                <a:latin typeface="Calibri"/>
              </a:rPr>
              <a:t>spending </a:t>
            </a:r>
            <a:r>
              <a:rPr b="1" lang="en-IN" sz="1600" spc="-1" strike="noStrike">
                <a:solidFill>
                  <a:srgbClr val="000000"/>
                </a:solidFill>
                <a:latin typeface="Calibri"/>
              </a:rPr>
              <a:t>a long time </a:t>
            </a:r>
            <a:r>
              <a:rPr b="0" lang="en-IN" sz="1600" spc="-1" strike="noStrike">
                <a:solidFill>
                  <a:srgbClr val="000000"/>
                </a:solidFill>
                <a:latin typeface="Calibri"/>
              </a:rPr>
              <a:t>building a </a:t>
            </a:r>
            <a:r>
              <a:rPr b="1" lang="en-IN" sz="1600" spc="-1" strike="noStrike">
                <a:solidFill>
                  <a:srgbClr val="000000"/>
                </a:solidFill>
                <a:latin typeface="Calibri"/>
              </a:rPr>
              <a:t>big thing</a:t>
            </a:r>
            <a:r>
              <a:rPr b="0" lang="en-IN" sz="1600" spc="-1" strike="noStrike">
                <a:solidFill>
                  <a:srgbClr val="000000"/>
                </a:solidFill>
                <a:latin typeface="Calibri"/>
              </a:rPr>
              <a:t>, we have a </a:t>
            </a:r>
            <a:r>
              <a:rPr b="1" lang="en-IN" sz="1600" spc="-1" strike="noStrike">
                <a:solidFill>
                  <a:srgbClr val="c00000"/>
                </a:solidFill>
                <a:latin typeface="Calibri"/>
              </a:rPr>
              <a:t>small team </a:t>
            </a:r>
            <a:r>
              <a:rPr b="0" lang="en-IN" sz="1600" spc="-1" strike="noStrike">
                <a:solidFill>
                  <a:srgbClr val="000000"/>
                </a:solidFill>
                <a:latin typeface="Calibri"/>
              </a:rPr>
              <a:t>spending a </a:t>
            </a:r>
            <a:r>
              <a:rPr b="1" lang="en-IN" sz="1600" spc="-1" strike="noStrike">
                <a:solidFill>
                  <a:srgbClr val="c00000"/>
                </a:solidFill>
                <a:latin typeface="Calibri"/>
              </a:rPr>
              <a:t>short time </a:t>
            </a:r>
            <a:r>
              <a:rPr b="0" lang="en-IN" sz="1600" spc="-1" strike="noStrike">
                <a:solidFill>
                  <a:srgbClr val="000000"/>
                </a:solidFill>
                <a:latin typeface="Calibri"/>
              </a:rPr>
              <a:t>building a </a:t>
            </a:r>
            <a:r>
              <a:rPr b="1" lang="en-IN" sz="1600" spc="-1" strike="noStrike">
                <a:solidFill>
                  <a:srgbClr val="c00000"/>
                </a:solidFill>
                <a:latin typeface="Calibri"/>
              </a:rPr>
              <a:t>small thing</a:t>
            </a:r>
            <a:r>
              <a:rPr b="0" lang="en-IN" sz="1600" spc="-1" strike="noStrike">
                <a:solidFill>
                  <a:srgbClr val="000000"/>
                </a:solidFill>
                <a:latin typeface="Calibri"/>
              </a:rPr>
              <a:t> but integrating regularly to see the whole</a:t>
            </a:r>
            <a:endParaRPr b="0" lang="en-IN" sz="1600" spc="-1" strike="noStrike">
              <a:latin typeface="Arial"/>
            </a:endParaRPr>
          </a:p>
        </p:txBody>
      </p:sp>
      <p:pic>
        <p:nvPicPr>
          <p:cNvPr id="673" name="Picture 5" descr=""/>
          <p:cNvPicPr/>
          <p:nvPr/>
        </p:nvPicPr>
        <p:blipFill>
          <a:blip r:embed="rId1"/>
          <a:stretch/>
        </p:blipFill>
        <p:spPr>
          <a:xfrm>
            <a:off x="263520" y="1938240"/>
            <a:ext cx="8124480" cy="4919400"/>
          </a:xfrm>
          <a:prstGeom prst="rect">
            <a:avLst/>
          </a:prstGeom>
          <a:ln>
            <a:noFill/>
          </a:ln>
        </p:spPr>
      </p:pic>
    </p:spTree>
  </p:cSld>
  <p:timing>
    <p:tnLst>
      <p:par>
        <p:cTn id="1364" dur="indefinite" restart="never" nodeType="tmRoot">
          <p:childTnLst>
            <p:seq>
              <p:cTn id="1365"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27000" y="414360"/>
            <a:ext cx="7056000" cy="72036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Software Engineering (SE)</a:t>
            </a:r>
            <a:endParaRPr b="0" lang="en-US" sz="2400" spc="-1" strike="noStrike">
              <a:solidFill>
                <a:srgbClr val="000000"/>
              </a:solidFill>
              <a:latin typeface="Calibri"/>
            </a:endParaRPr>
          </a:p>
        </p:txBody>
      </p:sp>
      <p:sp>
        <p:nvSpPr>
          <p:cNvPr id="256" name="TextShape 2"/>
          <p:cNvSpPr txBox="1"/>
          <p:nvPr/>
        </p:nvSpPr>
        <p:spPr>
          <a:xfrm>
            <a:off x="161280" y="1215720"/>
            <a:ext cx="8300520" cy="5227920"/>
          </a:xfrm>
          <a:prstGeom prst="rect">
            <a:avLst/>
          </a:prstGeom>
          <a:noFill/>
          <a:ln>
            <a:noFill/>
          </a:ln>
        </p:spPr>
        <p:txBody>
          <a:bodyPr/>
          <a:p>
            <a:pPr marL="144000" indent="-143640" algn="just">
              <a:lnSpc>
                <a:spcPct val="130000"/>
              </a:lnSpc>
              <a:buClr>
                <a:srgbClr val="000000"/>
              </a:buClr>
              <a:buFont typeface="Arial"/>
              <a:buChar char="•"/>
            </a:pPr>
            <a:r>
              <a:rPr b="0" lang="en-US" sz="2200" spc="-1" strike="noStrike">
                <a:solidFill>
                  <a:srgbClr val="000000"/>
                </a:solidFill>
                <a:latin typeface="Calibri"/>
              </a:rPr>
              <a:t>Software Engineering is the </a:t>
            </a:r>
            <a:r>
              <a:rPr b="1" lang="en-US" sz="2200" spc="-1" strike="noStrike">
                <a:solidFill>
                  <a:srgbClr val="c00000"/>
                </a:solidFill>
                <a:latin typeface="Calibri"/>
              </a:rPr>
              <a:t>systematic, disciplined, quantifiable </a:t>
            </a:r>
            <a:r>
              <a:rPr b="0" lang="en-US" sz="2200" spc="-1" strike="noStrike">
                <a:solidFill>
                  <a:srgbClr val="000000"/>
                </a:solidFill>
                <a:latin typeface="Calibri"/>
              </a:rPr>
              <a:t>approach towards the development, operation, and maintenance of software products. </a:t>
            </a:r>
            <a:endParaRPr b="0" lang="en-US" sz="2200" spc="-1" strike="noStrike">
              <a:solidFill>
                <a:srgbClr val="000000"/>
              </a:solidFill>
              <a:latin typeface="Calibri"/>
            </a:endParaRPr>
          </a:p>
          <a:p>
            <a:pPr marL="144000" indent="-143640" algn="just">
              <a:lnSpc>
                <a:spcPct val="130000"/>
              </a:lnSpc>
              <a:spcBef>
                <a:spcPts val="1500"/>
              </a:spcBef>
              <a:buClr>
                <a:srgbClr val="000000"/>
              </a:buClr>
              <a:buFont typeface="Arial"/>
              <a:buChar char="•"/>
            </a:pPr>
            <a:r>
              <a:rPr b="0" lang="en-US" sz="2200" spc="-1" strike="noStrike">
                <a:solidFill>
                  <a:srgbClr val="000000"/>
                </a:solidFill>
                <a:latin typeface="Calibri"/>
              </a:rPr>
              <a:t>A software product developed using Software Engineering principles has a </a:t>
            </a:r>
            <a:r>
              <a:rPr b="1" lang="en-US" sz="2200" spc="-1" strike="noStrike">
                <a:solidFill>
                  <a:srgbClr val="c00000"/>
                </a:solidFill>
                <a:latin typeface="Calibri"/>
              </a:rPr>
              <a:t>higher probability</a:t>
            </a:r>
            <a:r>
              <a:rPr b="0" lang="en-US" sz="2200" spc="-1" strike="noStrike">
                <a:solidFill>
                  <a:srgbClr val="c00000"/>
                </a:solidFill>
                <a:latin typeface="Calibri"/>
              </a:rPr>
              <a:t> </a:t>
            </a:r>
            <a:r>
              <a:rPr b="0" lang="en-US" sz="2200" spc="-1" strike="noStrike">
                <a:solidFill>
                  <a:srgbClr val="000000"/>
                </a:solidFill>
                <a:latin typeface="Calibri"/>
              </a:rPr>
              <a:t>of being efficient and reliable. </a:t>
            </a:r>
            <a:endParaRPr b="0" lang="en-US" sz="2200" spc="-1" strike="noStrike">
              <a:solidFill>
                <a:srgbClr val="000000"/>
              </a:solidFill>
              <a:latin typeface="Calibri"/>
            </a:endParaRPr>
          </a:p>
          <a:p>
            <a:pPr lvl="1" marL="144000" indent="-143640" algn="just">
              <a:lnSpc>
                <a:spcPct val="130000"/>
              </a:lnSpc>
              <a:spcBef>
                <a:spcPts val="1500"/>
              </a:spcBef>
              <a:buClr>
                <a:srgbClr val="4472c4"/>
              </a:buClr>
              <a:buFont typeface="Arial"/>
              <a:buChar char="•"/>
            </a:pPr>
            <a:r>
              <a:rPr b="0" lang="en-US" sz="2200" spc="-1" strike="noStrike">
                <a:solidFill>
                  <a:srgbClr val="000000"/>
                </a:solidFill>
                <a:latin typeface="Calibri"/>
              </a:rPr>
              <a:t>Software Engineering principle drives </a:t>
            </a:r>
            <a:r>
              <a:rPr b="1" lang="en-US" sz="2200" spc="-1" strike="noStrike">
                <a:solidFill>
                  <a:srgbClr val="c00000"/>
                </a:solidFill>
                <a:latin typeface="Calibri"/>
              </a:rPr>
              <a:t>usage of appropriate tools and techniques</a:t>
            </a:r>
            <a:r>
              <a:rPr b="0" lang="en-US" sz="2200" spc="-1" strike="noStrike">
                <a:solidFill>
                  <a:srgbClr val="000000"/>
                </a:solidFill>
                <a:latin typeface="Calibri"/>
              </a:rPr>
              <a:t> depending on the problem to be solved, while considering the constraints and resources available</a:t>
            </a:r>
            <a:endParaRPr b="0" lang="en-US" sz="2200" spc="-1" strike="noStrike">
              <a:solidFill>
                <a:srgbClr val="000000"/>
              </a:solidFill>
              <a:latin typeface="Calibri"/>
            </a:endParaRPr>
          </a:p>
          <a:p>
            <a:pPr lvl="1" marL="144000" indent="-143640" algn="just">
              <a:lnSpc>
                <a:spcPct val="130000"/>
              </a:lnSpc>
              <a:spcBef>
                <a:spcPts val="1500"/>
              </a:spcBef>
              <a:buClr>
                <a:srgbClr val="4472c4"/>
              </a:buClr>
              <a:buFont typeface="Arial"/>
              <a:buChar char="•"/>
            </a:pPr>
            <a:r>
              <a:rPr b="0" lang="en-US" sz="2200" spc="-1" strike="noStrike">
                <a:solidFill>
                  <a:srgbClr val="000000"/>
                </a:solidFill>
                <a:latin typeface="Calibri"/>
              </a:rPr>
              <a:t>Focuses more on </a:t>
            </a:r>
            <a:r>
              <a:rPr b="1" lang="en-US" sz="2200" spc="-1" strike="noStrike">
                <a:solidFill>
                  <a:srgbClr val="c00000"/>
                </a:solidFill>
                <a:latin typeface="Calibri"/>
              </a:rPr>
              <a:t>techniques for developing and maintaining </a:t>
            </a:r>
            <a:r>
              <a:rPr b="0" lang="en-US" sz="2200" spc="-1" strike="noStrike">
                <a:solidFill>
                  <a:srgbClr val="000000"/>
                </a:solidFill>
                <a:latin typeface="Calibri"/>
              </a:rPr>
              <a:t>software that is correct from its inception</a:t>
            </a:r>
            <a:endParaRPr b="0" lang="en-US" sz="2200" spc="-1" strike="noStrike">
              <a:solidFill>
                <a:srgbClr val="000000"/>
              </a:solidFill>
              <a:latin typeface="Calibri"/>
            </a:endParaRPr>
          </a:p>
        </p:txBody>
      </p:sp>
    </p:spTree>
  </p:cSld>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extShape 1"/>
          <p:cNvSpPr txBox="1"/>
          <p:nvPr/>
        </p:nvSpPr>
        <p:spPr>
          <a:xfrm>
            <a:off x="80640" y="492120"/>
            <a:ext cx="10515240" cy="55692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SCRUM : Summarizing the framework</a:t>
            </a:r>
            <a:endParaRPr b="0" lang="en-US" sz="2400" spc="-1" strike="noStrike">
              <a:solidFill>
                <a:srgbClr val="000000"/>
              </a:solidFill>
              <a:latin typeface="Calibri"/>
            </a:endParaRPr>
          </a:p>
        </p:txBody>
      </p:sp>
      <p:sp>
        <p:nvSpPr>
          <p:cNvPr id="675" name="CustomShape 2"/>
          <p:cNvSpPr/>
          <p:nvPr/>
        </p:nvSpPr>
        <p:spPr>
          <a:xfrm>
            <a:off x="128520" y="1185120"/>
            <a:ext cx="8849160" cy="5066280"/>
          </a:xfrm>
          <a:prstGeom prst="rect">
            <a:avLst/>
          </a:prstGeom>
          <a:noFill/>
          <a:ln>
            <a:noFill/>
          </a:ln>
        </p:spPr>
        <p:style>
          <a:lnRef idx="0"/>
          <a:fillRef idx="0"/>
          <a:effectRef idx="0"/>
          <a:fontRef idx="minor"/>
        </p:style>
        <p:txBody>
          <a:bodyPr lIns="90000" rIns="90000" tIns="45000" bIns="45000"/>
          <a:p>
            <a:pPr marL="274320" indent="-273960">
              <a:lnSpc>
                <a:spcPct val="120000"/>
              </a:lnSpc>
              <a:spcBef>
                <a:spcPts val="300"/>
              </a:spcBef>
              <a:buClr>
                <a:srgbClr val="000000"/>
              </a:buClr>
              <a:buFont typeface="Arial"/>
              <a:buChar char="•"/>
            </a:pPr>
            <a:r>
              <a:rPr b="1" lang="en-IN" sz="1600" spc="-1" strike="noStrike">
                <a:solidFill>
                  <a:srgbClr val="000000"/>
                </a:solidFill>
                <a:latin typeface="Calibri"/>
              </a:rPr>
              <a:t>Scrum is a lightweight agile framework with broad applicability for managing and controlling </a:t>
            </a:r>
            <a:r>
              <a:rPr b="1" i="1" lang="en-IN" sz="1600" spc="-1" strike="noStrike">
                <a:solidFill>
                  <a:srgbClr val="000000"/>
                </a:solidFill>
                <a:latin typeface="Calibri"/>
              </a:rPr>
              <a:t>iterative</a:t>
            </a:r>
            <a:r>
              <a:rPr b="1" lang="en-IN" sz="1600" spc="-1" strike="noStrike">
                <a:solidFill>
                  <a:srgbClr val="000000"/>
                </a:solidFill>
                <a:latin typeface="Calibri"/>
              </a:rPr>
              <a:t> and </a:t>
            </a:r>
            <a:r>
              <a:rPr b="1" i="1" lang="en-IN" sz="1600" spc="-1" strike="noStrike">
                <a:solidFill>
                  <a:srgbClr val="000000"/>
                </a:solidFill>
                <a:latin typeface="Calibri"/>
              </a:rPr>
              <a:t>incremental</a:t>
            </a:r>
            <a:r>
              <a:rPr b="1" lang="en-IN" sz="1600" spc="-1" strike="noStrike">
                <a:solidFill>
                  <a:srgbClr val="000000"/>
                </a:solidFill>
                <a:latin typeface="Calibri"/>
              </a:rPr>
              <a:t> projects of all types.</a:t>
            </a:r>
            <a:endParaRPr b="0" lang="en-IN" sz="1600" spc="-1" strike="noStrike">
              <a:latin typeface="Arial"/>
            </a:endParaRPr>
          </a:p>
          <a:p>
            <a:pPr marL="274320" indent="-273960">
              <a:lnSpc>
                <a:spcPct val="120000"/>
              </a:lnSpc>
              <a:spcBef>
                <a:spcPts val="300"/>
              </a:spcBef>
              <a:buClr>
                <a:srgbClr val="0070c0"/>
              </a:buClr>
              <a:buFont typeface="Arial"/>
              <a:buChar char="•"/>
            </a:pPr>
            <a:r>
              <a:rPr b="1" lang="en-IN" sz="1600" spc="-1" strike="noStrike">
                <a:solidFill>
                  <a:srgbClr val="0070c0"/>
                </a:solidFill>
                <a:latin typeface="Calibri"/>
              </a:rPr>
              <a:t>Demos can be provided after every Sprint</a:t>
            </a:r>
            <a:endParaRPr b="0" lang="en-IN" sz="1600" spc="-1" strike="noStrike">
              <a:latin typeface="Arial"/>
            </a:endParaRPr>
          </a:p>
          <a:p>
            <a:pPr marL="274320" indent="-273960">
              <a:lnSpc>
                <a:spcPct val="120000"/>
              </a:lnSpc>
              <a:spcBef>
                <a:spcPts val="300"/>
              </a:spcBef>
              <a:buClr>
                <a:srgbClr val="000000"/>
              </a:buClr>
              <a:buFont typeface="Arial"/>
              <a:buChar char="•"/>
            </a:pPr>
            <a:r>
              <a:rPr b="1" lang="en-IN" sz="1600" spc="-1" strike="noStrike">
                <a:solidFill>
                  <a:srgbClr val="000000"/>
                </a:solidFill>
                <a:latin typeface="Calibri"/>
              </a:rPr>
              <a:t>Small working teams to maximize communication, minimize overheads, sharing of tacit and informal knowledge</a:t>
            </a:r>
            <a:endParaRPr b="0" lang="en-IN" sz="1600" spc="-1" strike="noStrike">
              <a:latin typeface="Arial"/>
            </a:endParaRPr>
          </a:p>
          <a:p>
            <a:pPr marL="274320" indent="-273960">
              <a:lnSpc>
                <a:spcPct val="120000"/>
              </a:lnSpc>
              <a:spcBef>
                <a:spcPts val="300"/>
              </a:spcBef>
              <a:buClr>
                <a:srgbClr val="c00000"/>
              </a:buClr>
              <a:buFont typeface="Arial"/>
              <a:buChar char="•"/>
            </a:pPr>
            <a:r>
              <a:rPr b="1" lang="en-IN" sz="1600" spc="-1" strike="noStrike">
                <a:solidFill>
                  <a:srgbClr val="c00000"/>
                </a:solidFill>
                <a:latin typeface="Calibri"/>
              </a:rPr>
              <a:t>Adaptable to technical and business changes</a:t>
            </a:r>
            <a:endParaRPr b="0" lang="en-IN" sz="1600" spc="-1" strike="noStrike">
              <a:latin typeface="Arial"/>
            </a:endParaRPr>
          </a:p>
          <a:p>
            <a:pPr marL="274320" indent="-273960">
              <a:lnSpc>
                <a:spcPct val="120000"/>
              </a:lnSpc>
              <a:spcBef>
                <a:spcPts val="300"/>
              </a:spcBef>
              <a:buClr>
                <a:srgbClr val="000000"/>
              </a:buClr>
              <a:buFont typeface="Arial"/>
              <a:buChar char="•"/>
            </a:pPr>
            <a:r>
              <a:rPr b="1" lang="en-IN" sz="1600" spc="-1" strike="noStrike">
                <a:solidFill>
                  <a:srgbClr val="000000"/>
                </a:solidFill>
                <a:latin typeface="Calibri"/>
              </a:rPr>
              <a:t>Yields frequent software increments that can be inspected, adjusted, tested, documented and built on.</a:t>
            </a:r>
            <a:endParaRPr b="0" lang="en-IN" sz="1600" spc="-1" strike="noStrike">
              <a:latin typeface="Arial"/>
            </a:endParaRPr>
          </a:p>
          <a:p>
            <a:pPr marL="274320" indent="-273960">
              <a:lnSpc>
                <a:spcPct val="120000"/>
              </a:lnSpc>
              <a:spcBef>
                <a:spcPts val="300"/>
              </a:spcBef>
              <a:buClr>
                <a:srgbClr val="00b050"/>
              </a:buClr>
              <a:buFont typeface="Arial"/>
              <a:buChar char="•"/>
            </a:pPr>
            <a:r>
              <a:rPr b="1" lang="en-IN" sz="1600" spc="-1" strike="noStrike">
                <a:solidFill>
                  <a:srgbClr val="00b050"/>
                </a:solidFill>
                <a:latin typeface="Calibri"/>
              </a:rPr>
              <a:t>Development work and people who perform it are partitioned into clean low coupling partitions/packets</a:t>
            </a:r>
            <a:endParaRPr b="0" lang="en-IN" sz="1600" spc="-1" strike="noStrike">
              <a:latin typeface="Arial"/>
            </a:endParaRPr>
          </a:p>
          <a:p>
            <a:pPr marL="274320" indent="-273960">
              <a:lnSpc>
                <a:spcPct val="120000"/>
              </a:lnSpc>
              <a:spcBef>
                <a:spcPts val="300"/>
              </a:spcBef>
              <a:buClr>
                <a:srgbClr val="000000"/>
              </a:buClr>
              <a:buFont typeface="Arial"/>
              <a:buChar char="•"/>
            </a:pPr>
            <a:r>
              <a:rPr b="1" lang="en-IN" sz="1600" spc="-1" strike="noStrike">
                <a:solidFill>
                  <a:srgbClr val="000000"/>
                </a:solidFill>
                <a:latin typeface="Calibri"/>
              </a:rPr>
              <a:t>Constant testing and documentation is performed as the product is built.</a:t>
            </a:r>
            <a:endParaRPr b="0" lang="en-IN" sz="1600" spc="-1" strike="noStrike">
              <a:latin typeface="Arial"/>
            </a:endParaRPr>
          </a:p>
          <a:p>
            <a:pPr marL="274320" indent="-273960">
              <a:lnSpc>
                <a:spcPct val="120000"/>
              </a:lnSpc>
              <a:spcBef>
                <a:spcPts val="300"/>
              </a:spcBef>
              <a:buClr>
                <a:srgbClr val="7030a0"/>
              </a:buClr>
              <a:buFont typeface="Arial"/>
              <a:buChar char="•"/>
            </a:pPr>
            <a:r>
              <a:rPr b="1" lang="en-IN" sz="1600" spc="-1" strike="noStrike">
                <a:solidFill>
                  <a:srgbClr val="7030a0"/>
                </a:solidFill>
                <a:latin typeface="Calibri"/>
              </a:rPr>
              <a:t>Ability to declare a product done whenever done</a:t>
            </a:r>
            <a:endParaRPr b="0" lang="en-IN" sz="1600" spc="-1" strike="noStrike">
              <a:latin typeface="Arial"/>
            </a:endParaRPr>
          </a:p>
          <a:p>
            <a:pPr marL="274320" indent="-273960">
              <a:lnSpc>
                <a:spcPct val="120000"/>
              </a:lnSpc>
              <a:spcBef>
                <a:spcPts val="300"/>
              </a:spcBef>
              <a:buClr>
                <a:srgbClr val="000000"/>
              </a:buClr>
              <a:buFont typeface="Arial"/>
              <a:buChar char="•"/>
            </a:pPr>
            <a:r>
              <a:rPr b="1" lang="en-IN" sz="1600" spc="-1" strike="noStrike">
                <a:solidFill>
                  <a:srgbClr val="000000"/>
                </a:solidFill>
                <a:latin typeface="Calibri"/>
              </a:rPr>
              <a:t>Teams start with simple Scrum tools like a whiteboard or a spreadsheet to manage the product backlog and the progress of the sprint backlog items.</a:t>
            </a:r>
            <a:endParaRPr b="0" lang="en-IN" sz="1600" spc="-1" strike="noStrike">
              <a:latin typeface="Arial"/>
            </a:endParaRPr>
          </a:p>
        </p:txBody>
      </p:sp>
    </p:spTree>
  </p:cSld>
  <p:timing>
    <p:tnLst>
      <p:par>
        <p:cTn id="1366" dur="indefinite" restart="never" nodeType="tmRoot">
          <p:childTnLst>
            <p:seq>
              <p:cTn id="1367"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6" name="Group 1"/>
          <p:cNvGrpSpPr/>
          <p:nvPr/>
        </p:nvGrpSpPr>
        <p:grpSpPr>
          <a:xfrm>
            <a:off x="313920" y="349560"/>
            <a:ext cx="11518200" cy="6217920"/>
            <a:chOff x="313920" y="349560"/>
            <a:chExt cx="11518200" cy="6217920"/>
          </a:xfrm>
        </p:grpSpPr>
        <p:sp>
          <p:nvSpPr>
            <p:cNvPr id="677" name="CustomShape 2"/>
            <p:cNvSpPr/>
            <p:nvPr/>
          </p:nvSpPr>
          <p:spPr>
            <a:xfrm>
              <a:off x="11786400" y="3607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78" name="CustomShape 3"/>
            <p:cNvSpPr/>
            <p:nvPr/>
          </p:nvSpPr>
          <p:spPr>
            <a:xfrm rot="5400000">
              <a:off x="11275920" y="-16092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79" name="CustomShape 4"/>
            <p:cNvSpPr/>
            <p:nvPr/>
          </p:nvSpPr>
          <p:spPr>
            <a:xfrm rot="5400000">
              <a:off x="824400" y="601128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80" name="CustomShape 5"/>
            <p:cNvSpPr/>
            <p:nvPr/>
          </p:nvSpPr>
          <p:spPr>
            <a:xfrm rot="10800000">
              <a:off x="314280" y="5490000"/>
              <a:ext cx="45360" cy="10666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1368" dur="indefinite" restart="never" nodeType="tmRoot">
          <p:childTnLst>
            <p:seq>
              <p:cTn id="1369"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272520" y="2498760"/>
            <a:ext cx="7497000" cy="118764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cap="all">
                <a:solidFill>
                  <a:srgbClr val="ed7d31"/>
                </a:solidFill>
                <a:latin typeface="Calibri"/>
              </a:rPr>
              <a:t>INTRODUCTION TO SOFTWARE ENGINEERING</a:t>
            </a:r>
            <a:endParaRPr b="0" lang="en-IN" sz="3600" spc="-1" strike="noStrike">
              <a:latin typeface="Arial"/>
            </a:endParaRPr>
          </a:p>
        </p:txBody>
      </p:sp>
    </p:spTree>
  </p:cSld>
  <p:timing>
    <p:tnLst>
      <p:par>
        <p:cTn id="1370" dur="indefinite" restart="never" nodeType="tmRoot">
          <p:childTnLst>
            <p:seq>
              <p:cTn id="1371"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2" name="Picture 2" descr=""/>
          <p:cNvPicPr/>
          <p:nvPr/>
        </p:nvPicPr>
        <p:blipFill>
          <a:blip r:embed="rId1"/>
          <a:stretch/>
        </p:blipFill>
        <p:spPr>
          <a:xfrm>
            <a:off x="2156040" y="2251800"/>
            <a:ext cx="3727440" cy="2628000"/>
          </a:xfrm>
          <a:prstGeom prst="rect">
            <a:avLst/>
          </a:prstGeom>
          <a:ln>
            <a:noFill/>
          </a:ln>
        </p:spPr>
      </p:pic>
      <p:sp>
        <p:nvSpPr>
          <p:cNvPr id="683" name="CustomShape 1"/>
          <p:cNvSpPr/>
          <p:nvPr/>
        </p:nvSpPr>
        <p:spPr>
          <a:xfrm>
            <a:off x="140400" y="1478520"/>
            <a:ext cx="9470880" cy="118692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CBSE - </a:t>
            </a:r>
            <a:r>
              <a:rPr b="1" lang="en-IN" sz="3600" spc="-1" strike="noStrike">
                <a:solidFill>
                  <a:srgbClr val="00b050"/>
                </a:solidFill>
                <a:latin typeface="Calibri"/>
              </a:rPr>
              <a:t>C</a:t>
            </a:r>
            <a:r>
              <a:rPr b="1" lang="en-IN" sz="3600" spc="-1" strike="noStrike">
                <a:solidFill>
                  <a:srgbClr val="ed7d31"/>
                </a:solidFill>
                <a:latin typeface="Calibri"/>
              </a:rPr>
              <a:t>omponent </a:t>
            </a:r>
            <a:r>
              <a:rPr b="1" lang="en-IN" sz="3600" spc="-1" strike="noStrike">
                <a:solidFill>
                  <a:srgbClr val="00b050"/>
                </a:solidFill>
                <a:latin typeface="Calibri"/>
              </a:rPr>
              <a:t>B</a:t>
            </a:r>
            <a:r>
              <a:rPr b="1" lang="en-IN" sz="3600" spc="-1" strike="noStrike">
                <a:solidFill>
                  <a:srgbClr val="ed7d31"/>
                </a:solidFill>
                <a:latin typeface="Calibri"/>
              </a:rPr>
              <a:t>ased </a:t>
            </a:r>
            <a:r>
              <a:rPr b="1" lang="en-IN" sz="3600" spc="-1" strike="noStrike">
                <a:solidFill>
                  <a:srgbClr val="00b050"/>
                </a:solidFill>
                <a:latin typeface="Calibri"/>
              </a:rPr>
              <a:t>S</a:t>
            </a:r>
            <a:r>
              <a:rPr b="1" lang="en-IN" sz="3600" spc="-1" strike="noStrike">
                <a:solidFill>
                  <a:srgbClr val="ed7d31"/>
                </a:solidFill>
                <a:latin typeface="Calibri"/>
              </a:rPr>
              <a:t>oftware </a:t>
            </a:r>
            <a:r>
              <a:rPr b="1" lang="en-IN" sz="3600" spc="-1" strike="noStrike">
                <a:solidFill>
                  <a:srgbClr val="00b050"/>
                </a:solidFill>
                <a:latin typeface="Calibri"/>
              </a:rPr>
              <a:t>E</a:t>
            </a:r>
            <a:r>
              <a:rPr b="1" lang="en-IN" sz="3600" spc="-1" strike="noStrike">
                <a:solidFill>
                  <a:srgbClr val="ed7d31"/>
                </a:solidFill>
                <a:latin typeface="Calibri"/>
              </a:rPr>
              <a:t>ngineering</a:t>
            </a:r>
            <a:endParaRPr b="0" lang="en-IN" sz="3600" spc="-1" strike="noStrike">
              <a:latin typeface="Arial"/>
            </a:endParaRPr>
          </a:p>
        </p:txBody>
      </p:sp>
    </p:spTree>
  </p:cSld>
  <p:timing>
    <p:tnLst>
      <p:par>
        <p:cTn id="1372" dur="indefinite" restart="never" nodeType="tmRoot">
          <p:childTnLst>
            <p:seq>
              <p:cTn id="1373"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104040" y="493920"/>
            <a:ext cx="10515240" cy="55836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Lego</a:t>
            </a:r>
            <a:endParaRPr b="0" lang="en-US" sz="2800" spc="-1" strike="noStrike">
              <a:solidFill>
                <a:srgbClr val="000000"/>
              </a:solidFill>
              <a:latin typeface="Calibri"/>
            </a:endParaRPr>
          </a:p>
        </p:txBody>
      </p:sp>
      <p:sp>
        <p:nvSpPr>
          <p:cNvPr id="685" name="CustomShape 2"/>
          <p:cNvSpPr/>
          <p:nvPr/>
        </p:nvSpPr>
        <p:spPr>
          <a:xfrm>
            <a:off x="185400" y="1275480"/>
            <a:ext cx="6117840" cy="5504400"/>
          </a:xfrm>
          <a:prstGeom prst="rect">
            <a:avLst/>
          </a:prstGeom>
          <a:noFill/>
          <a:ln>
            <a:noFill/>
          </a:ln>
        </p:spPr>
        <p:style>
          <a:lnRef idx="0"/>
          <a:fillRef idx="0"/>
          <a:effectRef idx="0"/>
          <a:fontRef idx="minor"/>
        </p:style>
        <p:txBody>
          <a:bodyPr/>
          <a:p>
            <a:pPr marL="228600" indent="-228240">
              <a:lnSpc>
                <a:spcPct val="90000"/>
              </a:lnSpc>
              <a:spcBef>
                <a:spcPts val="1001"/>
              </a:spcBef>
              <a:buClr>
                <a:srgbClr val="000000"/>
              </a:buClr>
              <a:buFont typeface="Arial"/>
              <a:buChar char="•"/>
            </a:pPr>
            <a:r>
              <a:rPr b="0" lang="en-IN" sz="1800" spc="-1" strike="noStrike">
                <a:solidFill>
                  <a:srgbClr val="000000"/>
                </a:solidFill>
                <a:latin typeface="Calibri"/>
              </a:rPr>
              <a:t>Set of building blocks in different shapes </a:t>
            </a:r>
            <a:br/>
            <a:r>
              <a:rPr b="0" lang="en-IN" sz="1800" spc="-1" strike="noStrike">
                <a:solidFill>
                  <a:srgbClr val="000000"/>
                </a:solidFill>
                <a:latin typeface="Calibri"/>
              </a:rPr>
              <a:t>and colors</a:t>
            </a:r>
            <a:endParaRPr b="0" lang="en-IN" sz="1800" spc="-1" strike="noStrike">
              <a:latin typeface="Arial"/>
            </a:endParaRPr>
          </a:p>
          <a:p>
            <a:pPr marL="228600" indent="-228240">
              <a:lnSpc>
                <a:spcPct val="90000"/>
              </a:lnSpc>
              <a:spcBef>
                <a:spcPts val="1001"/>
              </a:spcBef>
              <a:buClr>
                <a:srgbClr val="000000"/>
              </a:buClr>
              <a:buFont typeface="Arial"/>
              <a:buChar char="•"/>
            </a:pPr>
            <a:r>
              <a:rPr b="0" lang="en-IN" sz="1800" spc="-1" strike="noStrike">
                <a:solidFill>
                  <a:srgbClr val="000000"/>
                </a:solidFill>
                <a:latin typeface="Calibri"/>
              </a:rPr>
              <a:t>Can be combined in different ways</a:t>
            </a:r>
            <a:endParaRPr b="0" lang="en-IN" sz="1800" spc="-1" strike="noStrike">
              <a:latin typeface="Arial"/>
            </a:endParaRPr>
          </a:p>
          <a:p>
            <a:pPr marL="228600" indent="-228240">
              <a:lnSpc>
                <a:spcPct val="90000"/>
              </a:lnSpc>
              <a:spcBef>
                <a:spcPts val="1001"/>
              </a:spcBef>
              <a:buClr>
                <a:srgbClr val="000000"/>
              </a:buClr>
              <a:buFont typeface="Arial"/>
              <a:buChar char="•"/>
            </a:pPr>
            <a:r>
              <a:rPr b="0" lang="en-IN" sz="1800" spc="-1" strike="noStrike">
                <a:solidFill>
                  <a:srgbClr val="000000"/>
                </a:solidFill>
                <a:latin typeface="Calibri"/>
              </a:rPr>
              <a:t>Composition through small stubs in one and </a:t>
            </a:r>
            <a:br/>
            <a:r>
              <a:rPr b="0" lang="en-IN" sz="1800" spc="-1" strike="noStrike">
                <a:solidFill>
                  <a:srgbClr val="000000"/>
                </a:solidFill>
                <a:latin typeface="Calibri"/>
              </a:rPr>
              <a:t>corresponding holes in another building block</a:t>
            </a:r>
            <a:endParaRPr b="0" lang="en-IN" sz="1800" spc="-1" strike="noStrike">
              <a:latin typeface="Arial"/>
            </a:endParaRPr>
          </a:p>
          <a:p>
            <a:pPr>
              <a:lnSpc>
                <a:spcPct val="90000"/>
              </a:lnSpc>
              <a:spcBef>
                <a:spcPts val="1001"/>
              </a:spcBef>
            </a:pPr>
            <a:endParaRPr b="0" lang="en-IN" sz="1800" spc="-1" strike="noStrike">
              <a:latin typeface="Arial"/>
            </a:endParaRPr>
          </a:p>
          <a:p>
            <a:pPr marL="114480">
              <a:lnSpc>
                <a:spcPct val="90000"/>
              </a:lnSpc>
              <a:spcBef>
                <a:spcPts val="1001"/>
              </a:spcBef>
            </a:pPr>
            <a:r>
              <a:rPr b="0" lang="en-IN" sz="1800" spc="-1" strike="noStrike">
                <a:solidFill>
                  <a:srgbClr val="000000"/>
                </a:solidFill>
                <a:latin typeface="Symbol"/>
              </a:rPr>
              <a:t></a:t>
            </a:r>
            <a:r>
              <a:rPr b="0" lang="en-IN" sz="1800" spc="-1" strike="noStrike">
                <a:solidFill>
                  <a:srgbClr val="000000"/>
                </a:solidFill>
                <a:latin typeface="Calibri"/>
              </a:rPr>
              <a:t> </a:t>
            </a:r>
            <a:r>
              <a:rPr b="0" lang="en-IN" sz="1800" spc="-1" strike="noStrike">
                <a:solidFill>
                  <a:srgbClr val="000000"/>
                </a:solidFill>
                <a:latin typeface="Calibri"/>
              </a:rPr>
              <a:t>LEGO blocks are generic and easily</a:t>
            </a:r>
            <a:br/>
            <a:r>
              <a:rPr b="0" lang="en-IN" sz="1800" spc="-1" strike="noStrike">
                <a:solidFill>
                  <a:srgbClr val="000000"/>
                </a:solidFill>
                <a:latin typeface="Calibri"/>
              </a:rPr>
              <a:t>     composable</a:t>
            </a: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marL="228600" indent="-228240">
              <a:lnSpc>
                <a:spcPct val="90000"/>
              </a:lnSpc>
              <a:spcBef>
                <a:spcPts val="1001"/>
              </a:spcBef>
              <a:buClr>
                <a:srgbClr val="000000"/>
              </a:buClr>
              <a:buFont typeface="Arial"/>
              <a:buChar char="•"/>
            </a:pPr>
            <a:r>
              <a:rPr b="0" lang="en-IN" sz="1800" spc="-1" strike="noStrike">
                <a:solidFill>
                  <a:srgbClr val="000000"/>
                </a:solidFill>
                <a:latin typeface="Calibri"/>
              </a:rPr>
              <a:t>LEGO can be combined with LEGO, not with Meccano or any other blocks</a:t>
            </a:r>
            <a:endParaRPr b="0" lang="en-IN" sz="1800" spc="-1" strike="noStrike">
              <a:latin typeface="Arial"/>
            </a:endParaRPr>
          </a:p>
        </p:txBody>
      </p:sp>
      <p:pic>
        <p:nvPicPr>
          <p:cNvPr id="686" name="Picture 9" descr=""/>
          <p:cNvPicPr/>
          <p:nvPr/>
        </p:nvPicPr>
        <p:blipFill>
          <a:blip r:embed="rId1"/>
          <a:stretch/>
        </p:blipFill>
        <p:spPr>
          <a:xfrm>
            <a:off x="6217920" y="1599480"/>
            <a:ext cx="2163240" cy="1871280"/>
          </a:xfrm>
          <a:prstGeom prst="rect">
            <a:avLst/>
          </a:prstGeom>
          <a:ln>
            <a:noFill/>
          </a:ln>
        </p:spPr>
      </p:pic>
      <p:pic>
        <p:nvPicPr>
          <p:cNvPr id="687" name="Picture 2" descr=""/>
          <p:cNvPicPr/>
          <p:nvPr/>
        </p:nvPicPr>
        <p:blipFill>
          <a:blip r:embed="rId2"/>
          <a:stretch/>
        </p:blipFill>
        <p:spPr>
          <a:xfrm>
            <a:off x="5803560" y="4190760"/>
            <a:ext cx="2626920" cy="1456920"/>
          </a:xfrm>
          <a:prstGeom prst="rect">
            <a:avLst/>
          </a:prstGeom>
          <a:ln>
            <a:noFill/>
          </a:ln>
        </p:spPr>
      </p:pic>
      <p:sp>
        <p:nvSpPr>
          <p:cNvPr id="688" name="CustomShape 3"/>
          <p:cNvSpPr/>
          <p:nvPr/>
        </p:nvSpPr>
        <p:spPr>
          <a:xfrm>
            <a:off x="8450280" y="2322720"/>
            <a:ext cx="3465720" cy="917280"/>
          </a:xfrm>
          <a:prstGeom prst="cloudCallout">
            <a:avLst>
              <a:gd name="adj1" fmla="val -62568"/>
              <a:gd name="adj2" fmla="val 151631"/>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900" spc="-1" strike="noStrike">
                <a:solidFill>
                  <a:srgbClr val="ffffff"/>
                </a:solidFill>
                <a:latin typeface="Calibri"/>
              </a:rPr>
              <a:t>Common Theme</a:t>
            </a:r>
            <a:endParaRPr b="0" lang="en-IN" sz="900" spc="-1" strike="noStrike">
              <a:latin typeface="Arial"/>
            </a:endParaRPr>
          </a:p>
          <a:p>
            <a:pPr marL="285840" indent="-285480">
              <a:lnSpc>
                <a:spcPct val="100000"/>
              </a:lnSpc>
              <a:buClr>
                <a:srgbClr val="ffffff"/>
              </a:buClr>
              <a:buFont typeface="Arial"/>
              <a:buChar char="•"/>
            </a:pPr>
            <a:r>
              <a:rPr b="1" lang="en-IN" sz="900" spc="-1" strike="noStrike">
                <a:solidFill>
                  <a:srgbClr val="ffffff"/>
                </a:solidFill>
                <a:latin typeface="Calibri"/>
              </a:rPr>
              <a:t>Reuse</a:t>
            </a:r>
            <a:endParaRPr b="0" lang="en-IN" sz="900" spc="-1" strike="noStrike">
              <a:latin typeface="Arial"/>
            </a:endParaRPr>
          </a:p>
          <a:p>
            <a:pPr marL="285840" indent="-285480">
              <a:lnSpc>
                <a:spcPct val="100000"/>
              </a:lnSpc>
              <a:buClr>
                <a:srgbClr val="ffffff"/>
              </a:buClr>
              <a:buFont typeface="Arial"/>
              <a:buChar char="•"/>
            </a:pPr>
            <a:r>
              <a:rPr b="1" lang="en-IN" sz="900" spc="-1" strike="noStrike">
                <a:solidFill>
                  <a:srgbClr val="ffffff"/>
                </a:solidFill>
                <a:latin typeface="Calibri"/>
              </a:rPr>
              <a:t>Quickly assemble Models</a:t>
            </a:r>
            <a:endParaRPr b="0" lang="en-IN" sz="900" spc="-1" strike="noStrike">
              <a:latin typeface="Arial"/>
            </a:endParaRPr>
          </a:p>
          <a:p>
            <a:pPr marL="285840" indent="-285480">
              <a:lnSpc>
                <a:spcPct val="100000"/>
              </a:lnSpc>
              <a:buClr>
                <a:srgbClr val="ffffff"/>
              </a:buClr>
              <a:buFont typeface="Arial"/>
              <a:buChar char="•"/>
            </a:pPr>
            <a:r>
              <a:rPr b="1" lang="en-IN" sz="900" spc="-1" strike="noStrike">
                <a:solidFill>
                  <a:srgbClr val="ffffff"/>
                </a:solidFill>
                <a:latin typeface="Calibri"/>
              </a:rPr>
              <a:t>Build Complex models</a:t>
            </a:r>
            <a:endParaRPr b="0" lang="en-IN" sz="900" spc="-1" strike="noStrike">
              <a:latin typeface="Arial"/>
            </a:endParaRPr>
          </a:p>
        </p:txBody>
      </p:sp>
    </p:spTree>
  </p:cSld>
  <p:timing>
    <p:tnLst>
      <p:par>
        <p:cTn id="1374" dur="indefinite" restart="never" nodeType="tmRoot">
          <p:childTnLst>
            <p:seq>
              <p:cTn id="1375" dur="indefinite" nodeType="mainSeq">
                <p:childTnLst>
                  <p:par>
                    <p:cTn id="1376" fill="hold">
                      <p:stCondLst>
                        <p:cond delay="indefinite"/>
                      </p:stCondLst>
                      <p:childTnLst>
                        <p:par>
                          <p:cTn id="1377" fill="hold">
                            <p:stCondLst>
                              <p:cond delay="0"/>
                            </p:stCondLst>
                            <p:childTnLst>
                              <p:par>
                                <p:cTn id="1378" nodeType="clickEffect" fill="hold" presetClass="entr" presetID="1">
                                  <p:stCondLst>
                                    <p:cond delay="0"/>
                                  </p:stCondLst>
                                  <p:childTnLst>
                                    <p:set>
                                      <p:cBhvr>
                                        <p:cTn id="1379" dur="1" fill="hold">
                                          <p:stCondLst>
                                            <p:cond delay="0"/>
                                          </p:stCondLst>
                                        </p:cTn>
                                        <p:tgtEl>
                                          <p:spTgt spid="685">
                                            <p:txEl>
                                              <p:pRg st="0" end="0"/>
                                            </p:txEl>
                                          </p:spTgt>
                                        </p:tgtEl>
                                        <p:attrNameLst>
                                          <p:attrName>style.visibility</p:attrName>
                                        </p:attrNameLst>
                                      </p:cBhvr>
                                      <p:to>
                                        <p:strVal val="visible"/>
                                      </p:to>
                                    </p:set>
                                  </p:childTnLst>
                                </p:cTn>
                              </p:par>
                              <p:par>
                                <p:cTn id="1380" nodeType="withEffect" fill="hold" presetClass="entr" presetID="1">
                                  <p:stCondLst>
                                    <p:cond delay="0"/>
                                  </p:stCondLst>
                                  <p:childTnLst>
                                    <p:set>
                                      <p:cBhvr>
                                        <p:cTn id="1381" dur="1" fill="hold">
                                          <p:stCondLst>
                                            <p:cond delay="0"/>
                                          </p:stCondLst>
                                        </p:cTn>
                                        <p:tgtEl>
                                          <p:spTgt spid="685">
                                            <p:txEl>
                                              <p:pRg st="1" end="1"/>
                                            </p:txEl>
                                          </p:spTgt>
                                        </p:tgtEl>
                                        <p:attrNameLst>
                                          <p:attrName>style.visibility</p:attrName>
                                        </p:attrNameLst>
                                      </p:cBhvr>
                                      <p:to>
                                        <p:strVal val="visible"/>
                                      </p:to>
                                    </p:set>
                                  </p:childTnLst>
                                </p:cTn>
                              </p:par>
                              <p:par>
                                <p:cTn id="1382" nodeType="withEffect" fill="hold" presetClass="entr" presetID="1">
                                  <p:stCondLst>
                                    <p:cond delay="0"/>
                                  </p:stCondLst>
                                  <p:childTnLst>
                                    <p:set>
                                      <p:cBhvr>
                                        <p:cTn id="1383" dur="1" fill="hold">
                                          <p:stCondLst>
                                            <p:cond delay="0"/>
                                          </p:stCondLst>
                                        </p:cTn>
                                        <p:tgtEl>
                                          <p:spTgt spid="685">
                                            <p:txEl>
                                              <p:pRg st="2" end="2"/>
                                            </p:txEl>
                                          </p:spTgt>
                                        </p:tgtEl>
                                        <p:attrNameLst>
                                          <p:attrName>style.visibility</p:attrName>
                                        </p:attrNameLst>
                                      </p:cBhvr>
                                      <p:to>
                                        <p:strVal val="visible"/>
                                      </p:to>
                                    </p:set>
                                  </p:childTnLst>
                                </p:cTn>
                              </p:par>
                              <p:par>
                                <p:cTn id="1384" nodeType="withEffect" fill="hold" presetClass="entr" presetID="1">
                                  <p:stCondLst>
                                    <p:cond delay="0"/>
                                  </p:stCondLst>
                                  <p:childTnLst>
                                    <p:set>
                                      <p:cBhvr>
                                        <p:cTn id="1385" dur="1" fill="hold">
                                          <p:stCondLst>
                                            <p:cond delay="0"/>
                                          </p:stCondLst>
                                        </p:cTn>
                                        <p:tgtEl>
                                          <p:spTgt spid="686"/>
                                        </p:tgtEl>
                                        <p:attrNameLst>
                                          <p:attrName>style.visibility</p:attrName>
                                        </p:attrNameLst>
                                      </p:cBhvr>
                                      <p:to>
                                        <p:strVal val="visible"/>
                                      </p:to>
                                    </p:set>
                                  </p:childTnLst>
                                </p:cTn>
                              </p:par>
                            </p:childTnLst>
                          </p:cTn>
                        </p:par>
                      </p:childTnLst>
                    </p:cTn>
                  </p:par>
                  <p:par>
                    <p:cTn id="1386" fill="hold">
                      <p:stCondLst>
                        <p:cond delay="indefinite"/>
                      </p:stCondLst>
                      <p:childTnLst>
                        <p:par>
                          <p:cTn id="1387" fill="hold">
                            <p:stCondLst>
                              <p:cond delay="0"/>
                            </p:stCondLst>
                            <p:childTnLst>
                              <p:par>
                                <p:cTn id="1388" nodeType="clickEffect" fill="hold" presetClass="entr" presetID="1">
                                  <p:stCondLst>
                                    <p:cond delay="0"/>
                                  </p:stCondLst>
                                  <p:childTnLst>
                                    <p:set>
                                      <p:cBhvr>
                                        <p:cTn id="1389" dur="1" fill="hold">
                                          <p:stCondLst>
                                            <p:cond delay="0"/>
                                          </p:stCondLst>
                                        </p:cTn>
                                        <p:tgtEl>
                                          <p:spTgt spid="685">
                                            <p:txEl>
                                              <p:pRg st="4" end="4"/>
                                            </p:txEl>
                                          </p:spTgt>
                                        </p:tgtEl>
                                        <p:attrNameLst>
                                          <p:attrName>style.visibility</p:attrName>
                                        </p:attrNameLst>
                                      </p:cBhvr>
                                      <p:to>
                                        <p:strVal val="visible"/>
                                      </p:to>
                                    </p:set>
                                  </p:childTnLst>
                                </p:cTn>
                              </p:par>
                              <p:par>
                                <p:cTn id="1390" nodeType="withEffect" fill="hold" presetClass="entr" presetID="1">
                                  <p:stCondLst>
                                    <p:cond delay="0"/>
                                  </p:stCondLst>
                                  <p:childTnLst>
                                    <p:set>
                                      <p:cBhvr>
                                        <p:cTn id="1391" dur="1" fill="hold">
                                          <p:stCondLst>
                                            <p:cond delay="0"/>
                                          </p:stCondLst>
                                        </p:cTn>
                                        <p:tgtEl>
                                          <p:spTgt spid="687"/>
                                        </p:tgtEl>
                                        <p:attrNameLst>
                                          <p:attrName>style.visibility</p:attrName>
                                        </p:attrNameLst>
                                      </p:cBhvr>
                                      <p:to>
                                        <p:strVal val="visible"/>
                                      </p:to>
                                    </p:set>
                                  </p:childTnLst>
                                </p:cTn>
                              </p:par>
                            </p:childTnLst>
                          </p:cTn>
                        </p:par>
                      </p:childTnLst>
                    </p:cTn>
                  </p:par>
                  <p:par>
                    <p:cTn id="1392" fill="hold">
                      <p:stCondLst>
                        <p:cond delay="indefinite"/>
                      </p:stCondLst>
                      <p:childTnLst>
                        <p:par>
                          <p:cTn id="1393" fill="hold">
                            <p:stCondLst>
                              <p:cond delay="0"/>
                            </p:stCondLst>
                            <p:childTnLst>
                              <p:par>
                                <p:cTn id="1394" nodeType="clickEffect" fill="hold" presetClass="entr" presetID="1">
                                  <p:stCondLst>
                                    <p:cond delay="0"/>
                                  </p:stCondLst>
                                  <p:childTnLst>
                                    <p:set>
                                      <p:cBhvr>
                                        <p:cTn id="1395"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96" fill="hold">
                      <p:stCondLst>
                        <p:cond delay="indefinite"/>
                      </p:stCondLst>
                      <p:childTnLst>
                        <p:par>
                          <p:cTn id="1397" fill="hold">
                            <p:stCondLst>
                              <p:cond delay="0"/>
                            </p:stCondLst>
                            <p:childTnLst>
                              <p:par>
                                <p:cTn id="1398" nodeType="clickEffect" fill="hold" presetClass="entr" presetID="1">
                                  <p:stCondLst>
                                    <p:cond delay="0"/>
                                  </p:stCondLst>
                                  <p:childTnLst>
                                    <p:set>
                                      <p:cBhvr>
                                        <p:cTn id="1399"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114480" y="53712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What and why CBSE</a:t>
            </a:r>
            <a:endParaRPr b="0" lang="en-US" sz="2800" spc="-1" strike="noStrike">
              <a:solidFill>
                <a:srgbClr val="000000"/>
              </a:solidFill>
              <a:latin typeface="Calibri"/>
            </a:endParaRPr>
          </a:p>
        </p:txBody>
      </p:sp>
      <p:sp>
        <p:nvSpPr>
          <p:cNvPr id="690" name="CustomShape 2"/>
          <p:cNvSpPr/>
          <p:nvPr/>
        </p:nvSpPr>
        <p:spPr>
          <a:xfrm>
            <a:off x="94320" y="1251360"/>
            <a:ext cx="7885440" cy="5606280"/>
          </a:xfrm>
          <a:prstGeom prst="rect">
            <a:avLst/>
          </a:prstGeom>
          <a:noFill/>
          <a:ln>
            <a:noFill/>
          </a:ln>
        </p:spPr>
        <p:style>
          <a:lnRef idx="0"/>
          <a:fillRef idx="0"/>
          <a:effectRef idx="0"/>
          <a:fontRef idx="minor"/>
        </p:style>
        <p:txBody>
          <a:bodyPr/>
          <a:p>
            <a:pPr lvl="1" marL="182880" indent="-228240">
              <a:lnSpc>
                <a:spcPct val="130000"/>
              </a:lnSpc>
              <a:spcBef>
                <a:spcPts val="601"/>
              </a:spcBef>
              <a:buClr>
                <a:srgbClr val="0070c0"/>
              </a:buClr>
              <a:buFont typeface="Arial"/>
              <a:buChar char="•"/>
            </a:pPr>
            <a:r>
              <a:rPr b="1" lang="en-IN" sz="2400" spc="-1" strike="noStrike">
                <a:solidFill>
                  <a:srgbClr val="0070c0"/>
                </a:solidFill>
                <a:latin typeface="Calibri"/>
              </a:rPr>
              <a:t>What is CBSE</a:t>
            </a:r>
            <a:endParaRPr b="0" lang="en-IN" sz="2400" spc="-1" strike="noStrike">
              <a:latin typeface="Arial"/>
            </a:endParaRPr>
          </a:p>
          <a:p>
            <a:pPr marL="274320" algn="just">
              <a:lnSpc>
                <a:spcPct val="130000"/>
              </a:lnSpc>
              <a:spcBef>
                <a:spcPts val="601"/>
              </a:spcBef>
            </a:pPr>
            <a:r>
              <a:rPr b="0" lang="en-IN" sz="2400" spc="-1" strike="noStrike">
                <a:solidFill>
                  <a:srgbClr val="000000"/>
                </a:solidFill>
                <a:latin typeface="Calibri"/>
              </a:rPr>
              <a:t>Component-based software Engineering approach is a reuse based approach to define, implement or select of-the shelf components and integrate/compose loosely coupled independent components into systems</a:t>
            </a:r>
            <a:endParaRPr b="0" lang="en-IN" sz="2400" spc="-1" strike="noStrike">
              <a:latin typeface="Arial"/>
            </a:endParaRPr>
          </a:p>
          <a:p>
            <a:pPr lvl="1" marL="182880" indent="-228240">
              <a:lnSpc>
                <a:spcPct val="130000"/>
              </a:lnSpc>
              <a:spcBef>
                <a:spcPts val="601"/>
              </a:spcBef>
              <a:buClr>
                <a:srgbClr val="0070c0"/>
              </a:buClr>
              <a:buFont typeface="Arial"/>
              <a:buChar char="•"/>
            </a:pPr>
            <a:r>
              <a:rPr b="1" lang="en-IN" sz="2400" spc="-1" strike="noStrike">
                <a:solidFill>
                  <a:srgbClr val="0070c0"/>
                </a:solidFill>
                <a:latin typeface="Calibri"/>
              </a:rPr>
              <a:t>Motivation or the need for CBSE</a:t>
            </a:r>
            <a:endParaRPr b="0" lang="en-IN" sz="2400" spc="-1" strike="noStrike">
              <a:latin typeface="Arial"/>
            </a:endParaRPr>
          </a:p>
          <a:p>
            <a:pPr marL="457200" indent="-182520">
              <a:lnSpc>
                <a:spcPct val="130000"/>
              </a:lnSpc>
              <a:spcBef>
                <a:spcPts val="601"/>
              </a:spcBef>
              <a:buClr>
                <a:srgbClr val="000000"/>
              </a:buClr>
              <a:buFont typeface="Arial"/>
              <a:buChar char="•"/>
            </a:pPr>
            <a:r>
              <a:rPr b="0" lang="en-IN" sz="2400" spc="-1" strike="noStrike">
                <a:solidFill>
                  <a:srgbClr val="000000"/>
                </a:solidFill>
                <a:latin typeface="Calibri"/>
              </a:rPr>
              <a:t>Increase in complexity of systems</a:t>
            </a:r>
            <a:endParaRPr b="0" lang="en-IN" sz="2400" spc="-1" strike="noStrike">
              <a:latin typeface="Arial"/>
            </a:endParaRPr>
          </a:p>
          <a:p>
            <a:pPr marL="457200" indent="-182520">
              <a:lnSpc>
                <a:spcPct val="130000"/>
              </a:lnSpc>
              <a:spcBef>
                <a:spcPts val="601"/>
              </a:spcBef>
              <a:buClr>
                <a:srgbClr val="000000"/>
              </a:buClr>
              <a:buFont typeface="Arial"/>
              <a:buChar char="•"/>
            </a:pPr>
            <a:r>
              <a:rPr b="0" lang="en-IN" sz="2400" spc="-1" strike="noStrike">
                <a:solidFill>
                  <a:srgbClr val="000000"/>
                </a:solidFill>
                <a:latin typeface="Calibri"/>
              </a:rPr>
              <a:t>Need for a quicker TAT .. So reuse rather than re-implement and shorten development time</a:t>
            </a:r>
            <a:endParaRPr b="0" lang="en-IN" sz="2400" spc="-1" strike="noStrike">
              <a:latin typeface="Arial"/>
            </a:endParaRPr>
          </a:p>
        </p:txBody>
      </p:sp>
    </p:spTree>
  </p:cSld>
  <p:timing>
    <p:tnLst>
      <p:par>
        <p:cTn id="1400" dur="indefinite" restart="never" nodeType="tmRoot">
          <p:childTnLst>
            <p:seq>
              <p:cTn id="1401" dur="indefinite" nodeType="mainSeq">
                <p:childTnLst>
                  <p:par>
                    <p:cTn id="1402" fill="hold">
                      <p:stCondLst>
                        <p:cond delay="indefinite"/>
                      </p:stCondLst>
                      <p:childTnLst>
                        <p:par>
                          <p:cTn id="1403" fill="hold">
                            <p:stCondLst>
                              <p:cond delay="0"/>
                            </p:stCondLst>
                            <p:childTnLst>
                              <p:par>
                                <p:cTn id="1404" nodeType="clickEffect" fill="hold" presetClass="entr" presetID="1">
                                  <p:stCondLst>
                                    <p:cond delay="0"/>
                                  </p:stCondLst>
                                  <p:childTnLst>
                                    <p:set>
                                      <p:cBhvr>
                                        <p:cTn id="1405" dur="1" fill="hold">
                                          <p:stCondLst>
                                            <p:cond delay="0"/>
                                          </p:stCondLst>
                                        </p:cTn>
                                        <p:tgtEl>
                                          <p:spTgt spid="690">
                                            <p:txEl>
                                              <p:pRg st="0" end="0"/>
                                            </p:txEl>
                                          </p:spTgt>
                                        </p:tgtEl>
                                        <p:attrNameLst>
                                          <p:attrName>style.visibility</p:attrName>
                                        </p:attrNameLst>
                                      </p:cBhvr>
                                      <p:to>
                                        <p:strVal val="visible"/>
                                      </p:to>
                                    </p:set>
                                  </p:childTnLst>
                                </p:cTn>
                              </p:par>
                              <p:par>
                                <p:cTn id="1406" nodeType="withEffect" fill="hold" presetClass="entr" presetID="1">
                                  <p:stCondLst>
                                    <p:cond delay="0"/>
                                  </p:stCondLst>
                                  <p:childTnLst>
                                    <p:set>
                                      <p:cBhvr>
                                        <p:cTn id="1407" dur="1" fill="hold">
                                          <p:stCondLst>
                                            <p:cond delay="0"/>
                                          </p:stCondLst>
                                        </p:cTn>
                                        <p:tgtEl>
                                          <p:spTgt spid="690">
                                            <p:txEl>
                                              <p:pRg st="1" end="1"/>
                                            </p:txEl>
                                          </p:spTgt>
                                        </p:tgtEl>
                                        <p:attrNameLst>
                                          <p:attrName>style.visibility</p:attrName>
                                        </p:attrNameLst>
                                      </p:cBhvr>
                                      <p:to>
                                        <p:strVal val="visible"/>
                                      </p:to>
                                    </p:set>
                                  </p:childTnLst>
                                </p:cTn>
                              </p:par>
                            </p:childTnLst>
                          </p:cTn>
                        </p:par>
                      </p:childTnLst>
                    </p:cTn>
                  </p:par>
                  <p:par>
                    <p:cTn id="1408" fill="hold">
                      <p:stCondLst>
                        <p:cond delay="indefinite"/>
                      </p:stCondLst>
                      <p:childTnLst>
                        <p:par>
                          <p:cTn id="1409" fill="hold">
                            <p:stCondLst>
                              <p:cond delay="0"/>
                            </p:stCondLst>
                            <p:childTnLst>
                              <p:par>
                                <p:cTn id="1410" nodeType="clickEffect" fill="hold" presetClass="entr" presetID="1">
                                  <p:stCondLst>
                                    <p:cond delay="0"/>
                                  </p:stCondLst>
                                  <p:childTnLst>
                                    <p:set>
                                      <p:cBhvr>
                                        <p:cTn id="1411" dur="1" fill="hold">
                                          <p:stCondLst>
                                            <p:cond delay="0"/>
                                          </p:stCondLst>
                                        </p:cTn>
                                        <p:tgtEl>
                                          <p:spTgt spid="690">
                                            <p:txEl>
                                              <p:pRg st="2" end="2"/>
                                            </p:txEl>
                                          </p:spTgt>
                                        </p:tgtEl>
                                        <p:attrNameLst>
                                          <p:attrName>style.visibility</p:attrName>
                                        </p:attrNameLst>
                                      </p:cBhvr>
                                      <p:to>
                                        <p:strVal val="visible"/>
                                      </p:to>
                                    </p:set>
                                  </p:childTnLst>
                                </p:cTn>
                              </p:par>
                              <p:par>
                                <p:cTn id="1412" nodeType="withEffect" fill="hold" presetClass="entr" presetID="1">
                                  <p:stCondLst>
                                    <p:cond delay="0"/>
                                  </p:stCondLst>
                                  <p:childTnLst>
                                    <p:set>
                                      <p:cBhvr>
                                        <p:cTn id="1413" dur="1" fill="hold">
                                          <p:stCondLst>
                                            <p:cond delay="0"/>
                                          </p:stCondLst>
                                        </p:cTn>
                                        <p:tgtEl>
                                          <p:spTgt spid="690">
                                            <p:txEl>
                                              <p:pRg st="3" end="3"/>
                                            </p:txEl>
                                          </p:spTgt>
                                        </p:tgtEl>
                                        <p:attrNameLst>
                                          <p:attrName>style.visibility</p:attrName>
                                        </p:attrNameLst>
                                      </p:cBhvr>
                                      <p:to>
                                        <p:strVal val="visible"/>
                                      </p:to>
                                    </p:set>
                                  </p:childTnLst>
                                </p:cTn>
                              </p:par>
                              <p:par>
                                <p:cTn id="1414" nodeType="withEffect" fill="hold" presetClass="entr" presetID="1">
                                  <p:stCondLst>
                                    <p:cond delay="0"/>
                                  </p:stCondLst>
                                  <p:childTnLst>
                                    <p:set>
                                      <p:cBhvr>
                                        <p:cTn id="1415" dur="1" fill="hold">
                                          <p:stCondLst>
                                            <p:cond delay="0"/>
                                          </p:stCondLst>
                                        </p:cTn>
                                        <p:tgtEl>
                                          <p:spTgt spid="690">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104040" y="48888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Advantages and Problems with CBSE</a:t>
            </a:r>
            <a:endParaRPr b="0" lang="en-US" sz="2800" spc="-1" strike="noStrike">
              <a:solidFill>
                <a:srgbClr val="000000"/>
              </a:solidFill>
              <a:latin typeface="Calibri"/>
            </a:endParaRPr>
          </a:p>
        </p:txBody>
      </p:sp>
      <p:graphicFrame>
        <p:nvGraphicFramePr>
          <p:cNvPr id="692" name="Table 2"/>
          <p:cNvGraphicFramePr/>
          <p:nvPr/>
        </p:nvGraphicFramePr>
        <p:xfrm>
          <a:off x="104040" y="1243080"/>
          <a:ext cx="8281080" cy="360000"/>
        </p:xfrm>
        <a:graphic>
          <a:graphicData uri="http://schemas.openxmlformats.org/drawingml/2006/table">
            <a:tbl>
              <a:tblPr/>
              <a:tblGrid>
                <a:gridCol w="4140720"/>
                <a:gridCol w="4140720"/>
              </a:tblGrid>
              <a:tr h="0">
                <a:tc>
                  <a:txBody>
                    <a:bodyPr/>
                    <a:p>
                      <a:pPr>
                        <a:lnSpc>
                          <a:spcPct val="90000"/>
                        </a:lnSpc>
                        <a:spcBef>
                          <a:spcPts val="601"/>
                        </a:spcBef>
                      </a:pPr>
                      <a:r>
                        <a:rPr b="1" lang="en-IN" sz="2400" spc="-1" strike="noStrike">
                          <a:solidFill>
                            <a:srgbClr val="c00000"/>
                          </a:solidFill>
                          <a:latin typeface="Calibri"/>
                        </a:rPr>
                        <a:t>Advantages of CBSE</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Components could be used as a black box and hence reduces complexity of systems</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Since developers reuse components, this reduces the development time</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Increases quality (due to explicit dependencies, reuse) especially evolvability and maintainability</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Increases productivity</a:t>
                      </a:r>
                      <a:endParaRPr b="0" lang="en-IN" sz="2400" spc="-1" strike="noStrike">
                        <a:latin typeface="Arial"/>
                      </a:endParaRPr>
                    </a:p>
                  </a:txBody>
                  <a:tcPr marL="91440" marR="91440">
                    <a:noFill/>
                  </a:tcPr>
                </a:tc>
                <a:tc>
                  <a:txBody>
                    <a:bodyPr/>
                    <a:p>
                      <a:pPr>
                        <a:lnSpc>
                          <a:spcPct val="90000"/>
                        </a:lnSpc>
                        <a:spcBef>
                          <a:spcPts val="1800"/>
                        </a:spcBef>
                      </a:pPr>
                      <a:r>
                        <a:rPr b="1" lang="en-IN" sz="2400" spc="-1" strike="noStrike">
                          <a:solidFill>
                            <a:srgbClr val="c00000"/>
                          </a:solidFill>
                          <a:latin typeface="Calibri"/>
                        </a:rPr>
                        <a:t>Problems with CBSE</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Component trustworthiness</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Component certification</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Emergent property prediction</a:t>
                      </a:r>
                      <a:endParaRPr b="0" lang="en-IN" sz="2400" spc="-1" strike="noStrike">
                        <a:latin typeface="Arial"/>
                      </a:endParaRPr>
                    </a:p>
                    <a:p>
                      <a:pPr lvl="1" marL="182880" indent="-182520" algn="just">
                        <a:lnSpc>
                          <a:spcPct val="130000"/>
                        </a:lnSpc>
                        <a:spcBef>
                          <a:spcPts val="601"/>
                        </a:spcBef>
                        <a:buClr>
                          <a:srgbClr val="000000"/>
                        </a:buClr>
                        <a:buFont typeface="Arial"/>
                        <a:buChar char="•"/>
                      </a:pPr>
                      <a:r>
                        <a:rPr b="0" lang="en-IN" sz="2400" spc="-1" strike="noStrike">
                          <a:solidFill>
                            <a:srgbClr val="000000"/>
                          </a:solidFill>
                          <a:latin typeface="Calibri"/>
                        </a:rPr>
                        <a:t>Requirement trade off</a:t>
                      </a:r>
                      <a:endParaRPr b="0" lang="en-IN" sz="2400" spc="-1" strike="noStrike">
                        <a:latin typeface="Arial"/>
                      </a:endParaRPr>
                    </a:p>
                  </a:txBody>
                  <a:tcPr marL="91440" marR="91440">
                    <a:noFill/>
                  </a:tcPr>
                </a:tc>
              </a:tr>
            </a:tbl>
          </a:graphicData>
        </a:graphic>
      </p:graphicFrame>
    </p:spTree>
  </p:cSld>
  <p:timing>
    <p:tnLst>
      <p:par>
        <p:cTn id="1416" dur="indefinite" restart="never" nodeType="tmRoot">
          <p:childTnLst>
            <p:seq>
              <p:cTn id="1417" dur="indefinite" nodeType="mainSeq">
                <p:childTnLst>
                  <p:par>
                    <p:cTn id="1418" fill="hold">
                      <p:stCondLst>
                        <p:cond delay="indefinite"/>
                      </p:stCondLst>
                      <p:childTnLst>
                        <p:par>
                          <p:cTn id="1419" fill="hold">
                            <p:stCondLst>
                              <p:cond delay="0"/>
                            </p:stCondLst>
                            <p:childTnLst>
                              <p:par>
                                <p:cTn id="1420" nodeType="clickEffect" fill="hold" presetClass="entr" presetID="1">
                                  <p:stCondLst>
                                    <p:cond delay="0"/>
                                  </p:stCondLst>
                                  <p:childTnLst>
                                    <p:set>
                                      <p:cBhvr>
                                        <p:cTn id="1421" dur="1" fill="hold">
                                          <p:stCondLst>
                                            <p:cond delay="0"/>
                                          </p:stCondLst>
                                        </p:cTn>
                                        <p:tgtEl>
                                          <p:spTgt spid="692"/>
                                        </p:tgtEl>
                                        <p:attrNameLst>
                                          <p:attrName>style.visibility</p:attrName>
                                        </p:attrNameLst>
                                      </p:cBhvr>
                                      <p:to>
                                        <p:strVal val="visible"/>
                                      </p:to>
                                    </p:set>
                                  </p:childTnLst>
                                </p:cTn>
                              </p:par>
                              <p:par>
                                <p:cTn id="1422" nodeType="withEffect" fill="hold" presetClass="entr" presetID="1">
                                  <p:stCondLst>
                                    <p:cond delay="0"/>
                                  </p:stCondLst>
                                  <p:childTnLst>
                                    <p:set>
                                      <p:cBhvr>
                                        <p:cTn id="1423" dur="1" fill="hold">
                                          <p:stCondLst>
                                            <p:cond delay="0"/>
                                          </p:stCondLst>
                                        </p:cTn>
                                        <p:tgtEl>
                                          <p:spTgt spid="692"/>
                                        </p:tgtEl>
                                        <p:attrNameLst>
                                          <p:attrName>style.visibility</p:attrName>
                                        </p:attrNameLst>
                                      </p:cBhvr>
                                      <p:to>
                                        <p:strVal val="visible"/>
                                      </p:to>
                                    </p:set>
                                  </p:childTnLst>
                                </p:cTn>
                              </p:par>
                              <p:par>
                                <p:cTn id="1424" nodeType="withEffect" fill="hold" presetClass="entr" presetID="1">
                                  <p:stCondLst>
                                    <p:cond delay="0"/>
                                  </p:stCondLst>
                                  <p:childTnLst>
                                    <p:set>
                                      <p:cBhvr>
                                        <p:cTn id="1425" dur="1" fill="hold">
                                          <p:stCondLst>
                                            <p:cond delay="0"/>
                                          </p:stCondLst>
                                        </p:cTn>
                                        <p:tgtEl>
                                          <p:spTgt spid="692"/>
                                        </p:tgtEl>
                                        <p:attrNameLst>
                                          <p:attrName>style.visibility</p:attrName>
                                        </p:attrNameLst>
                                      </p:cBhvr>
                                      <p:to>
                                        <p:strVal val="visible"/>
                                      </p:to>
                                    </p:set>
                                  </p:childTnLst>
                                </p:cTn>
                              </p:par>
                              <p:par>
                                <p:cTn id="1426" nodeType="withEffect" fill="hold" presetClass="entr" presetID="1">
                                  <p:stCondLst>
                                    <p:cond delay="0"/>
                                  </p:stCondLst>
                                  <p:childTnLst>
                                    <p:set>
                                      <p:cBhvr>
                                        <p:cTn id="1427" dur="1" fill="hold">
                                          <p:stCondLst>
                                            <p:cond delay="0"/>
                                          </p:stCondLst>
                                        </p:cTn>
                                        <p:tgtEl>
                                          <p:spTgt spid="692"/>
                                        </p:tgtEl>
                                        <p:attrNameLst>
                                          <p:attrName>style.visibility</p:attrName>
                                        </p:attrNameLst>
                                      </p:cBhvr>
                                      <p:to>
                                        <p:strVal val="visible"/>
                                      </p:to>
                                    </p:set>
                                  </p:childTnLst>
                                </p:cTn>
                              </p:par>
                              <p:par>
                                <p:cTn id="1428" nodeType="withEffect" fill="hold" presetClass="entr" presetID="1">
                                  <p:stCondLst>
                                    <p:cond delay="0"/>
                                  </p:stCondLst>
                                  <p:childTnLst>
                                    <p:set>
                                      <p:cBhvr>
                                        <p:cTn id="1429" dur="1" fill="hold">
                                          <p:stCondLst>
                                            <p:cond delay="0"/>
                                          </p:stCondLst>
                                        </p:cTn>
                                        <p:tgtEl>
                                          <p:spTgt spid="692"/>
                                        </p:tgtEl>
                                        <p:attrNameLst>
                                          <p:attrName>style.visibility</p:attrName>
                                        </p:attrNameLst>
                                      </p:cBhvr>
                                      <p:to>
                                        <p:strVal val="visible"/>
                                      </p:to>
                                    </p:set>
                                  </p:childTnLst>
                                </p:cTn>
                              </p:par>
                            </p:childTnLst>
                          </p:cTn>
                        </p:par>
                      </p:childTnLst>
                    </p:cTn>
                  </p:par>
                  <p:par>
                    <p:cTn id="1430" fill="hold">
                      <p:stCondLst>
                        <p:cond delay="indefinite"/>
                      </p:stCondLst>
                      <p:childTnLst>
                        <p:par>
                          <p:cTn id="1431" fill="hold">
                            <p:stCondLst>
                              <p:cond delay="0"/>
                            </p:stCondLst>
                            <p:childTnLst>
                              <p:par>
                                <p:cTn id="1432" nodeType="clickEffect" fill="hold" presetClass="entr" presetID="1">
                                  <p:stCondLst>
                                    <p:cond delay="0"/>
                                  </p:stCondLst>
                                  <p:childTnLst>
                                    <p:set>
                                      <p:cBhvr>
                                        <p:cTn id="1433" dur="1" fill="hold">
                                          <p:stCondLst>
                                            <p:cond delay="0"/>
                                          </p:stCondLst>
                                        </p:cTn>
                                        <p:tgtEl>
                                          <p:spTgt spid="692"/>
                                        </p:tgtEl>
                                        <p:attrNameLst>
                                          <p:attrName>style.visibility</p:attrName>
                                        </p:attrNameLst>
                                      </p:cBhvr>
                                      <p:to>
                                        <p:strVal val="visible"/>
                                      </p:to>
                                    </p:set>
                                  </p:childTnLst>
                                </p:cTn>
                              </p:par>
                              <p:par>
                                <p:cTn id="1434" nodeType="withEffect" fill="hold" presetClass="entr" presetID="1">
                                  <p:stCondLst>
                                    <p:cond delay="0"/>
                                  </p:stCondLst>
                                  <p:childTnLst>
                                    <p:set>
                                      <p:cBhvr>
                                        <p:cTn id="1435" dur="1" fill="hold">
                                          <p:stCondLst>
                                            <p:cond delay="0"/>
                                          </p:stCondLst>
                                        </p:cTn>
                                        <p:tgtEl>
                                          <p:spTgt spid="692"/>
                                        </p:tgtEl>
                                        <p:attrNameLst>
                                          <p:attrName>style.visibility</p:attrName>
                                        </p:attrNameLst>
                                      </p:cBhvr>
                                      <p:to>
                                        <p:strVal val="visible"/>
                                      </p:to>
                                    </p:set>
                                  </p:childTnLst>
                                </p:cTn>
                              </p:par>
                              <p:par>
                                <p:cTn id="1436" nodeType="withEffect" fill="hold" presetClass="entr" presetID="1">
                                  <p:stCondLst>
                                    <p:cond delay="0"/>
                                  </p:stCondLst>
                                  <p:childTnLst>
                                    <p:set>
                                      <p:cBhvr>
                                        <p:cTn id="1437" dur="1" fill="hold">
                                          <p:stCondLst>
                                            <p:cond delay="0"/>
                                          </p:stCondLst>
                                        </p:cTn>
                                        <p:tgtEl>
                                          <p:spTgt spid="692"/>
                                        </p:tgtEl>
                                        <p:attrNameLst>
                                          <p:attrName>style.visibility</p:attrName>
                                        </p:attrNameLst>
                                      </p:cBhvr>
                                      <p:to>
                                        <p:strVal val="visible"/>
                                      </p:to>
                                    </p:set>
                                  </p:childTnLst>
                                </p:cTn>
                              </p:par>
                              <p:par>
                                <p:cTn id="1438" nodeType="withEffect" fill="hold" presetClass="entr" presetID="1">
                                  <p:stCondLst>
                                    <p:cond delay="0"/>
                                  </p:stCondLst>
                                  <p:childTnLst>
                                    <p:set>
                                      <p:cBhvr>
                                        <p:cTn id="1439" dur="1" fill="hold">
                                          <p:stCondLst>
                                            <p:cond delay="0"/>
                                          </p:stCondLst>
                                        </p:cTn>
                                        <p:tgtEl>
                                          <p:spTgt spid="692"/>
                                        </p:tgtEl>
                                        <p:attrNameLst>
                                          <p:attrName>style.visibility</p:attrName>
                                        </p:attrNameLst>
                                      </p:cBhvr>
                                      <p:to>
                                        <p:strVal val="visible"/>
                                      </p:to>
                                    </p:set>
                                  </p:childTnLst>
                                </p:cTn>
                              </p:par>
                              <p:par>
                                <p:cTn id="1440" nodeType="withEffect" fill="hold" presetClass="entr" presetID="1">
                                  <p:stCondLst>
                                    <p:cond delay="0"/>
                                  </p:stCondLst>
                                  <p:childTnLst>
                                    <p:set>
                                      <p:cBhvr>
                                        <p:cTn id="1441"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TextShape 1"/>
          <p:cNvSpPr txBox="1"/>
          <p:nvPr/>
        </p:nvSpPr>
        <p:spPr>
          <a:xfrm>
            <a:off x="114480" y="53712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Essen</a:t>
            </a:r>
            <a:r>
              <a:rPr b="1" lang="en-US" sz="2800" spc="-1" strike="noStrike">
                <a:solidFill>
                  <a:srgbClr val="ed7d31"/>
                </a:solidFill>
                <a:latin typeface="Calibri"/>
              </a:rPr>
              <a:t>tials </a:t>
            </a:r>
            <a:r>
              <a:rPr b="1" lang="en-US" sz="2800" spc="-1" strike="noStrike">
                <a:solidFill>
                  <a:srgbClr val="ed7d31"/>
                </a:solidFill>
                <a:latin typeface="Calibri"/>
              </a:rPr>
              <a:t>of </a:t>
            </a:r>
            <a:r>
              <a:rPr b="1" lang="en-US" sz="2800" spc="-1" strike="noStrike">
                <a:solidFill>
                  <a:srgbClr val="ed7d31"/>
                </a:solidFill>
                <a:latin typeface="Calibri"/>
              </a:rPr>
              <a:t>CBSE </a:t>
            </a:r>
            <a:r>
              <a:rPr b="1" lang="en-US" sz="2800" spc="-1" strike="noStrike">
                <a:solidFill>
                  <a:srgbClr val="ed7d31"/>
                </a:solidFill>
                <a:latin typeface="Calibri"/>
              </a:rPr>
              <a:t>to be </a:t>
            </a:r>
            <a:r>
              <a:rPr b="1" lang="en-US" sz="2800" spc="-1" strike="noStrike">
                <a:solidFill>
                  <a:srgbClr val="ed7d31"/>
                </a:solidFill>
                <a:latin typeface="Calibri"/>
              </a:rPr>
              <a:t>succe</a:t>
            </a:r>
            <a:r>
              <a:rPr b="1" lang="en-US" sz="2800" spc="-1" strike="noStrike">
                <a:solidFill>
                  <a:srgbClr val="ed7d31"/>
                </a:solidFill>
                <a:latin typeface="Calibri"/>
              </a:rPr>
              <a:t>ssful</a:t>
            </a:r>
            <a:endParaRPr b="0" lang="en-US" sz="2800" spc="-1" strike="noStrike">
              <a:solidFill>
                <a:srgbClr val="000000"/>
              </a:solidFill>
              <a:latin typeface="Calibri"/>
            </a:endParaRPr>
          </a:p>
        </p:txBody>
      </p:sp>
      <p:sp>
        <p:nvSpPr>
          <p:cNvPr id="694" name="CustomShape 2"/>
          <p:cNvSpPr/>
          <p:nvPr/>
        </p:nvSpPr>
        <p:spPr>
          <a:xfrm>
            <a:off x="94320" y="1251360"/>
            <a:ext cx="7750440" cy="5606280"/>
          </a:xfrm>
          <a:prstGeom prst="rect">
            <a:avLst/>
          </a:prstGeom>
          <a:noFill/>
          <a:ln>
            <a:noFill/>
          </a:ln>
        </p:spPr>
        <p:style>
          <a:lnRef idx="0"/>
          <a:fillRef idx="0"/>
          <a:effectRef idx="0"/>
          <a:fontRef idx="minor"/>
        </p:style>
        <p:txBody>
          <a:bodyPr/>
          <a:p>
            <a:pPr marL="274320" indent="-273960" algn="just">
              <a:lnSpc>
                <a:spcPct val="120000"/>
              </a:lnSpc>
              <a:spcBef>
                <a:spcPts val="601"/>
              </a:spcBef>
              <a:buClr>
                <a:srgbClr val="000000"/>
              </a:buClr>
              <a:buFont typeface="Arial"/>
              <a:buChar char="•"/>
            </a:pPr>
            <a:r>
              <a:rPr b="0" lang="en-IN" sz="1800" spc="-1" strike="noStrike">
                <a:solidFill>
                  <a:srgbClr val="000000"/>
                </a:solidFill>
                <a:latin typeface="Calibri"/>
              </a:rPr>
              <a:t>Independent components that are completely specified by the public interfaces (implementation is hidden and hence can be changed)</a:t>
            </a:r>
            <a:endParaRPr b="0" lang="en-IN" sz="1800" spc="-1" strike="noStrike">
              <a:latin typeface="Arial"/>
            </a:endParaRPr>
          </a:p>
          <a:p>
            <a:pPr marL="274320" indent="-273960" algn="just">
              <a:lnSpc>
                <a:spcPct val="120000"/>
              </a:lnSpc>
              <a:spcBef>
                <a:spcPts val="601"/>
              </a:spcBef>
              <a:buClr>
                <a:srgbClr val="000000"/>
              </a:buClr>
              <a:buFont typeface="Arial"/>
              <a:buChar char="•"/>
            </a:pPr>
            <a:r>
              <a:rPr b="0" lang="en-IN" sz="1800" spc="-1" strike="noStrike">
                <a:solidFill>
                  <a:srgbClr val="000000"/>
                </a:solidFill>
                <a:latin typeface="Calibri"/>
              </a:rPr>
              <a:t>Component standards that facilitate the integration of components</a:t>
            </a:r>
            <a:endParaRPr b="0" lang="en-IN" sz="1800" spc="-1" strike="noStrike">
              <a:latin typeface="Arial"/>
            </a:endParaRPr>
          </a:p>
          <a:p>
            <a:pPr marL="274320" indent="-273960" algn="just">
              <a:lnSpc>
                <a:spcPct val="120000"/>
              </a:lnSpc>
              <a:spcBef>
                <a:spcPts val="601"/>
              </a:spcBef>
              <a:buClr>
                <a:srgbClr val="000000"/>
              </a:buClr>
              <a:buFont typeface="Arial"/>
              <a:buChar char="•"/>
            </a:pPr>
            <a:r>
              <a:rPr b="0" lang="en-IN" sz="1800" spc="-1" strike="noStrike">
                <a:solidFill>
                  <a:srgbClr val="000000"/>
                </a:solidFill>
                <a:latin typeface="Calibri"/>
              </a:rPr>
              <a:t>Middleware that provides software support for component integration</a:t>
            </a:r>
            <a:endParaRPr b="0" lang="en-IN" sz="1800" spc="-1" strike="noStrike">
              <a:latin typeface="Arial"/>
            </a:endParaRPr>
          </a:p>
          <a:p>
            <a:pPr marL="274320" indent="-273960" algn="just">
              <a:lnSpc>
                <a:spcPct val="120000"/>
              </a:lnSpc>
              <a:spcBef>
                <a:spcPts val="601"/>
              </a:spcBef>
              <a:buClr>
                <a:srgbClr val="000000"/>
              </a:buClr>
              <a:buFont typeface="Arial"/>
              <a:buChar char="•"/>
            </a:pPr>
            <a:r>
              <a:rPr b="0" lang="en-IN" sz="1800" spc="-1" strike="noStrike">
                <a:solidFill>
                  <a:srgbClr val="000000"/>
                </a:solidFill>
                <a:latin typeface="Calibri"/>
              </a:rPr>
              <a:t>Development process that is geared up to CBSE (interleaving of requirement and system design –trade-off requirements/existing services etc.)</a:t>
            </a:r>
            <a:endParaRPr b="0" lang="en-IN" sz="1800" spc="-1" strike="noStrike">
              <a:latin typeface="Arial"/>
            </a:endParaRPr>
          </a:p>
        </p:txBody>
      </p:sp>
    </p:spTree>
  </p:cSld>
  <p:timing>
    <p:tnLst>
      <p:par>
        <p:cTn id="1442" dur="indefinite" restart="never" nodeType="tmRoot">
          <p:childTnLst>
            <p:seq>
              <p:cTn id="1443" dur="indefinite" nodeType="mainSeq">
                <p:childTnLst>
                  <p:par>
                    <p:cTn id="1444" fill="hold">
                      <p:stCondLst>
                        <p:cond delay="0"/>
                      </p:stCondLst>
                      <p:childTnLst>
                        <p:par>
                          <p:cTn id="1445" fill="hold">
                            <p:stCondLst>
                              <p:cond delay="0"/>
                            </p:stCondLst>
                            <p:childTnLst>
                              <p:par>
                                <p:cTn id="1446" nodeType="withEffect" fill="hold" presetClass="entr" presetID="1">
                                  <p:stCondLst>
                                    <p:cond delay="0"/>
                                  </p:stCondLst>
                                  <p:childTnLst>
                                    <p:set>
                                      <p:cBhvr>
                                        <p:cTn id="1447" dur="1" fill="hold">
                                          <p:stCondLst>
                                            <p:cond delay="0"/>
                                          </p:stCondLst>
                                        </p:cTn>
                                        <p:tgtEl>
                                          <p:spTgt spid="694">
                                            <p:txEl>
                                              <p:pRg st="0" end="0"/>
                                            </p:txEl>
                                          </p:spTgt>
                                        </p:tgtEl>
                                        <p:attrNameLst>
                                          <p:attrName>style.visibility</p:attrName>
                                        </p:attrNameLst>
                                      </p:cBhvr>
                                      <p:to>
                                        <p:strVal val="visible"/>
                                      </p:to>
                                    </p:set>
                                  </p:childTnLst>
                                </p:cTn>
                              </p:par>
                              <p:par>
                                <p:cTn id="1448" nodeType="withEffect" fill="hold" presetClass="entr" presetID="1">
                                  <p:stCondLst>
                                    <p:cond delay="0"/>
                                  </p:stCondLst>
                                  <p:childTnLst>
                                    <p:set>
                                      <p:cBhvr>
                                        <p:cTn id="1449" dur="1" fill="hold">
                                          <p:stCondLst>
                                            <p:cond delay="0"/>
                                          </p:stCondLst>
                                        </p:cTn>
                                        <p:tgtEl>
                                          <p:spTgt spid="694">
                                            <p:txEl>
                                              <p:pRg st="1" end="1"/>
                                            </p:txEl>
                                          </p:spTgt>
                                        </p:tgtEl>
                                        <p:attrNameLst>
                                          <p:attrName>style.visibility</p:attrName>
                                        </p:attrNameLst>
                                      </p:cBhvr>
                                      <p:to>
                                        <p:strVal val="visible"/>
                                      </p:to>
                                    </p:set>
                                  </p:childTnLst>
                                </p:cTn>
                              </p:par>
                              <p:par>
                                <p:cTn id="1450" nodeType="withEffect" fill="hold" presetClass="entr" presetID="1">
                                  <p:stCondLst>
                                    <p:cond delay="0"/>
                                  </p:stCondLst>
                                  <p:childTnLst>
                                    <p:set>
                                      <p:cBhvr>
                                        <p:cTn id="1451" dur="1" fill="hold">
                                          <p:stCondLst>
                                            <p:cond delay="0"/>
                                          </p:stCondLst>
                                        </p:cTn>
                                        <p:tgtEl>
                                          <p:spTgt spid="694">
                                            <p:txEl>
                                              <p:pRg st="2" end="2"/>
                                            </p:txEl>
                                          </p:spTgt>
                                        </p:tgtEl>
                                        <p:attrNameLst>
                                          <p:attrName>style.visibility</p:attrName>
                                        </p:attrNameLst>
                                      </p:cBhvr>
                                      <p:to>
                                        <p:strVal val="visible"/>
                                      </p:to>
                                    </p:set>
                                  </p:childTnLst>
                                </p:cTn>
                              </p:par>
                              <p:par>
                                <p:cTn id="1452" nodeType="withEffect" fill="hold" presetClass="entr" presetID="1">
                                  <p:stCondLst>
                                    <p:cond delay="0"/>
                                  </p:stCondLst>
                                  <p:childTnLst>
                                    <p:set>
                                      <p:cBhvr>
                                        <p:cTn id="1453" dur="1" fill="hold">
                                          <p:stCondLst>
                                            <p:cond delay="0"/>
                                          </p:stCondLst>
                                        </p:cTn>
                                        <p:tgtEl>
                                          <p:spTgt spid="694">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TextShape 1"/>
          <p:cNvSpPr txBox="1"/>
          <p:nvPr/>
        </p:nvSpPr>
        <p:spPr>
          <a:xfrm>
            <a:off x="139320" y="505080"/>
            <a:ext cx="10515240" cy="556920"/>
          </a:xfrm>
          <a:prstGeom prst="rect">
            <a:avLst/>
          </a:prstGeom>
          <a:noFill/>
          <a:ln>
            <a:noFill/>
          </a:ln>
        </p:spPr>
        <p:txBody>
          <a:bodyPr anchor="ctr"/>
          <a:p>
            <a:pPr>
              <a:lnSpc>
                <a:spcPct val="90000"/>
              </a:lnSpc>
            </a:pPr>
            <a:r>
              <a:rPr b="1" lang="en-US" sz="2800" spc="-1" strike="noStrike">
                <a:solidFill>
                  <a:srgbClr val="ed7d31"/>
                </a:solidFill>
                <a:latin typeface="Calibri"/>
              </a:rPr>
              <a:t>A Software Component</a:t>
            </a:r>
            <a:endParaRPr b="0" lang="en-US" sz="2800" spc="-1" strike="noStrike">
              <a:solidFill>
                <a:srgbClr val="000000"/>
              </a:solidFill>
              <a:latin typeface="Calibri"/>
            </a:endParaRPr>
          </a:p>
        </p:txBody>
      </p:sp>
      <p:sp>
        <p:nvSpPr>
          <p:cNvPr id="696" name="CustomShape 2"/>
          <p:cNvSpPr/>
          <p:nvPr/>
        </p:nvSpPr>
        <p:spPr>
          <a:xfrm>
            <a:off x="97920" y="1140120"/>
            <a:ext cx="7616520" cy="3660120"/>
          </a:xfrm>
          <a:prstGeom prst="rect">
            <a:avLst/>
          </a:prstGeom>
          <a:noFill/>
          <a:ln>
            <a:noFill/>
          </a:ln>
        </p:spPr>
        <p:style>
          <a:lnRef idx="0"/>
          <a:fillRef idx="0"/>
          <a:effectRef idx="0"/>
          <a:fontRef idx="minor"/>
        </p:style>
        <p:txBody>
          <a:bodyPr/>
          <a:p>
            <a:pPr marL="182880" indent="-182520" algn="just">
              <a:lnSpc>
                <a:spcPct val="100000"/>
              </a:lnSpc>
              <a:spcBef>
                <a:spcPts val="300"/>
              </a:spcBef>
              <a:buClr>
                <a:srgbClr val="000000"/>
              </a:buClr>
              <a:buFont typeface="Arial"/>
              <a:buChar char="•"/>
            </a:pPr>
            <a:r>
              <a:rPr b="0" lang="en-IN" sz="1800" spc="-1" strike="noStrike">
                <a:solidFill>
                  <a:srgbClr val="000000"/>
                </a:solidFill>
                <a:latin typeface="Calibri"/>
              </a:rPr>
              <a:t>Implements a functionality without regard  to  where  the  component  is  executing  or  its programming language</a:t>
            </a:r>
            <a:endParaRPr b="0" lang="en-IN" sz="1800" spc="-1" strike="noStrike">
              <a:latin typeface="Arial"/>
            </a:endParaRPr>
          </a:p>
          <a:p>
            <a:pPr lvl="1" marL="457200" indent="-182520" algn="just">
              <a:lnSpc>
                <a:spcPct val="100000"/>
              </a:lnSpc>
              <a:spcBef>
                <a:spcPts val="601"/>
              </a:spcBef>
              <a:buClr>
                <a:srgbClr val="000000"/>
              </a:buClr>
              <a:buFont typeface="Arial"/>
              <a:buChar char="•"/>
            </a:pPr>
            <a:r>
              <a:rPr b="0" lang="en-IN" sz="1800" spc="-1" strike="noStrike">
                <a:solidFill>
                  <a:srgbClr val="000000"/>
                </a:solidFill>
                <a:latin typeface="Calibri"/>
              </a:rPr>
              <a:t>Its an independent executable entity that can be made </a:t>
            </a:r>
            <a:br/>
            <a:r>
              <a:rPr b="0" lang="en-IN" sz="1800" spc="-1" strike="noStrike">
                <a:solidFill>
                  <a:srgbClr val="000000"/>
                </a:solidFill>
                <a:latin typeface="Calibri"/>
              </a:rPr>
              <a:t>up of one or more executable objects;</a:t>
            </a:r>
            <a:endParaRPr b="0" lang="en-IN" sz="1800" spc="-1" strike="noStrike">
              <a:latin typeface="Arial"/>
            </a:endParaRPr>
          </a:p>
          <a:p>
            <a:pPr lvl="1" marL="457200" indent="-182520">
              <a:lnSpc>
                <a:spcPct val="100000"/>
              </a:lnSpc>
              <a:spcBef>
                <a:spcPts val="601"/>
              </a:spcBef>
              <a:buClr>
                <a:srgbClr val="000000"/>
              </a:buClr>
              <a:buFont typeface="Arial"/>
              <a:buChar char="•"/>
            </a:pPr>
            <a:r>
              <a:rPr b="0" lang="en-IN" sz="1800" spc="-1" strike="noStrike">
                <a:solidFill>
                  <a:srgbClr val="000000"/>
                </a:solidFill>
                <a:latin typeface="Calibri"/>
              </a:rPr>
              <a:t>The component interface is published and all interactions are through the published interface;</a:t>
            </a:r>
            <a:endParaRPr b="0" lang="en-IN" sz="1800" spc="-1" strike="noStrike">
              <a:latin typeface="Arial"/>
            </a:endParaRPr>
          </a:p>
          <a:p>
            <a:pPr lvl="1" marL="457200" indent="-182520" algn="just">
              <a:lnSpc>
                <a:spcPct val="100000"/>
              </a:lnSpc>
              <a:spcBef>
                <a:spcPts val="601"/>
              </a:spcBef>
              <a:buClr>
                <a:srgbClr val="000000"/>
              </a:buClr>
              <a:buFont typeface="Arial"/>
              <a:buChar char="•"/>
            </a:pPr>
            <a:r>
              <a:rPr b="0" lang="en-IN" sz="1800" spc="-1" strike="noStrike">
                <a:solidFill>
                  <a:srgbClr val="000000"/>
                </a:solidFill>
                <a:latin typeface="Calibri"/>
              </a:rPr>
              <a:t>Has explicit dependencies through “required” interfaces and “provides” (the services that are provided by the component to other components)</a:t>
            </a:r>
            <a:endParaRPr b="0" lang="en-IN" sz="1800" spc="-1" strike="noStrike">
              <a:latin typeface="Arial"/>
            </a:endParaRPr>
          </a:p>
        </p:txBody>
      </p:sp>
      <p:pic>
        <p:nvPicPr>
          <p:cNvPr id="697" name="Picture 11" descr=""/>
          <p:cNvPicPr/>
          <p:nvPr/>
        </p:nvPicPr>
        <p:blipFill>
          <a:blip r:embed="rId1"/>
          <a:stretch/>
        </p:blipFill>
        <p:spPr>
          <a:xfrm>
            <a:off x="8628480" y="200520"/>
            <a:ext cx="1867320" cy="1722960"/>
          </a:xfrm>
          <a:prstGeom prst="rect">
            <a:avLst/>
          </a:prstGeom>
          <a:ln>
            <a:noFill/>
          </a:ln>
        </p:spPr>
      </p:pic>
      <p:pic>
        <p:nvPicPr>
          <p:cNvPr id="698" name="Picture 3" descr=""/>
          <p:cNvPicPr/>
          <p:nvPr/>
        </p:nvPicPr>
        <p:blipFill>
          <a:blip r:embed="rId2"/>
          <a:stretch/>
        </p:blipFill>
        <p:spPr>
          <a:xfrm>
            <a:off x="391680" y="4539600"/>
            <a:ext cx="7430760" cy="1886040"/>
          </a:xfrm>
          <a:prstGeom prst="rect">
            <a:avLst/>
          </a:prstGeom>
          <a:ln>
            <a:noFill/>
          </a:ln>
        </p:spPr>
      </p:pic>
    </p:spTree>
  </p:cSld>
  <p:timing>
    <p:tnLst>
      <p:par>
        <p:cTn id="1454" dur="indefinite" restart="never" nodeType="tmRoot">
          <p:childTnLst>
            <p:seq>
              <p:cTn id="1455" dur="indefinite" nodeType="mainSeq">
                <p:childTnLst>
                  <p:par>
                    <p:cTn id="1456" fill="hold">
                      <p:stCondLst>
                        <p:cond delay="indefinite"/>
                      </p:stCondLst>
                      <p:childTnLst>
                        <p:par>
                          <p:cTn id="1457" fill="hold">
                            <p:stCondLst>
                              <p:cond delay="0"/>
                            </p:stCondLst>
                            <p:childTnLst>
                              <p:par>
                                <p:cTn id="1458" nodeType="clickEffect" fill="hold" presetClass="entr" presetID="1">
                                  <p:stCondLst>
                                    <p:cond delay="0"/>
                                  </p:stCondLst>
                                  <p:childTnLst>
                                    <p:set>
                                      <p:cBhvr>
                                        <p:cTn id="1459" dur="1" fill="hold">
                                          <p:stCondLst>
                                            <p:cond delay="0"/>
                                          </p:stCondLst>
                                        </p:cTn>
                                        <p:tgtEl>
                                          <p:spTgt spid="696">
                                            <p:txEl>
                                              <p:pRg st="1" end="1"/>
                                            </p:txEl>
                                          </p:spTgt>
                                        </p:tgtEl>
                                        <p:attrNameLst>
                                          <p:attrName>style.visibility</p:attrName>
                                        </p:attrNameLst>
                                      </p:cBhvr>
                                      <p:to>
                                        <p:strVal val="visible"/>
                                      </p:to>
                                    </p:set>
                                  </p:childTnLst>
                                </p:cTn>
                              </p:par>
                            </p:childTnLst>
                          </p:cTn>
                        </p:par>
                      </p:childTnLst>
                    </p:cTn>
                  </p:par>
                  <p:par>
                    <p:cTn id="1460" fill="hold">
                      <p:stCondLst>
                        <p:cond delay="indefinite"/>
                      </p:stCondLst>
                      <p:childTnLst>
                        <p:par>
                          <p:cTn id="1461" fill="hold">
                            <p:stCondLst>
                              <p:cond delay="0"/>
                            </p:stCondLst>
                            <p:childTnLst>
                              <p:par>
                                <p:cTn id="1462" nodeType="clickEffect" fill="hold" presetClass="entr" presetID="1">
                                  <p:stCondLst>
                                    <p:cond delay="0"/>
                                  </p:stCondLst>
                                  <p:childTnLst>
                                    <p:set>
                                      <p:cBhvr>
                                        <p:cTn id="1463" dur="1" fill="hold">
                                          <p:stCondLst>
                                            <p:cond delay="0"/>
                                          </p:stCondLst>
                                        </p:cTn>
                                        <p:tgtEl>
                                          <p:spTgt spid="696">
                                            <p:txEl>
                                              <p:pRg st="2" end="2"/>
                                            </p:txEl>
                                          </p:spTgt>
                                        </p:tgtEl>
                                        <p:attrNameLst>
                                          <p:attrName>style.visibility</p:attrName>
                                        </p:attrNameLst>
                                      </p:cBhvr>
                                      <p:to>
                                        <p:strVal val="visible"/>
                                      </p:to>
                                    </p:set>
                                  </p:childTnLst>
                                </p:cTn>
                              </p:par>
                            </p:childTnLst>
                          </p:cTn>
                        </p:par>
                      </p:childTnLst>
                    </p:cTn>
                  </p:par>
                  <p:par>
                    <p:cTn id="1464" fill="hold">
                      <p:stCondLst>
                        <p:cond delay="indefinite"/>
                      </p:stCondLst>
                      <p:childTnLst>
                        <p:par>
                          <p:cTn id="1465" fill="hold">
                            <p:stCondLst>
                              <p:cond delay="0"/>
                            </p:stCondLst>
                            <p:childTnLst>
                              <p:par>
                                <p:cTn id="1466" nodeType="clickEffect" fill="hold" presetClass="entr" presetID="1">
                                  <p:stCondLst>
                                    <p:cond delay="0"/>
                                  </p:stCondLst>
                                  <p:childTnLst>
                                    <p:set>
                                      <p:cBhvr>
                                        <p:cTn id="1467" dur="1" fill="hold">
                                          <p:stCondLst>
                                            <p:cond delay="0"/>
                                          </p:stCondLst>
                                        </p:cTn>
                                        <p:tgtEl>
                                          <p:spTgt spid="696">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Shape 1"/>
          <p:cNvSpPr txBox="1"/>
          <p:nvPr/>
        </p:nvSpPr>
        <p:spPr>
          <a:xfrm>
            <a:off x="124560" y="488880"/>
            <a:ext cx="10515240" cy="556920"/>
          </a:xfrm>
          <a:prstGeom prst="rect">
            <a:avLst/>
          </a:prstGeom>
          <a:noFill/>
          <a:ln>
            <a:noFill/>
          </a:ln>
        </p:spPr>
        <p:txBody>
          <a:bodyPr anchor="ctr"/>
          <a:p>
            <a:pPr>
              <a:lnSpc>
                <a:spcPct val="90000"/>
              </a:lnSpc>
            </a:pPr>
            <a:r>
              <a:rPr b="1" lang="en-US" sz="2800" spc="-1" strike="noStrike">
                <a:solidFill>
                  <a:srgbClr val="ed7d31"/>
                </a:solidFill>
                <a:latin typeface="Calibri"/>
              </a:rPr>
              <a:t>I</a:t>
            </a:r>
            <a:r>
              <a:rPr b="1" lang="en-US" sz="2800" spc="-1" strike="noStrike">
                <a:solidFill>
                  <a:srgbClr val="ed7d31"/>
                </a:solidFill>
                <a:latin typeface="Calibri"/>
              </a:rPr>
              <a:t>d</a:t>
            </a:r>
            <a:r>
              <a:rPr b="1" lang="en-US" sz="2800" spc="-1" strike="noStrike">
                <a:solidFill>
                  <a:srgbClr val="ed7d31"/>
                </a:solidFill>
                <a:latin typeface="Calibri"/>
              </a:rPr>
              <a:t>e</a:t>
            </a:r>
            <a:r>
              <a:rPr b="1" lang="en-US" sz="2800" spc="-1" strike="noStrike">
                <a:solidFill>
                  <a:srgbClr val="ed7d31"/>
                </a:solidFill>
                <a:latin typeface="Calibri"/>
              </a:rPr>
              <a:t>n</a:t>
            </a:r>
            <a:r>
              <a:rPr b="1" lang="en-US" sz="2800" spc="-1" strike="noStrike">
                <a:solidFill>
                  <a:srgbClr val="ed7d31"/>
                </a:solidFill>
                <a:latin typeface="Calibri"/>
              </a:rPr>
              <a:t>t</a:t>
            </a:r>
            <a:r>
              <a:rPr b="1" lang="en-US" sz="2800" spc="-1" strike="noStrike">
                <a:solidFill>
                  <a:srgbClr val="ed7d31"/>
                </a:solidFill>
                <a:latin typeface="Calibri"/>
              </a:rPr>
              <a:t>i</a:t>
            </a:r>
            <a:r>
              <a:rPr b="1" lang="en-US" sz="2800" spc="-1" strike="noStrike">
                <a:solidFill>
                  <a:srgbClr val="ed7d31"/>
                </a:solidFill>
                <a:latin typeface="Calibri"/>
              </a:rPr>
              <a:t>f</a:t>
            </a:r>
            <a:r>
              <a:rPr b="1" lang="en-US" sz="2800" spc="-1" strike="noStrike">
                <a:solidFill>
                  <a:srgbClr val="ed7d31"/>
                </a:solidFill>
                <a:latin typeface="Calibri"/>
              </a:rPr>
              <a:t>y</a:t>
            </a:r>
            <a:r>
              <a:rPr b="1" lang="en-US" sz="2800" spc="-1" strike="noStrike">
                <a:solidFill>
                  <a:srgbClr val="ed7d31"/>
                </a:solidFill>
                <a:latin typeface="Calibri"/>
              </a:rPr>
              <a:t>i</a:t>
            </a:r>
            <a:r>
              <a:rPr b="1" lang="en-US" sz="2800" spc="-1" strike="noStrike">
                <a:solidFill>
                  <a:srgbClr val="ed7d31"/>
                </a:solidFill>
                <a:latin typeface="Calibri"/>
              </a:rPr>
              <a:t>n</a:t>
            </a:r>
            <a:r>
              <a:rPr b="1" lang="en-US" sz="2800" spc="-1" strike="noStrike">
                <a:solidFill>
                  <a:srgbClr val="ed7d31"/>
                </a:solidFill>
                <a:latin typeface="Calibri"/>
              </a:rPr>
              <a:t>g</a:t>
            </a:r>
            <a:r>
              <a:rPr b="1" lang="en-US" sz="2800" spc="-1" strike="noStrike">
                <a:solidFill>
                  <a:srgbClr val="ed7d31"/>
                </a:solidFill>
                <a:latin typeface="Calibri"/>
              </a:rPr>
              <a:t> </a:t>
            </a:r>
            <a:r>
              <a:rPr b="1" lang="en-US" sz="2800" spc="-1" strike="noStrike">
                <a:solidFill>
                  <a:srgbClr val="ed7d31"/>
                </a:solidFill>
                <a:latin typeface="Calibri"/>
              </a:rPr>
              <a:t>t</a:t>
            </a:r>
            <a:r>
              <a:rPr b="1" lang="en-US" sz="2800" spc="-1" strike="noStrike">
                <a:solidFill>
                  <a:srgbClr val="ed7d31"/>
                </a:solidFill>
                <a:latin typeface="Calibri"/>
              </a:rPr>
              <a:t>h</a:t>
            </a:r>
            <a:r>
              <a:rPr b="1" lang="en-US" sz="2800" spc="-1" strike="noStrike">
                <a:solidFill>
                  <a:srgbClr val="ed7d31"/>
                </a:solidFill>
                <a:latin typeface="Calibri"/>
              </a:rPr>
              <a:t>e</a:t>
            </a:r>
            <a:r>
              <a:rPr b="1" lang="en-US" sz="2800" spc="-1" strike="noStrike">
                <a:solidFill>
                  <a:srgbClr val="ed7d31"/>
                </a:solidFill>
                <a:latin typeface="Calibri"/>
              </a:rPr>
              <a:t> </a:t>
            </a:r>
            <a:r>
              <a:rPr b="1" lang="en-US" sz="2800" spc="-1" strike="noStrike">
                <a:solidFill>
                  <a:srgbClr val="ed7d31"/>
                </a:solidFill>
                <a:latin typeface="Calibri"/>
              </a:rPr>
              <a:t>S</a:t>
            </a:r>
            <a:r>
              <a:rPr b="1" lang="en-US" sz="2800" spc="-1" strike="noStrike">
                <a:solidFill>
                  <a:srgbClr val="ed7d31"/>
                </a:solidFill>
                <a:latin typeface="Calibri"/>
              </a:rPr>
              <a:t>o</a:t>
            </a:r>
            <a:r>
              <a:rPr b="1" lang="en-US" sz="2800" spc="-1" strike="noStrike">
                <a:solidFill>
                  <a:srgbClr val="ed7d31"/>
                </a:solidFill>
                <a:latin typeface="Calibri"/>
              </a:rPr>
              <a:t>f</a:t>
            </a:r>
            <a:r>
              <a:rPr b="1" lang="en-US" sz="2800" spc="-1" strike="noStrike">
                <a:solidFill>
                  <a:srgbClr val="ed7d31"/>
                </a:solidFill>
                <a:latin typeface="Calibri"/>
              </a:rPr>
              <a:t>t</a:t>
            </a:r>
            <a:r>
              <a:rPr b="1" lang="en-US" sz="2800" spc="-1" strike="noStrike">
                <a:solidFill>
                  <a:srgbClr val="ed7d31"/>
                </a:solidFill>
                <a:latin typeface="Calibri"/>
              </a:rPr>
              <a:t>w</a:t>
            </a:r>
            <a:r>
              <a:rPr b="1" lang="en-US" sz="2800" spc="-1" strike="noStrike">
                <a:solidFill>
                  <a:srgbClr val="ed7d31"/>
                </a:solidFill>
                <a:latin typeface="Calibri"/>
              </a:rPr>
              <a:t>a</a:t>
            </a:r>
            <a:r>
              <a:rPr b="1" lang="en-US" sz="2800" spc="-1" strike="noStrike">
                <a:solidFill>
                  <a:srgbClr val="ed7d31"/>
                </a:solidFill>
                <a:latin typeface="Calibri"/>
              </a:rPr>
              <a:t>r</a:t>
            </a:r>
            <a:r>
              <a:rPr b="1" lang="en-US" sz="2800" spc="-1" strike="noStrike">
                <a:solidFill>
                  <a:srgbClr val="ed7d31"/>
                </a:solidFill>
                <a:latin typeface="Calibri"/>
              </a:rPr>
              <a:t>e</a:t>
            </a:r>
            <a:r>
              <a:rPr b="1" lang="en-US" sz="2800" spc="-1" strike="noStrike">
                <a:solidFill>
                  <a:srgbClr val="ed7d31"/>
                </a:solidFill>
                <a:latin typeface="Calibri"/>
              </a:rPr>
              <a:t> </a:t>
            </a:r>
            <a:r>
              <a:rPr b="1" lang="en-US" sz="2800" spc="-1" strike="noStrike">
                <a:solidFill>
                  <a:srgbClr val="ed7d31"/>
                </a:solidFill>
                <a:latin typeface="Calibri"/>
              </a:rPr>
              <a:t>C</a:t>
            </a:r>
            <a:r>
              <a:rPr b="1" lang="en-US" sz="2800" spc="-1" strike="noStrike">
                <a:solidFill>
                  <a:srgbClr val="ed7d31"/>
                </a:solidFill>
                <a:latin typeface="Calibri"/>
              </a:rPr>
              <a:t>o</a:t>
            </a:r>
            <a:r>
              <a:rPr b="1" lang="en-US" sz="2800" spc="-1" strike="noStrike">
                <a:solidFill>
                  <a:srgbClr val="ed7d31"/>
                </a:solidFill>
                <a:latin typeface="Calibri"/>
              </a:rPr>
              <a:t>m</a:t>
            </a:r>
            <a:r>
              <a:rPr b="1" lang="en-US" sz="2800" spc="-1" strike="noStrike">
                <a:solidFill>
                  <a:srgbClr val="ed7d31"/>
                </a:solidFill>
                <a:latin typeface="Calibri"/>
              </a:rPr>
              <a:t>p</a:t>
            </a:r>
            <a:r>
              <a:rPr b="1" lang="en-US" sz="2800" spc="-1" strike="noStrike">
                <a:solidFill>
                  <a:srgbClr val="ed7d31"/>
                </a:solidFill>
                <a:latin typeface="Calibri"/>
              </a:rPr>
              <a:t>o</a:t>
            </a:r>
            <a:r>
              <a:rPr b="1" lang="en-US" sz="2800" spc="-1" strike="noStrike">
                <a:solidFill>
                  <a:srgbClr val="ed7d31"/>
                </a:solidFill>
                <a:latin typeface="Calibri"/>
              </a:rPr>
              <a:t>n</a:t>
            </a:r>
            <a:r>
              <a:rPr b="1" lang="en-US" sz="2800" spc="-1" strike="noStrike">
                <a:solidFill>
                  <a:srgbClr val="ed7d31"/>
                </a:solidFill>
                <a:latin typeface="Calibri"/>
              </a:rPr>
              <a:t>e</a:t>
            </a:r>
            <a:r>
              <a:rPr b="1" lang="en-US" sz="2800" spc="-1" strike="noStrike">
                <a:solidFill>
                  <a:srgbClr val="ed7d31"/>
                </a:solidFill>
                <a:latin typeface="Calibri"/>
              </a:rPr>
              <a:t>n</a:t>
            </a:r>
            <a:r>
              <a:rPr b="1" lang="en-US" sz="2800" spc="-1" strike="noStrike">
                <a:solidFill>
                  <a:srgbClr val="ed7d31"/>
                </a:solidFill>
                <a:latin typeface="Calibri"/>
              </a:rPr>
              <a:t>t</a:t>
            </a:r>
            <a:endParaRPr b="0" lang="en-US" sz="2800" spc="-1" strike="noStrike">
              <a:solidFill>
                <a:srgbClr val="000000"/>
              </a:solidFill>
              <a:latin typeface="Calibri"/>
            </a:endParaRPr>
          </a:p>
        </p:txBody>
      </p:sp>
      <p:sp>
        <p:nvSpPr>
          <p:cNvPr id="700" name="CustomShape 2"/>
          <p:cNvSpPr/>
          <p:nvPr/>
        </p:nvSpPr>
        <p:spPr>
          <a:xfrm>
            <a:off x="119520" y="1081440"/>
            <a:ext cx="4884120" cy="45943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Calibri"/>
              </a:rPr>
              <a:t>Identifying the components could involve</a:t>
            </a:r>
            <a:endParaRPr b="0" lang="en-IN" sz="1600" spc="-1" strike="noStrike">
              <a:latin typeface="Arial"/>
            </a:endParaRPr>
          </a:p>
          <a:p>
            <a:pPr marL="252000" indent="-251640">
              <a:lnSpc>
                <a:spcPct val="100000"/>
              </a:lnSpc>
              <a:spcBef>
                <a:spcPts val="601"/>
              </a:spcBef>
              <a:spcAft>
                <a:spcPts val="601"/>
              </a:spcAft>
              <a:buClr>
                <a:srgbClr val="000000"/>
              </a:buClr>
              <a:buFont typeface="Calibri Light"/>
              <a:buAutoNum type="arabicPeriod"/>
            </a:pPr>
            <a:r>
              <a:rPr b="0" lang="en-IN" sz="1600" spc="-1" strike="noStrike">
                <a:solidFill>
                  <a:srgbClr val="000000"/>
                </a:solidFill>
                <a:latin typeface="Calibri"/>
              </a:rPr>
              <a:t>Searching for the component</a:t>
            </a:r>
            <a:endParaRPr b="0" lang="en-IN" sz="1600" spc="-1" strike="noStrike">
              <a:latin typeface="Arial"/>
            </a:endParaRPr>
          </a:p>
          <a:p>
            <a:pPr marL="252000" indent="-251640">
              <a:lnSpc>
                <a:spcPct val="100000"/>
              </a:lnSpc>
              <a:spcAft>
                <a:spcPts val="601"/>
              </a:spcAft>
              <a:buClr>
                <a:srgbClr val="000000"/>
              </a:buClr>
              <a:buFont typeface="Calibri Light"/>
              <a:buAutoNum type="arabicPeriod"/>
            </a:pPr>
            <a:r>
              <a:rPr b="0" lang="en-IN" sz="1600" spc="-1" strike="noStrike">
                <a:solidFill>
                  <a:srgbClr val="000000"/>
                </a:solidFill>
                <a:latin typeface="Calibri"/>
              </a:rPr>
              <a:t>Selection of the component</a:t>
            </a:r>
            <a:endParaRPr b="0" lang="en-IN" sz="1600" spc="-1" strike="noStrike">
              <a:latin typeface="Arial"/>
            </a:endParaRPr>
          </a:p>
          <a:p>
            <a:pPr marL="252000" indent="-251640">
              <a:lnSpc>
                <a:spcPct val="100000"/>
              </a:lnSpc>
              <a:buClr>
                <a:srgbClr val="000000"/>
              </a:buClr>
              <a:buFont typeface="Calibri Light"/>
              <a:buAutoNum type="arabicPeriod"/>
            </a:pPr>
            <a:r>
              <a:rPr b="0" lang="en-IN" sz="1600" spc="-1" strike="noStrike">
                <a:solidFill>
                  <a:srgbClr val="000000"/>
                </a:solidFill>
                <a:latin typeface="Calibri"/>
              </a:rPr>
              <a:t>If there are no ready component, Compose components with existing components to create component</a:t>
            </a:r>
            <a:endParaRPr b="0" lang="en-IN" sz="1600" spc="-1" strike="noStrike">
              <a:latin typeface="Arial"/>
            </a:endParaRPr>
          </a:p>
          <a:p>
            <a:pPr marL="252000" indent="-251640">
              <a:lnSpc>
                <a:spcPct val="100000"/>
              </a:lnSpc>
              <a:spcAft>
                <a:spcPts val="601"/>
              </a:spcAft>
              <a:buClr>
                <a:srgbClr val="000000"/>
              </a:buClr>
              <a:buFont typeface="Calibri Light"/>
              <a:buAutoNum type="arabicPeriod"/>
            </a:pPr>
            <a:r>
              <a:rPr b="0" lang="en-IN" sz="1600" spc="-1" strike="noStrike">
                <a:solidFill>
                  <a:srgbClr val="000000"/>
                </a:solidFill>
                <a:latin typeface="Calibri"/>
              </a:rPr>
              <a:t>It could be a sequential composition and additive or may need some adapters or “glue” to reconcile different component interfaces</a:t>
            </a: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marL="457200" indent="-456840">
              <a:lnSpc>
                <a:spcPct val="100000"/>
              </a:lnSpc>
              <a:buClr>
                <a:srgbClr val="000000"/>
              </a:buClr>
              <a:buFont typeface="Calibri Light"/>
              <a:buAutoNum type="arabicPeriod" startAt="5"/>
            </a:pPr>
            <a:r>
              <a:rPr b="0" lang="en-IN" sz="1600" spc="-1" strike="noStrike">
                <a:solidFill>
                  <a:srgbClr val="000000"/>
                </a:solidFill>
                <a:latin typeface="Calibri"/>
              </a:rPr>
              <a:t>Validate the component</a:t>
            </a:r>
            <a:endParaRPr b="0" lang="en-IN" sz="1600" spc="-1" strike="noStrike">
              <a:latin typeface="Arial"/>
            </a:endParaRPr>
          </a:p>
        </p:txBody>
      </p:sp>
      <p:sp>
        <p:nvSpPr>
          <p:cNvPr id="701" name="CustomShape 3"/>
          <p:cNvSpPr/>
          <p:nvPr/>
        </p:nvSpPr>
        <p:spPr>
          <a:xfrm>
            <a:off x="5260680" y="1276200"/>
            <a:ext cx="2606400" cy="257760"/>
          </a:xfrm>
          <a:prstGeom prst="rect">
            <a:avLst/>
          </a:prstGeom>
          <a:noFill/>
          <a:ln>
            <a:noFill/>
          </a:ln>
        </p:spPr>
        <p:style>
          <a:lnRef idx="0"/>
          <a:fillRef idx="0"/>
          <a:effectRef idx="0"/>
          <a:fontRef idx="minor"/>
        </p:style>
        <p:txBody>
          <a:bodyPr lIns="90000" rIns="90000" tIns="45000" bIns="45000"/>
          <a:p>
            <a:pPr>
              <a:lnSpc>
                <a:spcPct val="100000"/>
              </a:lnSpc>
            </a:pPr>
            <a:r>
              <a:rPr b="1" lang="en-IN" sz="1100" spc="-1" strike="noStrike">
                <a:solidFill>
                  <a:srgbClr val="292934"/>
                </a:solidFill>
                <a:latin typeface="Calibri"/>
              </a:rPr>
              <a:t>Component Selection</a:t>
            </a:r>
            <a:endParaRPr b="0" lang="en-IN" sz="1100" spc="-1" strike="noStrike">
              <a:latin typeface="Arial"/>
            </a:endParaRPr>
          </a:p>
        </p:txBody>
      </p:sp>
      <p:grpSp>
        <p:nvGrpSpPr>
          <p:cNvPr id="702" name="Group 4"/>
          <p:cNvGrpSpPr/>
          <p:nvPr/>
        </p:nvGrpSpPr>
        <p:grpSpPr>
          <a:xfrm>
            <a:off x="3816720" y="1530360"/>
            <a:ext cx="4982040" cy="3601440"/>
            <a:chOff x="3816720" y="1530360"/>
            <a:chExt cx="4982040" cy="3601440"/>
          </a:xfrm>
        </p:grpSpPr>
        <p:sp>
          <p:nvSpPr>
            <p:cNvPr id="703" name="CustomShape 5"/>
            <p:cNvSpPr/>
            <p:nvPr/>
          </p:nvSpPr>
          <p:spPr>
            <a:xfrm>
              <a:off x="3816720" y="1530360"/>
              <a:ext cx="1153440" cy="610200"/>
            </a:xfrm>
            <a:prstGeom prst="roundRect">
              <a:avLst>
                <a:gd name="adj" fmla="val 16667"/>
              </a:avLst>
            </a:prstGeom>
            <a:noFill/>
            <a:ln/>
          </p:spPr>
          <p:style>
            <a:lnRef idx="2">
              <a:schemeClr val="accent1">
                <a:shade val="50000"/>
              </a:schemeClr>
            </a:lnRef>
            <a:fillRef idx="1">
              <a:schemeClr val="accent1"/>
            </a:fillRef>
            <a:effectRef idx="0">
              <a:schemeClr val="accent1"/>
            </a:effectRef>
            <a:fontRef idx="minor"/>
          </p:style>
        </p:sp>
        <p:sp>
          <p:nvSpPr>
            <p:cNvPr id="704" name="CustomShape 6"/>
            <p:cNvSpPr/>
            <p:nvPr/>
          </p:nvSpPr>
          <p:spPr>
            <a:xfrm>
              <a:off x="3865680" y="1565280"/>
              <a:ext cx="1132200" cy="425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100" spc="-1" strike="noStrike">
                  <a:solidFill>
                    <a:srgbClr val="292934"/>
                  </a:solidFill>
                  <a:latin typeface="Calibri"/>
                </a:rPr>
                <a:t>Component </a:t>
              </a:r>
              <a:br/>
              <a:r>
                <a:rPr b="1" lang="en-IN" sz="1100" spc="-1" strike="noStrike">
                  <a:solidFill>
                    <a:srgbClr val="292934"/>
                  </a:solidFill>
                  <a:latin typeface="Calibri"/>
                </a:rPr>
                <a:t>    Search</a:t>
              </a:r>
              <a:endParaRPr b="0" lang="en-IN" sz="1100" spc="-1" strike="noStrike">
                <a:latin typeface="Arial"/>
              </a:endParaRPr>
            </a:p>
          </p:txBody>
        </p:sp>
        <p:sp>
          <p:nvSpPr>
            <p:cNvPr id="705" name="CustomShape 7"/>
            <p:cNvSpPr/>
            <p:nvPr/>
          </p:nvSpPr>
          <p:spPr>
            <a:xfrm>
              <a:off x="5251320" y="1664640"/>
              <a:ext cx="2002320" cy="551880"/>
            </a:xfrm>
            <a:prstGeom prst="roundRect">
              <a:avLst>
                <a:gd name="adj" fmla="val 16667"/>
              </a:avLst>
            </a:prstGeom>
            <a:noFill/>
            <a:ln/>
          </p:spPr>
          <p:style>
            <a:lnRef idx="2">
              <a:schemeClr val="accent1">
                <a:shade val="50000"/>
              </a:schemeClr>
            </a:lnRef>
            <a:fillRef idx="1">
              <a:schemeClr val="accent1"/>
            </a:fillRef>
            <a:effectRef idx="0">
              <a:schemeClr val="accent1"/>
            </a:effectRef>
            <a:fontRef idx="minor"/>
          </p:style>
        </p:sp>
        <p:sp>
          <p:nvSpPr>
            <p:cNvPr id="706" name="CustomShape 8"/>
            <p:cNvSpPr/>
            <p:nvPr/>
          </p:nvSpPr>
          <p:spPr>
            <a:xfrm>
              <a:off x="7706160" y="1534320"/>
              <a:ext cx="1092600" cy="584280"/>
            </a:xfrm>
            <a:prstGeom prst="roundRect">
              <a:avLst>
                <a:gd name="adj" fmla="val 16667"/>
              </a:avLst>
            </a:prstGeom>
            <a:noFill/>
            <a:ln/>
          </p:spPr>
          <p:style>
            <a:lnRef idx="2">
              <a:schemeClr val="accent1">
                <a:shade val="50000"/>
              </a:schemeClr>
            </a:lnRef>
            <a:fillRef idx="1">
              <a:schemeClr val="accent1"/>
            </a:fillRef>
            <a:effectRef idx="0">
              <a:schemeClr val="accent1"/>
            </a:effectRef>
            <a:fontRef idx="minor"/>
          </p:style>
        </p:sp>
        <p:sp>
          <p:nvSpPr>
            <p:cNvPr id="707" name="CustomShape 9"/>
            <p:cNvSpPr/>
            <p:nvPr/>
          </p:nvSpPr>
          <p:spPr>
            <a:xfrm>
              <a:off x="4966560" y="1887120"/>
              <a:ext cx="201960" cy="36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sp>
          <p:nvSpPr>
            <p:cNvPr id="708" name="CustomShape 10"/>
            <p:cNvSpPr/>
            <p:nvPr/>
          </p:nvSpPr>
          <p:spPr>
            <a:xfrm>
              <a:off x="7400520" y="1869120"/>
              <a:ext cx="205920" cy="360"/>
            </a:xfrm>
            <a:custGeom>
              <a:avLst/>
              <a:gdLst/>
              <a:ahLst/>
              <a:rect l="l" t="t" r="r" b="b"/>
              <a:pathLst>
                <a:path w="21600" h="21600">
                  <a:moveTo>
                    <a:pt x="0" y="0"/>
                  </a:moveTo>
                  <a:lnTo>
                    <a:pt x="21600" y="21600"/>
                  </a:lnTo>
                </a:path>
              </a:pathLst>
            </a:custGeom>
            <a:noFill/>
            <a:ln w="28440">
              <a:tailEnd len="med" type="triangle" w="med"/>
            </a:ln>
          </p:spPr>
          <p:style>
            <a:lnRef idx="1">
              <a:schemeClr val="accent1"/>
            </a:lnRef>
            <a:fillRef idx="0">
              <a:schemeClr val="accent1"/>
            </a:fillRef>
            <a:effectRef idx="0">
              <a:schemeClr val="accent1"/>
            </a:effectRef>
            <a:fontRef idx="minor"/>
          </p:style>
        </p:sp>
        <p:sp>
          <p:nvSpPr>
            <p:cNvPr id="709" name="CustomShape 11"/>
            <p:cNvSpPr/>
            <p:nvPr/>
          </p:nvSpPr>
          <p:spPr>
            <a:xfrm>
              <a:off x="5198760" y="2298600"/>
              <a:ext cx="2124000" cy="2152800"/>
            </a:xfrm>
            <a:prstGeom prst="roundRect">
              <a:avLst>
                <a:gd name="adj" fmla="val 16667"/>
              </a:avLst>
            </a:prstGeom>
            <a:noFill/>
            <a:ln/>
          </p:spPr>
          <p:style>
            <a:lnRef idx="2">
              <a:schemeClr val="accent1">
                <a:shade val="50000"/>
              </a:schemeClr>
            </a:lnRef>
            <a:fillRef idx="1">
              <a:schemeClr val="accent1"/>
            </a:fillRef>
            <a:effectRef idx="0">
              <a:schemeClr val="accent1"/>
            </a:effectRef>
            <a:fontRef idx="minor"/>
          </p:style>
        </p:sp>
        <p:sp>
          <p:nvSpPr>
            <p:cNvPr id="710" name="CustomShape 12"/>
            <p:cNvSpPr/>
            <p:nvPr/>
          </p:nvSpPr>
          <p:spPr>
            <a:xfrm>
              <a:off x="7754760" y="1563480"/>
              <a:ext cx="1037520" cy="41004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050" spc="-1" strike="noStrike">
                  <a:solidFill>
                    <a:srgbClr val="292934"/>
                  </a:solidFill>
                  <a:latin typeface="Calibri"/>
                </a:rPr>
                <a:t>Component</a:t>
              </a:r>
              <a:br/>
              <a:r>
                <a:rPr b="1" lang="en-IN" sz="1050" spc="-1" strike="noStrike">
                  <a:solidFill>
                    <a:srgbClr val="292934"/>
                  </a:solidFill>
                  <a:latin typeface="Calibri"/>
                </a:rPr>
                <a:t>  Validation</a:t>
              </a:r>
              <a:endParaRPr b="0" lang="en-IN" sz="1050" spc="-1" strike="noStrike">
                <a:latin typeface="Arial"/>
              </a:endParaRPr>
            </a:p>
          </p:txBody>
        </p:sp>
        <p:sp>
          <p:nvSpPr>
            <p:cNvPr id="711" name="CustomShape 13"/>
            <p:cNvSpPr/>
            <p:nvPr/>
          </p:nvSpPr>
          <p:spPr>
            <a:xfrm>
              <a:off x="5311080" y="2293560"/>
              <a:ext cx="239904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70c0"/>
                  </a:solidFill>
                  <a:latin typeface="Calibri"/>
                </a:rPr>
                <a:t>Component Building</a:t>
              </a:r>
              <a:endParaRPr b="0" lang="en-IN" sz="1600" spc="-1" strike="noStrike">
                <a:latin typeface="Arial"/>
              </a:endParaRPr>
            </a:p>
          </p:txBody>
        </p:sp>
        <p:sp>
          <p:nvSpPr>
            <p:cNvPr id="712" name="CustomShape 14"/>
            <p:cNvSpPr/>
            <p:nvPr/>
          </p:nvSpPr>
          <p:spPr>
            <a:xfrm>
              <a:off x="5349600" y="1628280"/>
              <a:ext cx="1822320" cy="4251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100" spc="-1" strike="noStrike">
                  <a:solidFill>
                    <a:srgbClr val="292934"/>
                  </a:solidFill>
                  <a:latin typeface="Calibri"/>
                </a:rPr>
                <a:t>Select from Existing </a:t>
              </a:r>
              <a:br/>
              <a:r>
                <a:rPr b="1" lang="en-IN" sz="1100" spc="-1" strike="noStrike">
                  <a:solidFill>
                    <a:srgbClr val="292934"/>
                  </a:solidFill>
                  <a:latin typeface="Calibri"/>
                </a:rPr>
                <a:t>       Repository</a:t>
              </a:r>
              <a:endParaRPr b="0" lang="en-IN" sz="1100" spc="-1" strike="noStrike">
                <a:latin typeface="Arial"/>
              </a:endParaRPr>
            </a:p>
          </p:txBody>
        </p:sp>
        <p:sp>
          <p:nvSpPr>
            <p:cNvPr id="713" name="CustomShape 15"/>
            <p:cNvSpPr/>
            <p:nvPr/>
          </p:nvSpPr>
          <p:spPr>
            <a:xfrm>
              <a:off x="5112720" y="2471400"/>
              <a:ext cx="2373120" cy="266040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292934"/>
                  </a:solidFill>
                  <a:latin typeface="Calibri"/>
                </a:rPr>
                <a:t>      </a:t>
              </a:r>
              <a:r>
                <a:rPr b="1" lang="en-IN" sz="1600" spc="-1" strike="noStrike">
                  <a:solidFill>
                    <a:srgbClr val="292934"/>
                  </a:solidFill>
                  <a:latin typeface="Calibri"/>
                </a:rPr>
                <a:t>Identify/Build</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292934"/>
                  </a:solidFill>
                  <a:latin typeface="Calibri"/>
                </a:rPr>
                <a:t>      </a:t>
              </a:r>
              <a:r>
                <a:rPr b="1" lang="en-IN" sz="1600" spc="-1" strike="noStrike">
                  <a:solidFill>
                    <a:srgbClr val="292934"/>
                  </a:solidFill>
                  <a:latin typeface="Calibri"/>
                </a:rPr>
                <a:t>Adaptation for </a:t>
              </a:r>
              <a:br/>
              <a:r>
                <a:rPr b="1" lang="en-IN" sz="1600" spc="-1" strike="noStrike">
                  <a:solidFill>
                    <a:srgbClr val="292934"/>
                  </a:solidFill>
                  <a:latin typeface="Calibri"/>
                </a:rPr>
                <a:t>       Component </a:t>
              </a:r>
              <a:br/>
              <a:r>
                <a:rPr b="1" lang="en-IN" sz="1600" spc="-1" strike="noStrike">
                  <a:solidFill>
                    <a:srgbClr val="292934"/>
                  </a:solidFill>
                  <a:latin typeface="Calibri"/>
                </a:rPr>
                <a:t>     Characteristics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292934"/>
                  </a:solidFill>
                  <a:latin typeface="Calibri"/>
                </a:rPr>
                <a:t>     </a:t>
              </a:r>
              <a:r>
                <a:rPr b="1" lang="en-IN" sz="1600" spc="-1" strike="noStrike">
                  <a:solidFill>
                    <a:srgbClr val="292934"/>
                  </a:solidFill>
                  <a:latin typeface="Calibri"/>
                </a:rPr>
                <a:t>Standardization/</a:t>
              </a:r>
              <a:br/>
              <a:r>
                <a:rPr b="1" lang="en-IN" sz="1600" spc="-1" strike="noStrike">
                  <a:solidFill>
                    <a:srgbClr val="292934"/>
                  </a:solidFill>
                  <a:latin typeface="Calibri"/>
                </a:rPr>
                <a:t>  Validation/Verification</a:t>
              </a:r>
              <a:endParaRPr b="0" lang="en-IN" sz="1600" spc="-1" strike="noStrike">
                <a:latin typeface="Arial"/>
              </a:endParaRPr>
            </a:p>
          </p:txBody>
        </p:sp>
        <p:sp>
          <p:nvSpPr>
            <p:cNvPr id="714" name="CustomShape 16"/>
            <p:cNvSpPr/>
            <p:nvPr/>
          </p:nvSpPr>
          <p:spPr>
            <a:xfrm>
              <a:off x="6080400" y="2763360"/>
              <a:ext cx="360" cy="201240"/>
            </a:xfrm>
            <a:custGeom>
              <a:avLst/>
              <a:gdLst/>
              <a:ahLst/>
              <a:rect l="l" t="t" r="r" b="b"/>
              <a:pathLst>
                <a:path w="21600" h="21600">
                  <a:moveTo>
                    <a:pt x="0" y="0"/>
                  </a:moveTo>
                  <a:lnTo>
                    <a:pt x="21600" y="21600"/>
                  </a:lnTo>
                </a:path>
              </a:pathLst>
            </a:custGeom>
            <a:noFill/>
            <a:ln>
              <a:tailEnd len="med" type="triangle" w="med"/>
            </a:ln>
          </p:spPr>
          <p:style>
            <a:lnRef idx="3">
              <a:schemeClr val="accent2"/>
            </a:lnRef>
            <a:fillRef idx="0">
              <a:schemeClr val="accent2"/>
            </a:fillRef>
            <a:effectRef idx="2">
              <a:schemeClr val="accent2"/>
            </a:effectRef>
            <a:fontRef idx="minor"/>
          </p:style>
        </p:sp>
        <p:sp>
          <p:nvSpPr>
            <p:cNvPr id="715" name="CustomShape 17"/>
            <p:cNvSpPr/>
            <p:nvPr/>
          </p:nvSpPr>
          <p:spPr>
            <a:xfrm>
              <a:off x="6072840" y="3666600"/>
              <a:ext cx="360" cy="201240"/>
            </a:xfrm>
            <a:custGeom>
              <a:avLst/>
              <a:gdLst/>
              <a:ahLst/>
              <a:rect l="l" t="t" r="r" b="b"/>
              <a:pathLst>
                <a:path w="21600" h="21600">
                  <a:moveTo>
                    <a:pt x="0" y="0"/>
                  </a:moveTo>
                  <a:lnTo>
                    <a:pt x="21600" y="21600"/>
                  </a:lnTo>
                </a:path>
              </a:pathLst>
            </a:custGeom>
            <a:noFill/>
            <a:ln>
              <a:tailEnd len="med" type="triangle" w="med"/>
            </a:ln>
          </p:spPr>
          <p:style>
            <a:lnRef idx="3">
              <a:schemeClr val="accent2"/>
            </a:lnRef>
            <a:fillRef idx="0">
              <a:schemeClr val="accent2"/>
            </a:fillRef>
            <a:effectRef idx="2">
              <a:schemeClr val="accent2"/>
            </a:effectRef>
            <a:fontRef idx="minor"/>
          </p:style>
        </p:sp>
      </p:grpSp>
      <p:sp>
        <p:nvSpPr>
          <p:cNvPr id="716" name="CustomShape 18"/>
          <p:cNvSpPr/>
          <p:nvPr/>
        </p:nvSpPr>
        <p:spPr>
          <a:xfrm>
            <a:off x="563040" y="5380560"/>
            <a:ext cx="1621440" cy="353160"/>
          </a:xfrm>
          <a:prstGeom prst="rect">
            <a:avLst/>
          </a:prstGeom>
          <a:noFill/>
          <a:ln w="19080"/>
        </p:spPr>
        <p:style>
          <a:lnRef idx="2">
            <a:schemeClr val="accent1">
              <a:shade val="50000"/>
            </a:schemeClr>
          </a:lnRef>
          <a:fillRef idx="1">
            <a:schemeClr val="accent1"/>
          </a:fillRef>
          <a:effectRef idx="0">
            <a:schemeClr val="accent1"/>
          </a:effectRef>
          <a:fontRef idx="minor"/>
        </p:style>
      </p:sp>
      <p:sp>
        <p:nvSpPr>
          <p:cNvPr id="717" name="CustomShape 19"/>
          <p:cNvSpPr/>
          <p:nvPr/>
        </p:nvSpPr>
        <p:spPr>
          <a:xfrm>
            <a:off x="605880" y="5327280"/>
            <a:ext cx="1607760" cy="3178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500" spc="-1" strike="noStrike">
                <a:solidFill>
                  <a:srgbClr val="292934"/>
                </a:solidFill>
                <a:latin typeface="Calibri"/>
              </a:rPr>
              <a:t>Component 2</a:t>
            </a:r>
            <a:endParaRPr b="0" lang="en-IN" sz="1500" spc="-1" strike="noStrike">
              <a:latin typeface="Arial"/>
            </a:endParaRPr>
          </a:p>
        </p:txBody>
      </p:sp>
      <p:sp>
        <p:nvSpPr>
          <p:cNvPr id="718" name="CustomShape 20"/>
          <p:cNvSpPr/>
          <p:nvPr/>
        </p:nvSpPr>
        <p:spPr>
          <a:xfrm>
            <a:off x="552600" y="4855320"/>
            <a:ext cx="1632960" cy="344520"/>
          </a:xfrm>
          <a:prstGeom prst="rect">
            <a:avLst/>
          </a:prstGeom>
          <a:noFill/>
          <a:ln w="19080"/>
        </p:spPr>
        <p:style>
          <a:lnRef idx="2">
            <a:schemeClr val="accent1">
              <a:shade val="50000"/>
            </a:schemeClr>
          </a:lnRef>
          <a:fillRef idx="1">
            <a:schemeClr val="accent1"/>
          </a:fillRef>
          <a:effectRef idx="0">
            <a:schemeClr val="accent1"/>
          </a:effectRef>
          <a:fontRef idx="minor"/>
        </p:style>
      </p:sp>
      <p:sp>
        <p:nvSpPr>
          <p:cNvPr id="719" name="CustomShape 21"/>
          <p:cNvSpPr/>
          <p:nvPr/>
        </p:nvSpPr>
        <p:spPr>
          <a:xfrm>
            <a:off x="626040" y="4802040"/>
            <a:ext cx="1632960" cy="6994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292934"/>
                </a:solidFill>
                <a:latin typeface="Calibri"/>
              </a:rPr>
              <a:t>Component 1</a:t>
            </a:r>
            <a:endParaRPr b="0" lang="en-IN" sz="2000" spc="-1" strike="noStrike">
              <a:latin typeface="Arial"/>
            </a:endParaRPr>
          </a:p>
        </p:txBody>
      </p:sp>
      <p:sp>
        <p:nvSpPr>
          <p:cNvPr id="720" name="CustomShape 22"/>
          <p:cNvSpPr/>
          <p:nvPr/>
        </p:nvSpPr>
        <p:spPr>
          <a:xfrm>
            <a:off x="564120" y="5820840"/>
            <a:ext cx="1621440" cy="371520"/>
          </a:xfrm>
          <a:prstGeom prst="rect">
            <a:avLst/>
          </a:prstGeom>
          <a:noFill/>
          <a:ln w="19080"/>
        </p:spPr>
        <p:style>
          <a:lnRef idx="2">
            <a:schemeClr val="accent1">
              <a:shade val="50000"/>
            </a:schemeClr>
          </a:lnRef>
          <a:fillRef idx="1">
            <a:schemeClr val="accent1"/>
          </a:fillRef>
          <a:effectRef idx="0">
            <a:schemeClr val="accent1"/>
          </a:effectRef>
          <a:fontRef idx="minor"/>
        </p:style>
      </p:sp>
      <p:sp>
        <p:nvSpPr>
          <p:cNvPr id="721" name="CustomShape 23"/>
          <p:cNvSpPr/>
          <p:nvPr/>
        </p:nvSpPr>
        <p:spPr>
          <a:xfrm>
            <a:off x="362520" y="5772240"/>
            <a:ext cx="20876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292934"/>
                </a:solidFill>
                <a:latin typeface="Calibri"/>
              </a:rPr>
              <a:t>Component 3</a:t>
            </a:r>
            <a:endParaRPr b="0" lang="en-IN" sz="2000" spc="-1" strike="noStrike">
              <a:latin typeface="Arial"/>
            </a:endParaRPr>
          </a:p>
        </p:txBody>
      </p:sp>
      <p:sp>
        <p:nvSpPr>
          <p:cNvPr id="722" name="CustomShape 24"/>
          <p:cNvSpPr/>
          <p:nvPr/>
        </p:nvSpPr>
        <p:spPr>
          <a:xfrm>
            <a:off x="2818440" y="5814720"/>
            <a:ext cx="1522440" cy="389160"/>
          </a:xfrm>
          <a:prstGeom prst="rect">
            <a:avLst/>
          </a:prstGeom>
          <a:noFill/>
          <a:ln w="19080"/>
        </p:spPr>
        <p:style>
          <a:lnRef idx="2">
            <a:schemeClr val="accent1">
              <a:shade val="50000"/>
            </a:schemeClr>
          </a:lnRef>
          <a:fillRef idx="1">
            <a:schemeClr val="accent1"/>
          </a:fillRef>
          <a:effectRef idx="0">
            <a:schemeClr val="accent1"/>
          </a:effectRef>
          <a:fontRef idx="minor"/>
        </p:style>
      </p:sp>
      <p:sp>
        <p:nvSpPr>
          <p:cNvPr id="723" name="CustomShape 25"/>
          <p:cNvSpPr/>
          <p:nvPr/>
        </p:nvSpPr>
        <p:spPr>
          <a:xfrm>
            <a:off x="2553840" y="5801040"/>
            <a:ext cx="20876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292934"/>
                </a:solidFill>
                <a:latin typeface="Calibri"/>
              </a:rPr>
              <a:t>Component 4</a:t>
            </a:r>
            <a:endParaRPr b="0" lang="en-IN" sz="2000" spc="-1" strike="noStrike">
              <a:latin typeface="Arial"/>
            </a:endParaRPr>
          </a:p>
        </p:txBody>
      </p:sp>
      <p:sp>
        <p:nvSpPr>
          <p:cNvPr id="724" name="CustomShape 26"/>
          <p:cNvSpPr/>
          <p:nvPr/>
        </p:nvSpPr>
        <p:spPr>
          <a:xfrm>
            <a:off x="5027760" y="5817240"/>
            <a:ext cx="1472040" cy="367560"/>
          </a:xfrm>
          <a:prstGeom prst="rect">
            <a:avLst/>
          </a:prstGeom>
          <a:noFill/>
          <a:ln w="19080"/>
        </p:spPr>
        <p:style>
          <a:lnRef idx="2">
            <a:schemeClr val="accent1">
              <a:shade val="50000"/>
            </a:schemeClr>
          </a:lnRef>
          <a:fillRef idx="1">
            <a:schemeClr val="accent1"/>
          </a:fillRef>
          <a:effectRef idx="0">
            <a:schemeClr val="accent1"/>
          </a:effectRef>
          <a:fontRef idx="minor"/>
        </p:style>
      </p:sp>
      <p:sp>
        <p:nvSpPr>
          <p:cNvPr id="725" name="CustomShape 27"/>
          <p:cNvSpPr/>
          <p:nvPr/>
        </p:nvSpPr>
        <p:spPr>
          <a:xfrm>
            <a:off x="4740840" y="5793840"/>
            <a:ext cx="20876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292934"/>
                </a:solidFill>
                <a:latin typeface="Calibri"/>
              </a:rPr>
              <a:t>Component 5</a:t>
            </a:r>
            <a:endParaRPr b="0" lang="en-IN" sz="2000" spc="-1" strike="noStrike">
              <a:latin typeface="Arial"/>
            </a:endParaRPr>
          </a:p>
        </p:txBody>
      </p:sp>
      <p:sp>
        <p:nvSpPr>
          <p:cNvPr id="726" name="Line 28"/>
          <p:cNvSpPr/>
          <p:nvPr/>
        </p:nvSpPr>
        <p:spPr>
          <a:xfrm flipH="1">
            <a:off x="402480" y="4776480"/>
            <a:ext cx="2160" cy="1510200"/>
          </a:xfrm>
          <a:prstGeom prst="line">
            <a:avLst/>
          </a:prstGeom>
          <a:ln w="28440"/>
        </p:spPr>
        <p:style>
          <a:lnRef idx="1">
            <a:schemeClr val="accent1"/>
          </a:lnRef>
          <a:fillRef idx="0">
            <a:schemeClr val="accent1"/>
          </a:fillRef>
          <a:effectRef idx="0">
            <a:schemeClr val="accent1"/>
          </a:effectRef>
          <a:fontRef idx="minor"/>
        </p:style>
      </p:sp>
      <p:sp>
        <p:nvSpPr>
          <p:cNvPr id="727" name="Line 29"/>
          <p:cNvSpPr/>
          <p:nvPr/>
        </p:nvSpPr>
        <p:spPr>
          <a:xfrm>
            <a:off x="402480" y="4776480"/>
            <a:ext cx="1872360" cy="360"/>
          </a:xfrm>
          <a:prstGeom prst="line">
            <a:avLst/>
          </a:prstGeom>
          <a:ln w="19080"/>
        </p:spPr>
        <p:style>
          <a:lnRef idx="1">
            <a:schemeClr val="accent1"/>
          </a:lnRef>
          <a:fillRef idx="0">
            <a:schemeClr val="accent1"/>
          </a:fillRef>
          <a:effectRef idx="0">
            <a:schemeClr val="accent1"/>
          </a:effectRef>
          <a:fontRef idx="minor"/>
        </p:style>
      </p:sp>
      <p:sp>
        <p:nvSpPr>
          <p:cNvPr id="728" name="Line 30"/>
          <p:cNvSpPr/>
          <p:nvPr/>
        </p:nvSpPr>
        <p:spPr>
          <a:xfrm>
            <a:off x="2274840" y="4776480"/>
            <a:ext cx="360" cy="965880"/>
          </a:xfrm>
          <a:prstGeom prst="line">
            <a:avLst/>
          </a:prstGeom>
          <a:ln w="28440"/>
        </p:spPr>
        <p:style>
          <a:lnRef idx="1">
            <a:schemeClr val="accent1"/>
          </a:lnRef>
          <a:fillRef idx="0">
            <a:schemeClr val="accent1"/>
          </a:fillRef>
          <a:effectRef idx="0">
            <a:schemeClr val="accent1"/>
          </a:effectRef>
          <a:fontRef idx="minor"/>
        </p:style>
      </p:sp>
      <p:sp>
        <p:nvSpPr>
          <p:cNvPr id="729" name="Line 31"/>
          <p:cNvSpPr/>
          <p:nvPr/>
        </p:nvSpPr>
        <p:spPr>
          <a:xfrm flipV="1">
            <a:off x="2274840" y="5738040"/>
            <a:ext cx="4320360" cy="8640"/>
          </a:xfrm>
          <a:prstGeom prst="line">
            <a:avLst/>
          </a:prstGeom>
          <a:ln w="19080"/>
        </p:spPr>
        <p:style>
          <a:lnRef idx="1">
            <a:schemeClr val="accent1"/>
          </a:lnRef>
          <a:fillRef idx="0">
            <a:schemeClr val="accent1"/>
          </a:fillRef>
          <a:effectRef idx="0">
            <a:schemeClr val="accent1"/>
          </a:effectRef>
          <a:fontRef idx="minor"/>
        </p:style>
      </p:sp>
      <p:sp>
        <p:nvSpPr>
          <p:cNvPr id="730" name="Line 32"/>
          <p:cNvSpPr/>
          <p:nvPr/>
        </p:nvSpPr>
        <p:spPr>
          <a:xfrm>
            <a:off x="6595200" y="5738040"/>
            <a:ext cx="360" cy="493920"/>
          </a:xfrm>
          <a:prstGeom prst="line">
            <a:avLst/>
          </a:prstGeom>
          <a:ln w="19080"/>
        </p:spPr>
        <p:style>
          <a:lnRef idx="1">
            <a:schemeClr val="accent1"/>
          </a:lnRef>
          <a:fillRef idx="0">
            <a:schemeClr val="accent1"/>
          </a:fillRef>
          <a:effectRef idx="0">
            <a:schemeClr val="accent1"/>
          </a:effectRef>
          <a:fontRef idx="minor"/>
        </p:style>
      </p:sp>
      <p:sp>
        <p:nvSpPr>
          <p:cNvPr id="731" name="Line 33"/>
          <p:cNvSpPr/>
          <p:nvPr/>
        </p:nvSpPr>
        <p:spPr>
          <a:xfrm flipH="1">
            <a:off x="402480" y="6231960"/>
            <a:ext cx="6192720" cy="54720"/>
          </a:xfrm>
          <a:prstGeom prst="line">
            <a:avLst/>
          </a:prstGeom>
          <a:ln w="19080"/>
        </p:spPr>
        <p:style>
          <a:lnRef idx="1">
            <a:schemeClr val="accent1"/>
          </a:lnRef>
          <a:fillRef idx="0">
            <a:schemeClr val="accent1"/>
          </a:fillRef>
          <a:effectRef idx="0">
            <a:schemeClr val="accent1"/>
          </a:effectRef>
          <a:fontRef idx="minor"/>
        </p:style>
      </p:sp>
      <p:sp>
        <p:nvSpPr>
          <p:cNvPr id="732" name="Line 34"/>
          <p:cNvSpPr/>
          <p:nvPr/>
        </p:nvSpPr>
        <p:spPr>
          <a:xfrm>
            <a:off x="4337280" y="6000840"/>
            <a:ext cx="715680" cy="0"/>
          </a:xfrm>
          <a:prstGeom prst="line">
            <a:avLst/>
          </a:prstGeom>
          <a:ln w="19080"/>
        </p:spPr>
        <p:style>
          <a:lnRef idx="1">
            <a:schemeClr val="accent1"/>
          </a:lnRef>
          <a:fillRef idx="0">
            <a:schemeClr val="accent1"/>
          </a:fillRef>
          <a:effectRef idx="0">
            <a:schemeClr val="accent1"/>
          </a:effectRef>
          <a:fontRef idx="minor"/>
        </p:style>
      </p:sp>
      <p:sp>
        <p:nvSpPr>
          <p:cNvPr id="733" name="CustomShape 35"/>
          <p:cNvSpPr/>
          <p:nvPr/>
        </p:nvSpPr>
        <p:spPr>
          <a:xfrm>
            <a:off x="5155920" y="1261080"/>
            <a:ext cx="2341080" cy="3268080"/>
          </a:xfrm>
          <a:prstGeom prst="roundRect">
            <a:avLst>
              <a:gd name="adj" fmla="val 8357"/>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734" name="Line 36"/>
          <p:cNvSpPr/>
          <p:nvPr/>
        </p:nvSpPr>
        <p:spPr>
          <a:xfrm flipV="1">
            <a:off x="2185920" y="6000840"/>
            <a:ext cx="600480" cy="5760"/>
          </a:xfrm>
          <a:prstGeom prst="line">
            <a:avLst/>
          </a:prstGeom>
          <a:ln w="19080"/>
        </p:spPr>
        <p:style>
          <a:lnRef idx="1">
            <a:schemeClr val="accent1"/>
          </a:lnRef>
          <a:fillRef idx="0">
            <a:schemeClr val="accent1"/>
          </a:fillRef>
          <a:effectRef idx="0">
            <a:schemeClr val="accent1"/>
          </a:effectRef>
          <a:fontRef idx="minor"/>
        </p:style>
      </p:sp>
      <p:sp>
        <p:nvSpPr>
          <p:cNvPr id="735" name="CustomShape 37"/>
          <p:cNvSpPr/>
          <p:nvPr/>
        </p:nvSpPr>
        <p:spPr>
          <a:xfrm>
            <a:off x="5188320" y="2273400"/>
            <a:ext cx="2256840" cy="220068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timing>
    <p:tnLst>
      <p:par>
        <p:cTn id="1468" dur="indefinite" restart="never" nodeType="tmRoot">
          <p:childTnLst>
            <p:seq>
              <p:cTn id="1469" dur="indefinite" nodeType="mainSeq">
                <p:childTnLst>
                  <p:par>
                    <p:cTn id="1470" fill="hold">
                      <p:stCondLst>
                        <p:cond delay="0"/>
                      </p:stCondLst>
                      <p:childTnLst>
                        <p:par>
                          <p:cTn id="1471" fill="hold">
                            <p:stCondLst>
                              <p:cond delay="0"/>
                            </p:stCondLst>
                            <p:childTnLst>
                              <p:par>
                                <p:cTn id="1472" nodeType="withEffect" fill="hold" presetClass="entr" presetID="1">
                                  <p:stCondLst>
                                    <p:cond delay="0"/>
                                  </p:stCondLst>
                                  <p:childTnLst>
                                    <p:set>
                                      <p:cBhvr>
                                        <p:cTn id="1473" dur="1" fill="hold">
                                          <p:stCondLst>
                                            <p:cond delay="0"/>
                                          </p:stCondLst>
                                        </p:cTn>
                                        <p:tgtEl>
                                          <p:spTgt spid="735"/>
                                        </p:tgtEl>
                                        <p:attrNameLst>
                                          <p:attrName>style.visibility</p:attrName>
                                        </p:attrNameLst>
                                      </p:cBhvr>
                                      <p:to>
                                        <p:strVal val="visible"/>
                                      </p:to>
                                    </p:set>
                                  </p:childTnLst>
                                </p:cTn>
                              </p:par>
                            </p:childTnLst>
                          </p:cTn>
                        </p:par>
                      </p:childTnLst>
                    </p:cTn>
                  </p:par>
                  <p:par>
                    <p:cTn id="1474" fill="hold">
                      <p:stCondLst>
                        <p:cond delay="indefinite"/>
                      </p:stCondLst>
                      <p:childTnLst>
                        <p:par>
                          <p:cTn id="1475" fill="hold">
                            <p:stCondLst>
                              <p:cond delay="0"/>
                            </p:stCondLst>
                            <p:childTnLst>
                              <p:par>
                                <p:cTn id="1476" nodeType="clickEffect" fill="hold" presetClass="entr" presetID="1">
                                  <p:stCondLst>
                                    <p:cond delay="0"/>
                                  </p:stCondLst>
                                  <p:childTnLst>
                                    <p:set>
                                      <p:cBhvr>
                                        <p:cTn id="1477" dur="1" fill="hold">
                                          <p:stCondLst>
                                            <p:cond delay="0"/>
                                          </p:stCondLst>
                                        </p:cTn>
                                        <p:tgtEl>
                                          <p:spTgt spid="700">
                                            <p:txEl>
                                              <p:pRg st="1" end="1"/>
                                            </p:txEl>
                                          </p:spTgt>
                                        </p:tgtEl>
                                        <p:attrNameLst>
                                          <p:attrName>style.visibility</p:attrName>
                                        </p:attrNameLst>
                                      </p:cBhvr>
                                      <p:to>
                                        <p:strVal val="visible"/>
                                      </p:to>
                                    </p:set>
                                  </p:childTnLst>
                                </p:cTn>
                              </p:par>
                              <p:par>
                                <p:cTn id="1478" nodeType="withEffect" fill="hold" presetClass="entr" presetID="1">
                                  <p:stCondLst>
                                    <p:cond delay="0"/>
                                  </p:stCondLst>
                                  <p:childTnLst>
                                    <p:set>
                                      <p:cBhvr>
                                        <p:cTn id="1479" dur="1" fill="hold">
                                          <p:stCondLst>
                                            <p:cond delay="0"/>
                                          </p:stCondLst>
                                        </p:cTn>
                                        <p:tgtEl>
                                          <p:spTgt spid="700">
                                            <p:txEl>
                                              <p:pRg st="2" end="2"/>
                                            </p:txEl>
                                          </p:spTgt>
                                        </p:tgtEl>
                                        <p:attrNameLst>
                                          <p:attrName>style.visibility</p:attrName>
                                        </p:attrNameLst>
                                      </p:cBhvr>
                                      <p:to>
                                        <p:strVal val="visible"/>
                                      </p:to>
                                    </p:set>
                                  </p:childTnLst>
                                </p:cTn>
                              </p:par>
                              <p:par>
                                <p:cTn id="1480" nodeType="withEffect" fill="hold" presetClass="entr" presetID="1">
                                  <p:stCondLst>
                                    <p:cond delay="0"/>
                                  </p:stCondLst>
                                  <p:childTnLst>
                                    <p:set>
                                      <p:cBhvr>
                                        <p:cTn id="1481" dur="1" fill="hold">
                                          <p:stCondLst>
                                            <p:cond delay="0"/>
                                          </p:stCondLst>
                                        </p:cTn>
                                        <p:tgtEl>
                                          <p:spTgt spid="733"/>
                                        </p:tgtEl>
                                        <p:attrNameLst>
                                          <p:attrName>style.visibility</p:attrName>
                                        </p:attrNameLst>
                                      </p:cBhvr>
                                      <p:to>
                                        <p:strVal val="visible"/>
                                      </p:to>
                                    </p:set>
                                  </p:childTnLst>
                                </p:cTn>
                              </p:par>
                            </p:childTnLst>
                          </p:cTn>
                        </p:par>
                      </p:childTnLst>
                    </p:cTn>
                  </p:par>
                  <p:par>
                    <p:cTn id="1482" fill="hold">
                      <p:stCondLst>
                        <p:cond delay="indefinite"/>
                      </p:stCondLst>
                      <p:childTnLst>
                        <p:par>
                          <p:cTn id="1483" fill="hold">
                            <p:stCondLst>
                              <p:cond delay="0"/>
                            </p:stCondLst>
                            <p:childTnLst>
                              <p:par>
                                <p:cTn id="1484" nodeType="clickEffect" fill="hold" presetClass="entr" presetID="1">
                                  <p:stCondLst>
                                    <p:cond delay="0"/>
                                  </p:stCondLst>
                                  <p:childTnLst>
                                    <p:set>
                                      <p:cBhvr>
                                        <p:cTn id="1485" dur="1" fill="hold">
                                          <p:stCondLst>
                                            <p:cond delay="0"/>
                                          </p:stCondLst>
                                        </p:cTn>
                                        <p:tgtEl>
                                          <p:spTgt spid="700">
                                            <p:txEl>
                                              <p:pRg st="3" end="3"/>
                                            </p:txEl>
                                          </p:spTgt>
                                        </p:tgtEl>
                                        <p:attrNameLst>
                                          <p:attrName>style.visibility</p:attrName>
                                        </p:attrNameLst>
                                      </p:cBhvr>
                                      <p:to>
                                        <p:strVal val="visible"/>
                                      </p:to>
                                    </p:set>
                                  </p:childTnLst>
                                </p:cTn>
                              </p:par>
                              <p:par>
                                <p:cTn id="1486" nodeType="withEffect" fill="hold" presetClass="exit" presetID="1">
                                  <p:stCondLst>
                                    <p:cond delay="0"/>
                                  </p:stCondLst>
                                  <p:childTnLst>
                                    <p:set>
                                      <p:cBhvr>
                                        <p:cTn id="1487" dur="1" fill="hold">
                                          <p:stCondLst>
                                            <p:cond delay="0"/>
                                          </p:stCondLst>
                                        </p:cTn>
                                        <p:tgtEl>
                                          <p:spTgt spid="735"/>
                                        </p:tgtEl>
                                        <p:attrNameLst>
                                          <p:attrName>style.visibility</p:attrName>
                                        </p:attrNameLst>
                                      </p:cBhvr>
                                      <p:to>
                                        <p:strVal val="hidden"/>
                                      </p:to>
                                    </p:set>
                                  </p:childTnLst>
                                </p:cTn>
                              </p:par>
                            </p:childTnLst>
                          </p:cTn>
                        </p:par>
                      </p:childTnLst>
                    </p:cTn>
                  </p:par>
                  <p:par>
                    <p:cTn id="1488" fill="hold">
                      <p:stCondLst>
                        <p:cond delay="indefinite"/>
                      </p:stCondLst>
                      <p:childTnLst>
                        <p:par>
                          <p:cTn id="1489" fill="hold">
                            <p:stCondLst>
                              <p:cond delay="0"/>
                            </p:stCondLst>
                            <p:childTnLst>
                              <p:par>
                                <p:cTn id="1490" nodeType="clickEffect" fill="hold" presetClass="entr" presetID="1">
                                  <p:stCondLst>
                                    <p:cond delay="0"/>
                                  </p:stCondLst>
                                  <p:childTnLst>
                                    <p:set>
                                      <p:cBhvr>
                                        <p:cTn id="1491" dur="1" fill="hold">
                                          <p:stCondLst>
                                            <p:cond delay="0"/>
                                          </p:stCondLst>
                                        </p:cTn>
                                        <p:tgtEl>
                                          <p:spTgt spid="700">
                                            <p:txEl>
                                              <p:pRg st="4" end="4"/>
                                            </p:txEl>
                                          </p:spTgt>
                                        </p:tgtEl>
                                        <p:attrNameLst>
                                          <p:attrName>style.visibility</p:attrName>
                                        </p:attrNameLst>
                                      </p:cBhvr>
                                      <p:to>
                                        <p:strVal val="visible"/>
                                      </p:to>
                                    </p:set>
                                  </p:childTnLst>
                                </p:cTn>
                              </p:par>
                              <p:par>
                                <p:cTn id="1492" nodeType="withEffect" fill="hold" presetClass="entr" presetID="1">
                                  <p:stCondLst>
                                    <p:cond delay="0"/>
                                  </p:stCondLst>
                                  <p:childTnLst>
                                    <p:set>
                                      <p:cBhvr>
                                        <p:cTn id="1493" dur="1" fill="hold">
                                          <p:stCondLst>
                                            <p:cond delay="0"/>
                                          </p:stCondLst>
                                        </p:cTn>
                                        <p:tgtEl>
                                          <p:spTgt spid="716"/>
                                        </p:tgtEl>
                                        <p:attrNameLst>
                                          <p:attrName>style.visibility</p:attrName>
                                        </p:attrNameLst>
                                      </p:cBhvr>
                                      <p:to>
                                        <p:strVal val="visible"/>
                                      </p:to>
                                    </p:set>
                                  </p:childTnLst>
                                </p:cTn>
                              </p:par>
                              <p:par>
                                <p:cTn id="1494" nodeType="withEffect" fill="hold" presetClass="entr" presetID="1">
                                  <p:stCondLst>
                                    <p:cond delay="0"/>
                                  </p:stCondLst>
                                  <p:childTnLst>
                                    <p:set>
                                      <p:cBhvr>
                                        <p:cTn id="1495" dur="1" fill="hold">
                                          <p:stCondLst>
                                            <p:cond delay="0"/>
                                          </p:stCondLst>
                                        </p:cTn>
                                        <p:tgtEl>
                                          <p:spTgt spid="717"/>
                                        </p:tgtEl>
                                        <p:attrNameLst>
                                          <p:attrName>style.visibility</p:attrName>
                                        </p:attrNameLst>
                                      </p:cBhvr>
                                      <p:to>
                                        <p:strVal val="visible"/>
                                      </p:to>
                                    </p:set>
                                  </p:childTnLst>
                                </p:cTn>
                              </p:par>
                              <p:par>
                                <p:cTn id="1496" nodeType="withEffect" fill="hold" presetClass="entr" presetID="1">
                                  <p:stCondLst>
                                    <p:cond delay="0"/>
                                  </p:stCondLst>
                                  <p:childTnLst>
                                    <p:set>
                                      <p:cBhvr>
                                        <p:cTn id="1497" dur="1" fill="hold">
                                          <p:stCondLst>
                                            <p:cond delay="0"/>
                                          </p:stCondLst>
                                        </p:cTn>
                                        <p:tgtEl>
                                          <p:spTgt spid="718"/>
                                        </p:tgtEl>
                                        <p:attrNameLst>
                                          <p:attrName>style.visibility</p:attrName>
                                        </p:attrNameLst>
                                      </p:cBhvr>
                                      <p:to>
                                        <p:strVal val="visible"/>
                                      </p:to>
                                    </p:set>
                                  </p:childTnLst>
                                </p:cTn>
                              </p:par>
                              <p:par>
                                <p:cTn id="1498" nodeType="withEffect" fill="hold" presetClass="entr" presetID="1">
                                  <p:stCondLst>
                                    <p:cond delay="0"/>
                                  </p:stCondLst>
                                  <p:childTnLst>
                                    <p:set>
                                      <p:cBhvr>
                                        <p:cTn id="1499" dur="1" fill="hold">
                                          <p:stCondLst>
                                            <p:cond delay="0"/>
                                          </p:stCondLst>
                                        </p:cTn>
                                        <p:tgtEl>
                                          <p:spTgt spid="719"/>
                                        </p:tgtEl>
                                        <p:attrNameLst>
                                          <p:attrName>style.visibility</p:attrName>
                                        </p:attrNameLst>
                                      </p:cBhvr>
                                      <p:to>
                                        <p:strVal val="visible"/>
                                      </p:to>
                                    </p:set>
                                  </p:childTnLst>
                                </p:cTn>
                              </p:par>
                              <p:par>
                                <p:cTn id="1500" nodeType="withEffect" fill="hold" presetClass="entr" presetID="1">
                                  <p:stCondLst>
                                    <p:cond delay="0"/>
                                  </p:stCondLst>
                                  <p:childTnLst>
                                    <p:set>
                                      <p:cBhvr>
                                        <p:cTn id="1501" dur="1" fill="hold">
                                          <p:stCondLst>
                                            <p:cond delay="0"/>
                                          </p:stCondLst>
                                        </p:cTn>
                                        <p:tgtEl>
                                          <p:spTgt spid="720"/>
                                        </p:tgtEl>
                                        <p:attrNameLst>
                                          <p:attrName>style.visibility</p:attrName>
                                        </p:attrNameLst>
                                      </p:cBhvr>
                                      <p:to>
                                        <p:strVal val="visible"/>
                                      </p:to>
                                    </p:set>
                                  </p:childTnLst>
                                </p:cTn>
                              </p:par>
                              <p:par>
                                <p:cTn id="1502" nodeType="withEffect" fill="hold" presetClass="entr" presetID="1">
                                  <p:stCondLst>
                                    <p:cond delay="0"/>
                                  </p:stCondLst>
                                  <p:childTnLst>
                                    <p:set>
                                      <p:cBhvr>
                                        <p:cTn id="1503" dur="1" fill="hold">
                                          <p:stCondLst>
                                            <p:cond delay="0"/>
                                          </p:stCondLst>
                                        </p:cTn>
                                        <p:tgtEl>
                                          <p:spTgt spid="721"/>
                                        </p:tgtEl>
                                        <p:attrNameLst>
                                          <p:attrName>style.visibility</p:attrName>
                                        </p:attrNameLst>
                                      </p:cBhvr>
                                      <p:to>
                                        <p:strVal val="visible"/>
                                      </p:to>
                                    </p:set>
                                  </p:childTnLst>
                                </p:cTn>
                              </p:par>
                              <p:par>
                                <p:cTn id="1504" nodeType="withEffect" fill="hold" presetClass="entr" presetID="1">
                                  <p:stCondLst>
                                    <p:cond delay="0"/>
                                  </p:stCondLst>
                                  <p:childTnLst>
                                    <p:set>
                                      <p:cBhvr>
                                        <p:cTn id="1505" dur="1" fill="hold">
                                          <p:stCondLst>
                                            <p:cond delay="0"/>
                                          </p:stCondLst>
                                        </p:cTn>
                                        <p:tgtEl>
                                          <p:spTgt spid="722"/>
                                        </p:tgtEl>
                                        <p:attrNameLst>
                                          <p:attrName>style.visibility</p:attrName>
                                        </p:attrNameLst>
                                      </p:cBhvr>
                                      <p:to>
                                        <p:strVal val="visible"/>
                                      </p:to>
                                    </p:set>
                                  </p:childTnLst>
                                </p:cTn>
                              </p:par>
                              <p:par>
                                <p:cTn id="1506" nodeType="withEffect" fill="hold" presetClass="entr" presetID="1">
                                  <p:stCondLst>
                                    <p:cond delay="0"/>
                                  </p:stCondLst>
                                  <p:childTnLst>
                                    <p:set>
                                      <p:cBhvr>
                                        <p:cTn id="1507" dur="1" fill="hold">
                                          <p:stCondLst>
                                            <p:cond delay="0"/>
                                          </p:stCondLst>
                                        </p:cTn>
                                        <p:tgtEl>
                                          <p:spTgt spid="723"/>
                                        </p:tgtEl>
                                        <p:attrNameLst>
                                          <p:attrName>style.visibility</p:attrName>
                                        </p:attrNameLst>
                                      </p:cBhvr>
                                      <p:to>
                                        <p:strVal val="visible"/>
                                      </p:to>
                                    </p:set>
                                  </p:childTnLst>
                                </p:cTn>
                              </p:par>
                              <p:par>
                                <p:cTn id="1508" nodeType="withEffect" fill="hold" presetClass="entr" presetID="1">
                                  <p:stCondLst>
                                    <p:cond delay="0"/>
                                  </p:stCondLst>
                                  <p:childTnLst>
                                    <p:set>
                                      <p:cBhvr>
                                        <p:cTn id="1509" dur="1" fill="hold">
                                          <p:stCondLst>
                                            <p:cond delay="0"/>
                                          </p:stCondLst>
                                        </p:cTn>
                                        <p:tgtEl>
                                          <p:spTgt spid="724"/>
                                        </p:tgtEl>
                                        <p:attrNameLst>
                                          <p:attrName>style.visibility</p:attrName>
                                        </p:attrNameLst>
                                      </p:cBhvr>
                                      <p:to>
                                        <p:strVal val="visible"/>
                                      </p:to>
                                    </p:set>
                                  </p:childTnLst>
                                </p:cTn>
                              </p:par>
                              <p:par>
                                <p:cTn id="1510" nodeType="withEffect" fill="hold" presetClass="entr" presetID="1">
                                  <p:stCondLst>
                                    <p:cond delay="0"/>
                                  </p:stCondLst>
                                  <p:childTnLst>
                                    <p:set>
                                      <p:cBhvr>
                                        <p:cTn id="1511" dur="1" fill="hold">
                                          <p:stCondLst>
                                            <p:cond delay="0"/>
                                          </p:stCondLst>
                                        </p:cTn>
                                        <p:tgtEl>
                                          <p:spTgt spid="725"/>
                                        </p:tgtEl>
                                        <p:attrNameLst>
                                          <p:attrName>style.visibility</p:attrName>
                                        </p:attrNameLst>
                                      </p:cBhvr>
                                      <p:to>
                                        <p:strVal val="visible"/>
                                      </p:to>
                                    </p:set>
                                  </p:childTnLst>
                                </p:cTn>
                              </p:par>
                              <p:par>
                                <p:cTn id="1512" nodeType="withEffect" fill="hold" presetClass="entr" presetID="1">
                                  <p:stCondLst>
                                    <p:cond delay="0"/>
                                  </p:stCondLst>
                                  <p:childTnLst>
                                    <p:set>
                                      <p:cBhvr>
                                        <p:cTn id="1513" dur="1" fill="hold">
                                          <p:stCondLst>
                                            <p:cond delay="0"/>
                                          </p:stCondLst>
                                        </p:cTn>
                                        <p:tgtEl>
                                          <p:spTgt spid="726"/>
                                        </p:tgtEl>
                                        <p:attrNameLst>
                                          <p:attrName>style.visibility</p:attrName>
                                        </p:attrNameLst>
                                      </p:cBhvr>
                                      <p:to>
                                        <p:strVal val="visible"/>
                                      </p:to>
                                    </p:set>
                                  </p:childTnLst>
                                </p:cTn>
                              </p:par>
                              <p:par>
                                <p:cTn id="1514" nodeType="withEffect" fill="hold" presetClass="entr" presetID="1">
                                  <p:stCondLst>
                                    <p:cond delay="0"/>
                                  </p:stCondLst>
                                  <p:childTnLst>
                                    <p:set>
                                      <p:cBhvr>
                                        <p:cTn id="1515" dur="1" fill="hold">
                                          <p:stCondLst>
                                            <p:cond delay="0"/>
                                          </p:stCondLst>
                                        </p:cTn>
                                        <p:tgtEl>
                                          <p:spTgt spid="727"/>
                                        </p:tgtEl>
                                        <p:attrNameLst>
                                          <p:attrName>style.visibility</p:attrName>
                                        </p:attrNameLst>
                                      </p:cBhvr>
                                      <p:to>
                                        <p:strVal val="visible"/>
                                      </p:to>
                                    </p:set>
                                  </p:childTnLst>
                                </p:cTn>
                              </p:par>
                              <p:par>
                                <p:cTn id="1516" nodeType="withEffect" fill="hold" presetClass="entr" presetID="1">
                                  <p:stCondLst>
                                    <p:cond delay="0"/>
                                  </p:stCondLst>
                                  <p:childTnLst>
                                    <p:set>
                                      <p:cBhvr>
                                        <p:cTn id="1517" dur="1" fill="hold">
                                          <p:stCondLst>
                                            <p:cond delay="0"/>
                                          </p:stCondLst>
                                        </p:cTn>
                                        <p:tgtEl>
                                          <p:spTgt spid="734"/>
                                        </p:tgtEl>
                                        <p:attrNameLst>
                                          <p:attrName>style.visibility</p:attrName>
                                        </p:attrNameLst>
                                      </p:cBhvr>
                                      <p:to>
                                        <p:strVal val="visible"/>
                                      </p:to>
                                    </p:set>
                                  </p:childTnLst>
                                </p:cTn>
                              </p:par>
                              <p:par>
                                <p:cTn id="1518" nodeType="withEffect" fill="hold" presetClass="entr" presetID="1">
                                  <p:stCondLst>
                                    <p:cond delay="0"/>
                                  </p:stCondLst>
                                  <p:childTnLst>
                                    <p:set>
                                      <p:cBhvr>
                                        <p:cTn id="1519" dur="1" fill="hold">
                                          <p:stCondLst>
                                            <p:cond delay="0"/>
                                          </p:stCondLst>
                                        </p:cTn>
                                        <p:tgtEl>
                                          <p:spTgt spid="728"/>
                                        </p:tgtEl>
                                        <p:attrNameLst>
                                          <p:attrName>style.visibility</p:attrName>
                                        </p:attrNameLst>
                                      </p:cBhvr>
                                      <p:to>
                                        <p:strVal val="visible"/>
                                      </p:to>
                                    </p:set>
                                  </p:childTnLst>
                                </p:cTn>
                              </p:par>
                              <p:par>
                                <p:cTn id="1520" nodeType="withEffect" fill="hold" presetClass="entr" presetID="1">
                                  <p:stCondLst>
                                    <p:cond delay="0"/>
                                  </p:stCondLst>
                                  <p:childTnLst>
                                    <p:set>
                                      <p:cBhvr>
                                        <p:cTn id="1521" dur="1" fill="hold">
                                          <p:stCondLst>
                                            <p:cond delay="0"/>
                                          </p:stCondLst>
                                        </p:cTn>
                                        <p:tgtEl>
                                          <p:spTgt spid="729"/>
                                        </p:tgtEl>
                                        <p:attrNameLst>
                                          <p:attrName>style.visibility</p:attrName>
                                        </p:attrNameLst>
                                      </p:cBhvr>
                                      <p:to>
                                        <p:strVal val="visible"/>
                                      </p:to>
                                    </p:set>
                                  </p:childTnLst>
                                </p:cTn>
                              </p:par>
                              <p:par>
                                <p:cTn id="1522" nodeType="withEffect" fill="hold" presetClass="entr" presetID="1">
                                  <p:stCondLst>
                                    <p:cond delay="0"/>
                                  </p:stCondLst>
                                  <p:childTnLst>
                                    <p:set>
                                      <p:cBhvr>
                                        <p:cTn id="1523" dur="1" fill="hold">
                                          <p:stCondLst>
                                            <p:cond delay="0"/>
                                          </p:stCondLst>
                                        </p:cTn>
                                        <p:tgtEl>
                                          <p:spTgt spid="730"/>
                                        </p:tgtEl>
                                        <p:attrNameLst>
                                          <p:attrName>style.visibility</p:attrName>
                                        </p:attrNameLst>
                                      </p:cBhvr>
                                      <p:to>
                                        <p:strVal val="visible"/>
                                      </p:to>
                                    </p:set>
                                  </p:childTnLst>
                                </p:cTn>
                              </p:par>
                              <p:par>
                                <p:cTn id="1524" nodeType="withEffect" fill="hold" presetClass="entr" presetID="1">
                                  <p:stCondLst>
                                    <p:cond delay="0"/>
                                  </p:stCondLst>
                                  <p:childTnLst>
                                    <p:set>
                                      <p:cBhvr>
                                        <p:cTn id="1525" dur="1" fill="hold">
                                          <p:stCondLst>
                                            <p:cond delay="0"/>
                                          </p:stCondLst>
                                        </p:cTn>
                                        <p:tgtEl>
                                          <p:spTgt spid="731"/>
                                        </p:tgtEl>
                                        <p:attrNameLst>
                                          <p:attrName>style.visibility</p:attrName>
                                        </p:attrNameLst>
                                      </p:cBhvr>
                                      <p:to>
                                        <p:strVal val="visible"/>
                                      </p:to>
                                    </p:set>
                                  </p:childTnLst>
                                </p:cTn>
                              </p:par>
                              <p:par>
                                <p:cTn id="1526" nodeType="withEffect" fill="hold" presetClass="entr" presetID="1">
                                  <p:stCondLst>
                                    <p:cond delay="0"/>
                                  </p:stCondLst>
                                  <p:childTnLst>
                                    <p:set>
                                      <p:cBhvr>
                                        <p:cTn id="1527" dur="1" fill="hold">
                                          <p:stCondLst>
                                            <p:cond delay="0"/>
                                          </p:stCondLst>
                                        </p:cTn>
                                        <p:tgtEl>
                                          <p:spTgt spid="732"/>
                                        </p:tgtEl>
                                        <p:attrNameLst>
                                          <p:attrName>style.visibility</p:attrName>
                                        </p:attrNameLst>
                                      </p:cBhvr>
                                      <p:to>
                                        <p:strVal val="visible"/>
                                      </p:to>
                                    </p:set>
                                  </p:childTnLst>
                                </p:cTn>
                              </p:par>
                            </p:childTnLst>
                          </p:cTn>
                        </p:par>
                      </p:childTnLst>
                    </p:cTn>
                  </p:par>
                  <p:par>
                    <p:cTn id="1528" fill="hold">
                      <p:stCondLst>
                        <p:cond delay="indefinite"/>
                      </p:stCondLst>
                      <p:childTnLst>
                        <p:par>
                          <p:cTn id="1529" fill="hold">
                            <p:stCondLst>
                              <p:cond delay="0"/>
                            </p:stCondLst>
                            <p:childTnLst>
                              <p:par>
                                <p:cTn id="1530" nodeType="clickEffect" fill="hold" presetClass="exit" presetID="1">
                                  <p:stCondLst>
                                    <p:cond delay="0"/>
                                  </p:stCondLst>
                                  <p:childTnLst>
                                    <p:set>
                                      <p:cBhvr>
                                        <p:cTn id="1531" dur="1" fill="hold">
                                          <p:stCondLst>
                                            <p:cond delay="0"/>
                                          </p:stCondLst>
                                        </p:cTn>
                                        <p:tgtEl>
                                          <p:spTgt spid="733"/>
                                        </p:tgtEl>
                                        <p:attrNameLst>
                                          <p:attrName>style.visibility</p:attrName>
                                        </p:attrNameLst>
                                      </p:cBhvr>
                                      <p:to>
                                        <p:strVal val="hidden"/>
                                      </p:to>
                                    </p:set>
                                  </p:childTnLst>
                                </p:cTn>
                              </p:par>
                              <p:par>
                                <p:cTn id="1532" nodeType="withEffect" fill="hold" presetClass="entr" presetID="1">
                                  <p:stCondLst>
                                    <p:cond delay="0"/>
                                  </p:stCondLst>
                                  <p:childTnLst>
                                    <p:set>
                                      <p:cBhvr>
                                        <p:cTn id="1533" dur="1" fill="hold">
                                          <p:stCondLst>
                                            <p:cond delay="0"/>
                                          </p:stCondLst>
                                        </p:cTn>
                                        <p:tgtEl>
                                          <p:spTgt spid="700">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57600" y="160200"/>
            <a:ext cx="6778800" cy="1231560"/>
          </a:xfrm>
          <a:prstGeom prst="rect">
            <a:avLst/>
          </a:prstGeom>
          <a:noFill/>
          <a:ln>
            <a:noFill/>
          </a:ln>
        </p:spPr>
        <p:txBody>
          <a:bodyPr anchor="ctr">
            <a:normAutofit/>
          </a:bodyPr>
          <a:p>
            <a:pPr>
              <a:lnSpc>
                <a:spcPct val="90000"/>
              </a:lnSpc>
            </a:pPr>
            <a:r>
              <a:rPr b="1" lang="en-US" sz="2400" spc="-1" strike="noStrike">
                <a:solidFill>
                  <a:srgbClr val="ed7d31"/>
                </a:solidFill>
                <a:latin typeface="Calibri"/>
                <a:ea typeface="Calibri"/>
              </a:rPr>
              <a:t>Is Computer Science == Software Engineering ?</a:t>
            </a:r>
            <a:endParaRPr b="0" lang="en-US" sz="2400" spc="-1" strike="noStrike">
              <a:solidFill>
                <a:srgbClr val="000000"/>
              </a:solidFill>
              <a:latin typeface="Calibri"/>
            </a:endParaRPr>
          </a:p>
        </p:txBody>
      </p:sp>
      <p:sp>
        <p:nvSpPr>
          <p:cNvPr id="258" name="CustomShape 2"/>
          <p:cNvSpPr/>
          <p:nvPr/>
        </p:nvSpPr>
        <p:spPr>
          <a:xfrm>
            <a:off x="57600" y="1159560"/>
            <a:ext cx="8299800" cy="1097280"/>
          </a:xfrm>
          <a:prstGeom prst="rect">
            <a:avLst/>
          </a:prstGeom>
          <a:noFill/>
          <a:ln>
            <a:noFill/>
          </a:ln>
        </p:spPr>
        <p:style>
          <a:lnRef idx="0"/>
          <a:fillRef idx="0"/>
          <a:effectRef idx="0"/>
          <a:fontRef idx="minor"/>
        </p:style>
        <p:txBody>
          <a:bodyPr/>
          <a:p>
            <a:pPr>
              <a:lnSpc>
                <a:spcPct val="100000"/>
              </a:lnSpc>
            </a:pPr>
            <a:r>
              <a:rPr b="1" lang="en-IN" sz="2000" spc="-1" strike="noStrike">
                <a:solidFill>
                  <a:srgbClr val="000000"/>
                </a:solidFill>
                <a:latin typeface="Calibri"/>
                <a:ea typeface="Calibri"/>
              </a:rPr>
              <a:t>Both of them solve problems using code but how they go about are different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000" spc="-1" strike="noStrike">
                <a:solidFill>
                  <a:srgbClr val="000000"/>
                </a:solidFill>
                <a:latin typeface="Calibri"/>
                <a:ea typeface="Calibri"/>
              </a:rPr>
              <a:t>E.g. A bridge collapse</a:t>
            </a:r>
            <a:endParaRPr b="0" lang="en-IN" sz="2000" spc="-1" strike="noStrike">
              <a:latin typeface="Arial"/>
            </a:endParaRPr>
          </a:p>
        </p:txBody>
      </p:sp>
      <p:pic>
        <p:nvPicPr>
          <p:cNvPr id="259" name="Google Shape;225;p14" descr=""/>
          <p:cNvPicPr/>
          <p:nvPr/>
        </p:nvPicPr>
        <p:blipFill>
          <a:blip r:embed="rId1"/>
          <a:stretch/>
        </p:blipFill>
        <p:spPr>
          <a:xfrm>
            <a:off x="298800" y="2354400"/>
            <a:ext cx="4825440" cy="3178440"/>
          </a:xfrm>
          <a:prstGeom prst="rect">
            <a:avLst/>
          </a:prstGeom>
          <a:ln>
            <a:noFill/>
          </a:ln>
        </p:spPr>
      </p:pic>
      <p:pic>
        <p:nvPicPr>
          <p:cNvPr id="260" name="Google Shape;226;p14" descr=""/>
          <p:cNvPicPr/>
          <p:nvPr/>
        </p:nvPicPr>
        <p:blipFill>
          <a:blip r:embed="rId2"/>
          <a:stretch/>
        </p:blipFill>
        <p:spPr>
          <a:xfrm>
            <a:off x="284760" y="2354400"/>
            <a:ext cx="4839840" cy="3225960"/>
          </a:xfrm>
          <a:prstGeom prst="rect">
            <a:avLst/>
          </a:prstGeom>
          <a:ln>
            <a:noFill/>
          </a:ln>
        </p:spPr>
      </p:pic>
      <p:pic>
        <p:nvPicPr>
          <p:cNvPr id="261" name="Google Shape;227;p14" descr=""/>
          <p:cNvPicPr/>
          <p:nvPr/>
        </p:nvPicPr>
        <p:blipFill>
          <a:blip r:embed="rId3"/>
          <a:stretch/>
        </p:blipFill>
        <p:spPr>
          <a:xfrm>
            <a:off x="298800" y="2351880"/>
            <a:ext cx="4862880" cy="3228480"/>
          </a:xfrm>
          <a:prstGeom prst="rect">
            <a:avLst/>
          </a:prstGeom>
          <a:ln>
            <a:noFill/>
          </a:ln>
        </p:spPr>
      </p:pic>
      <p:pic>
        <p:nvPicPr>
          <p:cNvPr id="262" name="Google Shape;228;p14" descr=""/>
          <p:cNvPicPr/>
          <p:nvPr/>
        </p:nvPicPr>
        <p:blipFill>
          <a:blip r:embed="rId4"/>
          <a:stretch/>
        </p:blipFill>
        <p:spPr>
          <a:xfrm>
            <a:off x="303840" y="2351880"/>
            <a:ext cx="4837680" cy="3272760"/>
          </a:xfrm>
          <a:prstGeom prst="rect">
            <a:avLst/>
          </a:prstGeom>
          <a:ln>
            <a:noFill/>
          </a:ln>
        </p:spPr>
      </p:pic>
      <p:sp>
        <p:nvSpPr>
          <p:cNvPr id="263" name="CustomShape 3"/>
          <p:cNvSpPr/>
          <p:nvPr/>
        </p:nvSpPr>
        <p:spPr>
          <a:xfrm>
            <a:off x="517320" y="5880240"/>
            <a:ext cx="3139920" cy="1310760"/>
          </a:xfrm>
          <a:prstGeom prst="rect">
            <a:avLst/>
          </a:prstGeom>
          <a:noFill/>
          <a:ln>
            <a:noFill/>
          </a:ln>
        </p:spPr>
        <p:style>
          <a:lnRef idx="0"/>
          <a:fillRef idx="0"/>
          <a:effectRef idx="0"/>
          <a:fontRef idx="minor"/>
        </p:style>
        <p:txBody>
          <a:bodyPr/>
          <a:p>
            <a:pPr>
              <a:lnSpc>
                <a:spcPct val="100000"/>
              </a:lnSpc>
            </a:pPr>
            <a:r>
              <a:rPr b="1" lang="en-IN" sz="2000" spc="-1" strike="noStrike">
                <a:solidFill>
                  <a:srgbClr val="000000"/>
                </a:solidFill>
                <a:latin typeface="Calibri"/>
                <a:ea typeface="Calibri"/>
              </a:rPr>
              <a:t>Is it Scientist’s problem </a:t>
            </a:r>
            <a:br/>
            <a:r>
              <a:rPr b="1" lang="en-IN" sz="2000" spc="-1" strike="noStrike">
                <a:solidFill>
                  <a:srgbClr val="000000"/>
                </a:solidFill>
                <a:latin typeface="Calibri"/>
                <a:ea typeface="Calibri"/>
              </a:rPr>
              <a:t>or an Engineering problem</a:t>
            </a:r>
            <a:endParaRPr b="0" lang="en-IN" sz="2000" spc="-1" strike="noStrike">
              <a:latin typeface="Arial"/>
            </a:endParaRPr>
          </a:p>
        </p:txBody>
      </p:sp>
      <p:sp>
        <p:nvSpPr>
          <p:cNvPr id="264" name="CustomShape 4"/>
          <p:cNvSpPr/>
          <p:nvPr/>
        </p:nvSpPr>
        <p:spPr>
          <a:xfrm>
            <a:off x="5256000" y="2272320"/>
            <a:ext cx="6647400" cy="1615680"/>
          </a:xfrm>
          <a:prstGeom prst="rect">
            <a:avLst/>
          </a:prstGeom>
          <a:noFill/>
          <a:ln>
            <a:noFill/>
          </a:ln>
        </p:spPr>
        <p:style>
          <a:lnRef idx="0"/>
          <a:fillRef idx="0"/>
          <a:effectRef idx="0"/>
          <a:fontRef idx="minor"/>
        </p:style>
        <p:txBody>
          <a:bodyPr/>
          <a:p>
            <a:pPr>
              <a:lnSpc>
                <a:spcPct val="100000"/>
              </a:lnSpc>
            </a:pPr>
            <a:r>
              <a:rPr b="1" lang="en-IN" sz="2000" spc="-1" strike="noStrike">
                <a:solidFill>
                  <a:srgbClr val="0070c0"/>
                </a:solidFill>
                <a:latin typeface="Calibri"/>
                <a:ea typeface="Calibri"/>
              </a:rPr>
              <a:t>Scientist </a:t>
            </a:r>
            <a:r>
              <a:rPr b="1" lang="en-IN" sz="2000" spc="-1" strike="noStrike">
                <a:solidFill>
                  <a:srgbClr val="000000"/>
                </a:solidFill>
                <a:latin typeface="Calibri"/>
                <a:ea typeface="Calibri"/>
              </a:rPr>
              <a:t>build something to learn something new</a:t>
            </a:r>
            <a:endParaRPr b="0" lang="en-IN" sz="2000" spc="-1" strike="noStrike">
              <a:latin typeface="Arial"/>
            </a:endParaRPr>
          </a:p>
          <a:p>
            <a:pPr>
              <a:lnSpc>
                <a:spcPct val="100000"/>
              </a:lnSpc>
            </a:pPr>
            <a:r>
              <a:rPr b="1" lang="en-IN" sz="2000" spc="-1" strike="noStrike">
                <a:solidFill>
                  <a:srgbClr val="c00000"/>
                </a:solidFill>
                <a:latin typeface="Calibri"/>
                <a:ea typeface="Calibri"/>
              </a:rPr>
              <a:t>Whereas</a:t>
            </a:r>
            <a:endParaRPr b="0" lang="en-IN" sz="2000" spc="-1" strike="noStrike">
              <a:latin typeface="Arial"/>
            </a:endParaRPr>
          </a:p>
          <a:p>
            <a:pPr>
              <a:lnSpc>
                <a:spcPct val="100000"/>
              </a:lnSpc>
            </a:pPr>
            <a:r>
              <a:rPr b="1" lang="en-IN" sz="2000" spc="-1" strike="noStrike">
                <a:solidFill>
                  <a:srgbClr val="0070c0"/>
                </a:solidFill>
                <a:latin typeface="Calibri"/>
                <a:ea typeface="Calibri"/>
              </a:rPr>
              <a:t>Engineer</a:t>
            </a:r>
            <a:r>
              <a:rPr b="0" lang="en-IN" sz="2000" spc="-1" strike="noStrike">
                <a:solidFill>
                  <a:srgbClr val="000000"/>
                </a:solidFill>
                <a:latin typeface="Calibri"/>
                <a:ea typeface="Calibri"/>
              </a:rPr>
              <a:t> </a:t>
            </a:r>
            <a:r>
              <a:rPr b="1" lang="en-IN" sz="2000" spc="-1" strike="noStrike">
                <a:solidFill>
                  <a:srgbClr val="000000"/>
                </a:solidFill>
                <a:latin typeface="Calibri"/>
                <a:ea typeface="Calibri"/>
              </a:rPr>
              <a:t>learns things to design and build quality products </a:t>
            </a:r>
            <a:endParaRPr b="0" lang="en-IN" sz="2000" spc="-1" strike="noStrike">
              <a:latin typeface="Arial"/>
            </a:endParaRPr>
          </a:p>
        </p:txBody>
      </p:sp>
      <p:sp>
        <p:nvSpPr>
          <p:cNvPr id="265" name="CustomShape 5"/>
          <p:cNvSpPr/>
          <p:nvPr/>
        </p:nvSpPr>
        <p:spPr>
          <a:xfrm>
            <a:off x="6458760" y="5880240"/>
            <a:ext cx="5542560" cy="1615680"/>
          </a:xfrm>
          <a:prstGeom prst="rect">
            <a:avLst/>
          </a:prstGeom>
          <a:noFill/>
          <a:ln>
            <a:noFill/>
          </a:ln>
        </p:spPr>
        <p:style>
          <a:lnRef idx="0"/>
          <a:fillRef idx="0"/>
          <a:effectRef idx="0"/>
          <a:fontRef idx="minor"/>
        </p:style>
        <p:txBody>
          <a:bodyPr/>
          <a:p>
            <a:pPr>
              <a:lnSpc>
                <a:spcPct val="100000"/>
              </a:lnSpc>
            </a:pPr>
            <a:r>
              <a:rPr b="1" lang="en-IN" sz="2000" spc="-1" strike="noStrike">
                <a:solidFill>
                  <a:srgbClr val="0070c0"/>
                </a:solidFill>
                <a:latin typeface="Calibri"/>
                <a:ea typeface="Calibri"/>
              </a:rPr>
              <a:t>Scientists </a:t>
            </a:r>
            <a:r>
              <a:rPr b="1" lang="en-IN" sz="2000" spc="-1" strike="noStrike">
                <a:solidFill>
                  <a:srgbClr val="000000"/>
                </a:solidFill>
                <a:latin typeface="Calibri"/>
                <a:ea typeface="Calibri"/>
              </a:rPr>
              <a:t>want to achieve scientific breakthroughs</a:t>
            </a:r>
            <a:endParaRPr b="0" lang="en-IN" sz="2000" spc="-1" strike="noStrike">
              <a:latin typeface="Arial"/>
            </a:endParaRPr>
          </a:p>
          <a:p>
            <a:pPr>
              <a:lnSpc>
                <a:spcPct val="100000"/>
              </a:lnSpc>
            </a:pPr>
            <a:r>
              <a:rPr b="1" lang="en-IN" sz="2000" spc="-1" strike="noStrike">
                <a:solidFill>
                  <a:srgbClr val="c00000"/>
                </a:solidFill>
                <a:latin typeface="Calibri"/>
                <a:ea typeface="Calibri"/>
              </a:rPr>
              <a:t>Whereas</a:t>
            </a:r>
            <a:endParaRPr b="0" lang="en-IN" sz="2000" spc="-1" strike="noStrike">
              <a:latin typeface="Arial"/>
            </a:endParaRPr>
          </a:p>
          <a:p>
            <a:pPr>
              <a:lnSpc>
                <a:spcPct val="100000"/>
              </a:lnSpc>
            </a:pPr>
            <a:r>
              <a:rPr b="1" lang="en-IN" sz="2000" spc="-1" strike="noStrike">
                <a:solidFill>
                  <a:srgbClr val="0070c0"/>
                </a:solidFill>
                <a:latin typeface="Calibri"/>
                <a:ea typeface="Calibri"/>
              </a:rPr>
              <a:t>Engineers</a:t>
            </a:r>
            <a:r>
              <a:rPr b="0" lang="en-IN" sz="2000" spc="-1" strike="noStrike">
                <a:solidFill>
                  <a:srgbClr val="000000"/>
                </a:solidFill>
                <a:latin typeface="Calibri"/>
                <a:ea typeface="Calibri"/>
              </a:rPr>
              <a:t> </a:t>
            </a:r>
            <a:r>
              <a:rPr b="1" lang="en-IN" sz="2000" spc="-1" strike="noStrike">
                <a:solidFill>
                  <a:srgbClr val="000000"/>
                </a:solidFill>
                <a:latin typeface="Calibri"/>
                <a:ea typeface="Calibri"/>
              </a:rPr>
              <a:t>want to avoid engineering failures</a:t>
            </a:r>
            <a:endParaRPr b="0" lang="en-IN" sz="2000" spc="-1" strike="noStrike">
              <a:latin typeface="Arial"/>
            </a:endParaRPr>
          </a:p>
        </p:txBody>
      </p:sp>
    </p:spTree>
  </p:cSld>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25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260"/>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6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6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6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xit" presetID="1">
                                  <p:stCondLst>
                                    <p:cond delay="0"/>
                                  </p:stCondLst>
                                  <p:childTnLst>
                                    <p:set>
                                      <p:cBhvr>
                                        <p:cTn id="184" dur="1" fill="hold">
                                          <p:stCondLst>
                                            <p:cond delay="1"/>
                                          </p:stCondLst>
                                        </p:cTn>
                                        <p:tgtEl>
                                          <p:spTgt spid="263"/>
                                        </p:tgtEl>
                                        <p:attrNameLst>
                                          <p:attrName>style.visibility</p:attrName>
                                        </p:attrNameLst>
                                      </p:cBhvr>
                                      <p:to>
                                        <p:strVal val="hidden"/>
                                      </p:to>
                                    </p:set>
                                  </p:childTnLst>
                                </p:cTn>
                              </p:par>
                              <p:par>
                                <p:cTn id="185" nodeType="withEffect" fill="hold" presetClass="entr" presetID="1">
                                  <p:stCondLst>
                                    <p:cond delay="0"/>
                                  </p:stCondLst>
                                  <p:childTnLst>
                                    <p:set>
                                      <p:cBhvr>
                                        <p:cTn id="186" dur="1" fill="hold">
                                          <p:stCondLst>
                                            <p:cond delay="0"/>
                                          </p:stCondLst>
                                        </p:cTn>
                                        <p:tgtEl>
                                          <p:spTgt spid="26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xit" presetID="1">
                                  <p:stCondLst>
                                    <p:cond delay="0"/>
                                  </p:stCondLst>
                                  <p:childTnLst>
                                    <p:set>
                                      <p:cBhvr>
                                        <p:cTn id="190" dur="1" fill="hold">
                                          <p:stCondLst>
                                            <p:cond delay="1"/>
                                          </p:stCondLst>
                                        </p:cTn>
                                        <p:tgtEl>
                                          <p:spTgt spid="264"/>
                                        </p:tgtEl>
                                        <p:attrNameLst>
                                          <p:attrName>style.visibility</p:attrName>
                                        </p:attrNameLst>
                                      </p:cBhvr>
                                      <p:to>
                                        <p:strVal val="hidden"/>
                                      </p:to>
                                    </p:set>
                                  </p:childTnLst>
                                </p:cTn>
                              </p:par>
                              <p:par>
                                <p:cTn id="191" nodeType="withEffect" fill="hold" presetClass="entr" presetID="1">
                                  <p:stCondLst>
                                    <p:cond delay="0"/>
                                  </p:stCondLst>
                                  <p:childTnLst>
                                    <p:set>
                                      <p:cBhvr>
                                        <p:cTn id="192"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TextShape 1"/>
          <p:cNvSpPr txBox="1"/>
          <p:nvPr/>
        </p:nvSpPr>
        <p:spPr>
          <a:xfrm>
            <a:off x="104040" y="498240"/>
            <a:ext cx="821808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Component Development Stages</a:t>
            </a:r>
            <a:endParaRPr b="0" lang="en-US" sz="2800" spc="-1" strike="noStrike">
              <a:solidFill>
                <a:srgbClr val="000000"/>
              </a:solidFill>
              <a:latin typeface="Calibri"/>
            </a:endParaRPr>
          </a:p>
        </p:txBody>
      </p:sp>
      <p:pic>
        <p:nvPicPr>
          <p:cNvPr id="737" name="Picture 5" descr=""/>
          <p:cNvPicPr/>
          <p:nvPr/>
        </p:nvPicPr>
        <p:blipFill>
          <a:blip r:embed="rId1"/>
          <a:stretch/>
        </p:blipFill>
        <p:spPr>
          <a:xfrm>
            <a:off x="246960" y="1275480"/>
            <a:ext cx="7660080" cy="3498480"/>
          </a:xfrm>
          <a:prstGeom prst="rect">
            <a:avLst/>
          </a:prstGeom>
          <a:ln>
            <a:noFill/>
          </a:ln>
        </p:spPr>
      </p:pic>
      <p:sp>
        <p:nvSpPr>
          <p:cNvPr id="738" name="CustomShape 2"/>
          <p:cNvSpPr/>
          <p:nvPr/>
        </p:nvSpPr>
        <p:spPr>
          <a:xfrm>
            <a:off x="0" y="4868640"/>
            <a:ext cx="8218080" cy="15382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292934"/>
              </a:buClr>
              <a:buFont typeface="Arial"/>
              <a:buChar char="•"/>
            </a:pPr>
            <a:r>
              <a:rPr b="0" lang="en-IN" sz="1800" spc="-1" strike="noStrike">
                <a:solidFill>
                  <a:srgbClr val="292934"/>
                </a:solidFill>
                <a:latin typeface="Calibri"/>
              </a:rPr>
              <a:t>Across these stages, components are represented in different forms:</a:t>
            </a:r>
            <a:endParaRPr b="0" lang="en-IN" sz="1800" spc="-1" strike="noStrike">
              <a:latin typeface="Arial"/>
            </a:endParaRPr>
          </a:p>
          <a:p>
            <a:pPr marL="457200">
              <a:lnSpc>
                <a:spcPct val="100000"/>
              </a:lnSpc>
              <a:spcBef>
                <a:spcPts val="601"/>
              </a:spcBef>
            </a:pPr>
            <a:r>
              <a:rPr b="0" lang="en-IN" sz="1800" spc="-1" strike="noStrike">
                <a:solidFill>
                  <a:srgbClr val="292934"/>
                </a:solidFill>
                <a:latin typeface="Calibri"/>
              </a:rPr>
              <a:t>   </a:t>
            </a:r>
            <a:r>
              <a:rPr b="0" lang="en-IN" sz="1800" spc="-1" strike="noStrike">
                <a:solidFill>
                  <a:srgbClr val="292934"/>
                </a:solidFill>
                <a:latin typeface="Calibri"/>
              </a:rPr>
              <a:t>During development   :  UML etc.</a:t>
            </a:r>
            <a:endParaRPr b="0" lang="en-IN" sz="1800" spc="-1" strike="noStrike">
              <a:latin typeface="Arial"/>
            </a:endParaRPr>
          </a:p>
          <a:p>
            <a:pPr marL="457200">
              <a:lnSpc>
                <a:spcPct val="100000"/>
              </a:lnSpc>
            </a:pPr>
            <a:r>
              <a:rPr b="0" lang="en-IN" sz="1800" spc="-1" strike="noStrike">
                <a:solidFill>
                  <a:srgbClr val="292934"/>
                </a:solidFill>
                <a:latin typeface="Calibri"/>
              </a:rPr>
              <a:t>   </a:t>
            </a:r>
            <a:r>
              <a:rPr b="0" lang="en-IN" sz="1800" spc="-1" strike="noStrike">
                <a:solidFill>
                  <a:srgbClr val="292934"/>
                </a:solidFill>
                <a:latin typeface="Calibri"/>
              </a:rPr>
              <a:t>When packaging        :  in a .zip file etc.</a:t>
            </a:r>
            <a:endParaRPr b="0" lang="en-IN" sz="1800" spc="-1" strike="noStrike">
              <a:latin typeface="Arial"/>
            </a:endParaRPr>
          </a:p>
          <a:p>
            <a:pPr marL="457200">
              <a:lnSpc>
                <a:spcPct val="100000"/>
              </a:lnSpc>
            </a:pPr>
            <a:r>
              <a:rPr b="0" lang="en-IN" sz="1800" spc="-1" strike="noStrike">
                <a:solidFill>
                  <a:srgbClr val="292934"/>
                </a:solidFill>
                <a:latin typeface="Calibri"/>
              </a:rPr>
              <a:t>   </a:t>
            </a:r>
            <a:r>
              <a:rPr b="0" lang="en-IN" sz="1800" spc="-1" strike="noStrike">
                <a:solidFill>
                  <a:srgbClr val="292934"/>
                </a:solidFill>
                <a:latin typeface="Calibri"/>
              </a:rPr>
              <a:t>In the execution stage:  blocks of code and data</a:t>
            </a:r>
            <a:endParaRPr b="0" lang="en-IN" sz="1800" spc="-1" strike="noStrike">
              <a:latin typeface="Arial"/>
            </a:endParaRPr>
          </a:p>
        </p:txBody>
      </p:sp>
    </p:spTree>
  </p:cSld>
  <p:timing>
    <p:tnLst>
      <p:par>
        <p:cTn id="1534" dur="indefinite" restart="never" nodeType="tmRoot">
          <p:childTnLst>
            <p:seq>
              <p:cTn id="1535"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TextShape 1"/>
          <p:cNvSpPr txBox="1"/>
          <p:nvPr/>
        </p:nvSpPr>
        <p:spPr>
          <a:xfrm>
            <a:off x="104040" y="525240"/>
            <a:ext cx="821808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Elements of a Component Model</a:t>
            </a:r>
            <a:endParaRPr b="0" lang="en-US" sz="2800" spc="-1" strike="noStrike">
              <a:solidFill>
                <a:srgbClr val="000000"/>
              </a:solidFill>
              <a:latin typeface="Calibri"/>
            </a:endParaRPr>
          </a:p>
        </p:txBody>
      </p:sp>
      <p:pic>
        <p:nvPicPr>
          <p:cNvPr id="740" name="Picture 3" descr=""/>
          <p:cNvPicPr/>
          <p:nvPr/>
        </p:nvPicPr>
        <p:blipFill>
          <a:blip r:embed="rId1"/>
          <a:stretch/>
        </p:blipFill>
        <p:spPr>
          <a:xfrm>
            <a:off x="231840" y="1856160"/>
            <a:ext cx="7436160" cy="2330640"/>
          </a:xfrm>
          <a:prstGeom prst="rect">
            <a:avLst/>
          </a:prstGeom>
          <a:ln>
            <a:noFill/>
          </a:ln>
        </p:spPr>
      </p:pic>
      <p:sp>
        <p:nvSpPr>
          <p:cNvPr id="741" name="CustomShape 2"/>
          <p:cNvSpPr/>
          <p:nvPr/>
        </p:nvSpPr>
        <p:spPr>
          <a:xfrm>
            <a:off x="104040" y="4414680"/>
            <a:ext cx="8593200" cy="2048040"/>
          </a:xfrm>
          <a:prstGeom prst="rect">
            <a:avLst/>
          </a:prstGeom>
          <a:noFill/>
          <a:ln>
            <a:noFill/>
          </a:ln>
        </p:spPr>
        <p:style>
          <a:lnRef idx="0"/>
          <a:fillRef idx="0"/>
          <a:effectRef idx="0"/>
          <a:fontRef idx="minor"/>
        </p:style>
        <p:txBody>
          <a:bodyPr lIns="90000" rIns="90000" tIns="45000" bIns="45000"/>
          <a:p>
            <a:pPr>
              <a:lnSpc>
                <a:spcPct val="100000"/>
              </a:lnSpc>
              <a:spcAft>
                <a:spcPts val="1001"/>
              </a:spcAft>
            </a:pPr>
            <a:r>
              <a:rPr b="1" lang="en-IN" sz="1600" spc="-1" strike="noStrike">
                <a:solidFill>
                  <a:srgbClr val="0070c0"/>
                </a:solidFill>
                <a:latin typeface="Calibri"/>
              </a:rPr>
              <a:t>Interfaces :  </a:t>
            </a:r>
            <a:r>
              <a:rPr b="0" lang="en-IN" sz="1600" spc="-1" strike="noStrike">
                <a:solidFill>
                  <a:srgbClr val="292934"/>
                </a:solidFill>
                <a:latin typeface="Calibri"/>
              </a:rPr>
              <a:t>Defines how component can interact and also defines operation names, parameters and exceptions, which should be included in the interface definition</a:t>
            </a:r>
            <a:endParaRPr b="0" lang="en-IN" sz="1600" spc="-1" strike="noStrike">
              <a:latin typeface="Arial"/>
            </a:endParaRPr>
          </a:p>
          <a:p>
            <a:pPr>
              <a:lnSpc>
                <a:spcPct val="100000"/>
              </a:lnSpc>
              <a:spcAft>
                <a:spcPts val="1001"/>
              </a:spcAft>
            </a:pPr>
            <a:r>
              <a:rPr b="1" lang="en-IN" sz="1600" spc="-1" strike="noStrike">
                <a:solidFill>
                  <a:srgbClr val="0070c0"/>
                </a:solidFill>
                <a:latin typeface="Calibri"/>
              </a:rPr>
              <a:t>Usage :  </a:t>
            </a:r>
            <a:r>
              <a:rPr b="0" lang="en-IN" sz="1600" spc="-1" strike="noStrike">
                <a:solidFill>
                  <a:srgbClr val="292934"/>
                </a:solidFill>
                <a:latin typeface="Calibri"/>
              </a:rPr>
              <a:t>In order for components to be distributed and accessed remotely, they need to have a globally unique name or handle associated with them</a:t>
            </a:r>
            <a:endParaRPr b="0" lang="en-IN" sz="1600" spc="-1" strike="noStrike">
              <a:latin typeface="Arial"/>
            </a:endParaRPr>
          </a:p>
          <a:p>
            <a:pPr>
              <a:lnSpc>
                <a:spcPct val="100000"/>
              </a:lnSpc>
            </a:pPr>
            <a:r>
              <a:rPr b="1" lang="en-IN" sz="1600" spc="-1" strike="noStrike">
                <a:solidFill>
                  <a:srgbClr val="0070c0"/>
                </a:solidFill>
                <a:latin typeface="Calibri"/>
              </a:rPr>
              <a:t>Deployment : </a:t>
            </a:r>
            <a:r>
              <a:rPr b="0" lang="en-IN" sz="1600" spc="-1" strike="noStrike">
                <a:solidFill>
                  <a:srgbClr val="292934"/>
                </a:solidFill>
                <a:latin typeface="Calibri"/>
              </a:rPr>
              <a:t>The component model includes a specification of how components should be packaged for deployment as independent, executable entities</a:t>
            </a:r>
            <a:endParaRPr b="0" lang="en-IN" sz="1600" spc="-1" strike="noStrike">
              <a:latin typeface="Arial"/>
            </a:endParaRPr>
          </a:p>
        </p:txBody>
      </p:sp>
      <p:sp>
        <p:nvSpPr>
          <p:cNvPr id="742" name="CustomShape 3"/>
          <p:cNvSpPr/>
          <p:nvPr/>
        </p:nvSpPr>
        <p:spPr>
          <a:xfrm>
            <a:off x="51840" y="1185120"/>
            <a:ext cx="8593200" cy="577080"/>
          </a:xfrm>
          <a:prstGeom prst="rect">
            <a:avLst/>
          </a:prstGeom>
          <a:noFill/>
          <a:ln>
            <a:noFill/>
          </a:ln>
        </p:spPr>
        <p:style>
          <a:lnRef idx="0"/>
          <a:fillRef idx="0"/>
          <a:effectRef idx="0"/>
          <a:fontRef idx="minor"/>
        </p:style>
        <p:txBody>
          <a:bodyPr lIns="90000" rIns="90000" tIns="45000" bIns="45000"/>
          <a:p>
            <a:pPr>
              <a:lnSpc>
                <a:spcPct val="100000"/>
              </a:lnSpc>
              <a:spcAft>
                <a:spcPts val="601"/>
              </a:spcAft>
            </a:pPr>
            <a:r>
              <a:rPr b="0" lang="en-IN" sz="1600" spc="-1" strike="noStrike">
                <a:solidFill>
                  <a:srgbClr val="292934"/>
                </a:solidFill>
                <a:latin typeface="Calibri"/>
              </a:rPr>
              <a:t>Defines the types of building block, which can be composed with other components to create a software system</a:t>
            </a:r>
            <a:endParaRPr b="0" lang="en-IN" sz="1600" spc="-1" strike="noStrike">
              <a:latin typeface="Arial"/>
            </a:endParaRPr>
          </a:p>
        </p:txBody>
      </p:sp>
    </p:spTree>
  </p:cSld>
  <p:timing>
    <p:tnLst>
      <p:par>
        <p:cTn id="1536" dur="indefinite" restart="never" nodeType="tmRoot">
          <p:childTnLst>
            <p:seq>
              <p:cTn id="1537" dur="indefinite" nodeType="mainSeq">
                <p:childTnLst>
                  <p:par>
                    <p:cTn id="1538" fill="hold">
                      <p:stCondLst>
                        <p:cond delay="indefinite"/>
                      </p:stCondLst>
                      <p:childTnLst>
                        <p:par>
                          <p:cTn id="1539" fill="hold">
                            <p:stCondLst>
                              <p:cond delay="0"/>
                            </p:stCondLst>
                            <p:childTnLst>
                              <p:par>
                                <p:cTn id="1540" nodeType="clickEffect" fill="hold" presetClass="entr" presetID="1">
                                  <p:stCondLst>
                                    <p:cond delay="0"/>
                                  </p:stCondLst>
                                  <p:childTnLst>
                                    <p:set>
                                      <p:cBhvr>
                                        <p:cTn id="1541" dur="1" fill="hold">
                                          <p:stCondLst>
                                            <p:cond delay="0"/>
                                          </p:stCondLst>
                                        </p:cTn>
                                        <p:tgtEl>
                                          <p:spTgt spid="741">
                                            <p:txEl>
                                              <p:pRg st="0" end="0"/>
                                            </p:txEl>
                                          </p:spTgt>
                                        </p:tgtEl>
                                        <p:attrNameLst>
                                          <p:attrName>style.visibility</p:attrName>
                                        </p:attrNameLst>
                                      </p:cBhvr>
                                      <p:to>
                                        <p:strVal val="visible"/>
                                      </p:to>
                                    </p:set>
                                  </p:childTnLst>
                                </p:cTn>
                              </p:par>
                            </p:childTnLst>
                          </p:cTn>
                        </p:par>
                      </p:childTnLst>
                    </p:cTn>
                  </p:par>
                  <p:par>
                    <p:cTn id="1542" fill="hold">
                      <p:stCondLst>
                        <p:cond delay="indefinite"/>
                      </p:stCondLst>
                      <p:childTnLst>
                        <p:par>
                          <p:cTn id="1543" fill="hold">
                            <p:stCondLst>
                              <p:cond delay="0"/>
                            </p:stCondLst>
                            <p:childTnLst>
                              <p:par>
                                <p:cTn id="1544" nodeType="clickEffect" fill="hold" presetClass="entr" presetID="1">
                                  <p:stCondLst>
                                    <p:cond delay="0"/>
                                  </p:stCondLst>
                                  <p:childTnLst>
                                    <p:set>
                                      <p:cBhvr>
                                        <p:cTn id="1545" dur="1" fill="hold">
                                          <p:stCondLst>
                                            <p:cond delay="0"/>
                                          </p:stCondLst>
                                        </p:cTn>
                                        <p:tgtEl>
                                          <p:spTgt spid="741">
                                            <p:txEl>
                                              <p:pRg st="1" end="1"/>
                                            </p:txEl>
                                          </p:spTgt>
                                        </p:tgtEl>
                                        <p:attrNameLst>
                                          <p:attrName>style.visibility</p:attrName>
                                        </p:attrNameLst>
                                      </p:cBhvr>
                                      <p:to>
                                        <p:strVal val="visible"/>
                                      </p:to>
                                    </p:set>
                                  </p:childTnLst>
                                </p:cTn>
                              </p:par>
                            </p:childTnLst>
                          </p:cTn>
                        </p:par>
                      </p:childTnLst>
                    </p:cTn>
                  </p:par>
                  <p:par>
                    <p:cTn id="1546" fill="hold">
                      <p:stCondLst>
                        <p:cond delay="indefinite"/>
                      </p:stCondLst>
                      <p:childTnLst>
                        <p:par>
                          <p:cTn id="1547" fill="hold">
                            <p:stCondLst>
                              <p:cond delay="0"/>
                            </p:stCondLst>
                            <p:childTnLst>
                              <p:par>
                                <p:cTn id="1548" nodeType="clickEffect" fill="hold" presetClass="entr" presetID="1">
                                  <p:stCondLst>
                                    <p:cond delay="0"/>
                                  </p:stCondLst>
                                  <p:childTnLst>
                                    <p:set>
                                      <p:cBhvr>
                                        <p:cTn id="1549" dur="1" fill="hold">
                                          <p:stCondLst>
                                            <p:cond delay="0"/>
                                          </p:stCondLst>
                                        </p:cTn>
                                        <p:tgtEl>
                                          <p:spTgt spid="74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
          <p:cNvSpPr/>
          <p:nvPr/>
        </p:nvSpPr>
        <p:spPr>
          <a:xfrm>
            <a:off x="186840" y="1416240"/>
            <a:ext cx="1038024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Service Oriented Architecture</a:t>
            </a:r>
            <a:endParaRPr b="0" lang="en-IN" sz="3600" spc="-1" strike="noStrike">
              <a:latin typeface="Arial"/>
            </a:endParaRPr>
          </a:p>
        </p:txBody>
      </p:sp>
      <p:pic>
        <p:nvPicPr>
          <p:cNvPr id="744" name="Picture 2" descr=""/>
          <p:cNvPicPr/>
          <p:nvPr/>
        </p:nvPicPr>
        <p:blipFill>
          <a:blip r:embed="rId1"/>
          <a:stretch/>
        </p:blipFill>
        <p:spPr>
          <a:xfrm>
            <a:off x="488160" y="2414880"/>
            <a:ext cx="5430960" cy="2894400"/>
          </a:xfrm>
          <a:prstGeom prst="rect">
            <a:avLst/>
          </a:prstGeom>
          <a:ln>
            <a:noFill/>
          </a:ln>
        </p:spPr>
      </p:pic>
    </p:spTree>
  </p:cSld>
  <p:timing>
    <p:tnLst>
      <p:par>
        <p:cTn id="1550" dur="indefinite" restart="never" nodeType="tmRoot">
          <p:childTnLst>
            <p:seq>
              <p:cTn id="1551"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TextShape 1"/>
          <p:cNvSpPr txBox="1"/>
          <p:nvPr/>
        </p:nvSpPr>
        <p:spPr>
          <a:xfrm>
            <a:off x="198720" y="549720"/>
            <a:ext cx="85838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Service Oriented Architecture</a:t>
            </a:r>
            <a:endParaRPr b="0" lang="en-US" sz="2400" spc="-1" strike="noStrike">
              <a:solidFill>
                <a:srgbClr val="000000"/>
              </a:solidFill>
              <a:latin typeface="Calibri"/>
            </a:endParaRPr>
          </a:p>
        </p:txBody>
      </p:sp>
      <p:sp>
        <p:nvSpPr>
          <p:cNvPr id="746" name="CustomShape 2"/>
          <p:cNvSpPr/>
          <p:nvPr/>
        </p:nvSpPr>
        <p:spPr>
          <a:xfrm>
            <a:off x="198720" y="1268280"/>
            <a:ext cx="7223760" cy="5504400"/>
          </a:xfrm>
          <a:prstGeom prst="rect">
            <a:avLst/>
          </a:prstGeom>
          <a:noFill/>
          <a:ln>
            <a:noFill/>
          </a:ln>
        </p:spPr>
        <p:style>
          <a:lnRef idx="0"/>
          <a:fillRef idx="0"/>
          <a:effectRef idx="0"/>
          <a:fontRef idx="minor"/>
        </p:style>
      </p:sp>
      <p:sp>
        <p:nvSpPr>
          <p:cNvPr id="747" name="CustomShape 3"/>
          <p:cNvSpPr/>
          <p:nvPr/>
        </p:nvSpPr>
        <p:spPr>
          <a:xfrm>
            <a:off x="99360" y="1108440"/>
            <a:ext cx="11993040" cy="5589360"/>
          </a:xfrm>
          <a:prstGeom prst="rect">
            <a:avLst/>
          </a:prstGeom>
          <a:noFill/>
          <a:ln>
            <a:noFill/>
          </a:ln>
        </p:spPr>
        <p:style>
          <a:lnRef idx="0"/>
          <a:fillRef idx="0"/>
          <a:effectRef idx="0"/>
          <a:fontRef idx="minor"/>
        </p:style>
        <p:txBody>
          <a:bodyPr lIns="90000" rIns="548640" tIns="45000" bIns="45000"/>
          <a:p>
            <a:pPr marL="365760" indent="-365400">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SOA is a software design methodology based on structured collections of discrete software modules, known as services, that collectively provide the complete functionality of a large or complex software application. </a:t>
            </a:r>
            <a:endParaRPr b="0" lang="en-IN" sz="1800" spc="-1" strike="noStrike">
              <a:latin typeface="Arial"/>
            </a:endParaRPr>
          </a:p>
          <a:p>
            <a:pPr marL="365760" indent="-365400" algn="just">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Its a logical representation of a repeatable business activity that has a specified outcome (e.g., check customer credit, provide weather data, consolidate drilling reports) </a:t>
            </a:r>
            <a:endParaRPr b="0" lang="en-IN" sz="1800" spc="-1" strike="noStrike">
              <a:latin typeface="Arial"/>
            </a:endParaRPr>
          </a:p>
          <a:p>
            <a:pPr marL="365760" indent="-365400" algn="just">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These could be implemented as discrete pieces of software or components written in any language capable of performing a task</a:t>
            </a:r>
            <a:endParaRPr b="0" lang="en-IN" sz="1800" spc="-1" strike="noStrike">
              <a:latin typeface="Arial"/>
            </a:endParaRPr>
          </a:p>
          <a:p>
            <a:pPr marL="365760" indent="-365400" algn="just">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These could be implemented as “callable entities” or application functionalities accessed via exchange of messages </a:t>
            </a:r>
            <a:endParaRPr b="0" lang="en-IN" sz="1800" spc="-1" strike="noStrike">
              <a:latin typeface="Arial"/>
            </a:endParaRPr>
          </a:p>
          <a:p>
            <a:pPr marL="365760" indent="-365400">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These may also be application functionality with wrappers which can communicate through messages</a:t>
            </a:r>
            <a:endParaRPr b="0" lang="en-IN" sz="1800" spc="-1" strike="noStrike">
              <a:latin typeface="Arial"/>
            </a:endParaRPr>
          </a:p>
          <a:p>
            <a:pPr marL="365760" indent="-365400">
              <a:lnSpc>
                <a:spcPct val="120000"/>
              </a:lnSpc>
              <a:spcBef>
                <a:spcPts val="400"/>
              </a:spcBef>
              <a:spcAft>
                <a:spcPts val="400"/>
              </a:spcAft>
              <a:buClr>
                <a:srgbClr val="c00000"/>
              </a:buClr>
              <a:buFont typeface="Wingdings" charset="2"/>
              <a:buChar char=""/>
            </a:pPr>
            <a:r>
              <a:rPr b="0" lang="en-IN" sz="1800" spc="-1" strike="noStrike">
                <a:solidFill>
                  <a:srgbClr val="000000"/>
                </a:solidFill>
                <a:latin typeface="Calibri"/>
              </a:rPr>
              <a:t>Software is deployed “somewhere”, on-need basis .. SaaS</a:t>
            </a:r>
            <a:endParaRPr b="0" lang="en-IN" sz="1800" spc="-1" strike="noStrike">
              <a:latin typeface="Arial"/>
            </a:endParaRPr>
          </a:p>
          <a:p>
            <a:pPr algn="just">
              <a:lnSpc>
                <a:spcPct val="120000"/>
              </a:lnSpc>
              <a:spcBef>
                <a:spcPts val="400"/>
              </a:spcBef>
              <a:spcAft>
                <a:spcPts val="400"/>
              </a:spcAft>
            </a:pPr>
            <a:endParaRPr b="0" lang="en-IN" sz="1800" spc="-1" strike="noStrike">
              <a:latin typeface="Arial"/>
            </a:endParaRPr>
          </a:p>
          <a:p>
            <a:pPr>
              <a:lnSpc>
                <a:spcPct val="130000"/>
              </a:lnSpc>
              <a:spcBef>
                <a:spcPts val="601"/>
              </a:spcBef>
            </a:pPr>
            <a:endParaRPr b="0" lang="en-IN" sz="1800" spc="-1" strike="noStrike">
              <a:latin typeface="Arial"/>
            </a:endParaRPr>
          </a:p>
        </p:txBody>
      </p:sp>
    </p:spTree>
  </p:cSld>
  <p:timing>
    <p:tnLst>
      <p:par>
        <p:cTn id="1552" dur="indefinite" restart="never" nodeType="tmRoot">
          <p:childTnLst>
            <p:seq>
              <p:cTn id="1553" dur="indefinite" nodeType="mainSeq">
                <p:childTnLst>
                  <p:par>
                    <p:cTn id="1554" fill="hold">
                      <p:stCondLst>
                        <p:cond delay="0"/>
                      </p:stCondLst>
                      <p:childTnLst>
                        <p:par>
                          <p:cTn id="1555" fill="hold">
                            <p:stCondLst>
                              <p:cond delay="0"/>
                            </p:stCondLst>
                            <p:childTnLst>
                              <p:par>
                                <p:cTn id="1556" nodeType="withEffect" fill="hold" presetClass="entr" presetID="1">
                                  <p:stCondLst>
                                    <p:cond delay="0"/>
                                  </p:stCondLst>
                                  <p:endCondLst>
                                    <p:cond delay="5000"/>
                                  </p:endCondLst>
                                  <p:childTnLst>
                                    <p:set>
                                      <p:cBhvr>
                                        <p:cTn id="1557" dur="1" fill="hold">
                                          <p:stCondLst>
                                            <p:cond delay="0"/>
                                          </p:stCondLst>
                                        </p:cTn>
                                        <p:tgtEl>
                                          <p:spTgt spid="74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227880" y="546120"/>
            <a:ext cx="85838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Service-oriented architecture (SOA)</a:t>
            </a:r>
            <a:endParaRPr b="0" lang="en-US" sz="2400" spc="-1" strike="noStrike">
              <a:solidFill>
                <a:srgbClr val="000000"/>
              </a:solidFill>
              <a:latin typeface="Calibri"/>
            </a:endParaRPr>
          </a:p>
        </p:txBody>
      </p:sp>
      <p:sp>
        <p:nvSpPr>
          <p:cNvPr id="749" name="CustomShape 2"/>
          <p:cNvSpPr/>
          <p:nvPr/>
        </p:nvSpPr>
        <p:spPr>
          <a:xfrm>
            <a:off x="198720" y="1268280"/>
            <a:ext cx="7223760" cy="5504400"/>
          </a:xfrm>
          <a:prstGeom prst="rect">
            <a:avLst/>
          </a:prstGeom>
          <a:noFill/>
          <a:ln>
            <a:noFill/>
          </a:ln>
        </p:spPr>
        <p:style>
          <a:lnRef idx="0"/>
          <a:fillRef idx="0"/>
          <a:effectRef idx="0"/>
          <a:fontRef idx="minor"/>
        </p:style>
      </p:sp>
      <p:sp>
        <p:nvSpPr>
          <p:cNvPr id="750" name="CustomShape 3"/>
          <p:cNvSpPr/>
          <p:nvPr/>
        </p:nvSpPr>
        <p:spPr>
          <a:xfrm>
            <a:off x="198720" y="1105200"/>
            <a:ext cx="9354600" cy="5589360"/>
          </a:xfrm>
          <a:prstGeom prst="rect">
            <a:avLst/>
          </a:prstGeom>
          <a:noFill/>
          <a:ln>
            <a:noFill/>
          </a:ln>
        </p:spPr>
        <p:style>
          <a:lnRef idx="0"/>
          <a:fillRef idx="0"/>
          <a:effectRef idx="0"/>
          <a:fontRef idx="minor"/>
        </p:style>
        <p:txBody>
          <a:bodyPr lIns="90000" rIns="548640" tIns="45000" bIns="45000"/>
          <a:p>
            <a:pPr algn="just">
              <a:lnSpc>
                <a:spcPct val="100000"/>
              </a:lnSpc>
            </a:pPr>
            <a:r>
              <a:rPr b="0" lang="en-IN" sz="2000" spc="-1" strike="noStrike">
                <a:solidFill>
                  <a:srgbClr val="000000"/>
                </a:solidFill>
                <a:latin typeface="Calibri"/>
              </a:rPr>
              <a:t>A typical architecture contains an Orchestration/coordination layer, business service layer and infrastructure service layer or the service composition layer. There also exists a Service bus through which the communication takes place</a:t>
            </a:r>
            <a:endParaRPr b="0" lang="en-IN" sz="2000" spc="-1" strike="noStrike">
              <a:latin typeface="Arial"/>
            </a:endParaRPr>
          </a:p>
        </p:txBody>
      </p:sp>
      <p:grpSp>
        <p:nvGrpSpPr>
          <p:cNvPr id="751" name="Group 4"/>
          <p:cNvGrpSpPr/>
          <p:nvPr/>
        </p:nvGrpSpPr>
        <p:grpSpPr>
          <a:xfrm>
            <a:off x="0" y="2772720"/>
            <a:ext cx="8640360" cy="3545280"/>
            <a:chOff x="0" y="2772720"/>
            <a:chExt cx="8640360" cy="3545280"/>
          </a:xfrm>
        </p:grpSpPr>
        <p:grpSp>
          <p:nvGrpSpPr>
            <p:cNvPr id="752" name="Group 5"/>
            <p:cNvGrpSpPr/>
            <p:nvPr/>
          </p:nvGrpSpPr>
          <p:grpSpPr>
            <a:xfrm>
              <a:off x="471960" y="2772720"/>
              <a:ext cx="8168400" cy="3493440"/>
              <a:chOff x="471960" y="2772720"/>
              <a:chExt cx="8168400" cy="3493440"/>
            </a:xfrm>
          </p:grpSpPr>
          <p:sp>
            <p:nvSpPr>
              <p:cNvPr id="753" name="CustomShape 6"/>
              <p:cNvSpPr/>
              <p:nvPr/>
            </p:nvSpPr>
            <p:spPr>
              <a:xfrm>
                <a:off x="471960" y="5572080"/>
                <a:ext cx="6213960" cy="694080"/>
              </a:xfrm>
              <a:prstGeom prst="rect">
                <a:avLst/>
              </a:prstGeom>
              <a:solidFill>
                <a:schemeClr val="accent4">
                  <a:lumMod val="40000"/>
                  <a:lumOff val="60000"/>
                </a:schemeClr>
              </a:solidFill>
              <a:ln w="9360">
                <a:solidFill>
                  <a:schemeClr val="tx1"/>
                </a:solidFill>
                <a:miter/>
              </a:ln>
            </p:spPr>
            <p:style>
              <a:lnRef idx="0"/>
              <a:fillRef idx="0"/>
              <a:effectRef idx="0"/>
              <a:fontRef idx="minor"/>
            </p:style>
            <p:txBody>
              <a:bodyPr wrap="none" lIns="90000" rIns="90000" tIns="45000" bIns="45000"/>
              <a:p>
                <a:pPr algn="ctr">
                  <a:lnSpc>
                    <a:spcPct val="100000"/>
                  </a:lnSpc>
                </a:pPr>
                <a:r>
                  <a:rPr b="0" lang="en-IN" sz="1800" spc="-1" strike="noStrike">
                    <a:solidFill>
                      <a:srgbClr val="000000"/>
                    </a:solidFill>
                    <a:latin typeface="Verdana"/>
                  </a:rPr>
                  <a:t>Infrastructure service layer</a:t>
                </a:r>
                <a:endParaRPr b="0" lang="en-IN" sz="1800" spc="-1" strike="noStrike">
                  <a:latin typeface="Arial"/>
                </a:endParaRPr>
              </a:p>
            </p:txBody>
          </p:sp>
          <p:sp>
            <p:nvSpPr>
              <p:cNvPr id="754" name="CustomShape 7"/>
              <p:cNvSpPr/>
              <p:nvPr/>
            </p:nvSpPr>
            <p:spPr>
              <a:xfrm>
                <a:off x="471960" y="2772720"/>
                <a:ext cx="6213960" cy="792720"/>
              </a:xfrm>
              <a:prstGeom prst="rect">
                <a:avLst/>
              </a:prstGeom>
              <a:solidFill>
                <a:schemeClr val="accent4">
                  <a:lumMod val="40000"/>
                  <a:lumOff val="60000"/>
                </a:schemeClr>
              </a:solidFill>
              <a:ln w="9360">
                <a:solidFill>
                  <a:schemeClr val="tx1"/>
                </a:solidFill>
                <a:miter/>
              </a:ln>
            </p:spPr>
            <p:style>
              <a:lnRef idx="0"/>
              <a:fillRef idx="0"/>
              <a:effectRef idx="0"/>
              <a:fontRef idx="minor"/>
            </p:style>
            <p:txBody>
              <a:bodyPr wrap="none" lIns="90000" rIns="90000" tIns="45000" bIns="45000" anchorCtr="1"/>
              <a:p>
                <a:pPr>
                  <a:lnSpc>
                    <a:spcPct val="100000"/>
                  </a:lnSpc>
                </a:pPr>
                <a:r>
                  <a:rPr b="0" lang="en-IN" sz="1800" spc="-1" strike="noStrike">
                    <a:solidFill>
                      <a:srgbClr val="000000"/>
                    </a:solidFill>
                    <a:latin typeface="Verdana"/>
                  </a:rPr>
                  <a:t>Orchestration/coordination layer</a:t>
                </a:r>
                <a:endParaRPr b="0" lang="en-IN" sz="1800" spc="-1" strike="noStrike">
                  <a:latin typeface="Arial"/>
                </a:endParaRPr>
              </a:p>
            </p:txBody>
          </p:sp>
          <p:sp>
            <p:nvSpPr>
              <p:cNvPr id="755" name="CustomShape 8"/>
              <p:cNvSpPr/>
              <p:nvPr/>
            </p:nvSpPr>
            <p:spPr>
              <a:xfrm>
                <a:off x="471960" y="4129920"/>
                <a:ext cx="6213960" cy="773280"/>
              </a:xfrm>
              <a:prstGeom prst="rect">
                <a:avLst/>
              </a:prstGeom>
              <a:solidFill>
                <a:schemeClr val="accent4">
                  <a:lumMod val="40000"/>
                  <a:lumOff val="60000"/>
                </a:schemeClr>
              </a:solidFill>
              <a:ln w="9360">
                <a:solidFill>
                  <a:schemeClr val="tx1"/>
                </a:solidFill>
                <a:miter/>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Verdana"/>
                  </a:rPr>
                  <a:t>                      </a:t>
                </a:r>
                <a:r>
                  <a:rPr b="0" lang="en-IN" sz="1800" spc="-1" strike="noStrike">
                    <a:solidFill>
                      <a:srgbClr val="000000"/>
                    </a:solidFill>
                    <a:latin typeface="Verdana"/>
                  </a:rPr>
                  <a:t>Business services layer</a:t>
                </a:r>
                <a:endParaRPr b="0" lang="en-IN" sz="1800" spc="-1" strike="noStrike">
                  <a:latin typeface="Arial"/>
                </a:endParaRPr>
              </a:p>
            </p:txBody>
          </p:sp>
          <p:sp>
            <p:nvSpPr>
              <p:cNvPr id="756" name="CustomShape 9"/>
              <p:cNvSpPr/>
              <p:nvPr/>
            </p:nvSpPr>
            <p:spPr>
              <a:xfrm>
                <a:off x="8196840" y="2772720"/>
                <a:ext cx="443520" cy="3453120"/>
              </a:xfrm>
              <a:prstGeom prst="rect">
                <a:avLst/>
              </a:prstGeom>
              <a:solidFill>
                <a:schemeClr val="accent4">
                  <a:lumMod val="40000"/>
                  <a:lumOff val="60000"/>
                </a:schemeClr>
              </a:solidFill>
              <a:ln w="9360">
                <a:solidFill>
                  <a:schemeClr val="tx1"/>
                </a:solidFill>
                <a:miter/>
              </a:ln>
            </p:spPr>
            <p:style>
              <a:lnRef idx="0"/>
              <a:fillRef idx="0"/>
              <a:effectRef idx="0"/>
              <a:fontRef idx="minor"/>
            </p:style>
            <p:txBody>
              <a:bodyPr wrap="none" lIns="90000" rIns="90000" tIns="45000" bIns="45000" anchor="ctr" vert="vert" rot="5400000"/>
              <a:p>
                <a:pPr algn="ctr">
                  <a:lnSpc>
                    <a:spcPct val="100000"/>
                  </a:lnSpc>
                </a:pPr>
                <a:r>
                  <a:rPr b="0" lang="en-IN" sz="1800" spc="-1" strike="noStrike">
                    <a:solidFill>
                      <a:srgbClr val="000000"/>
                    </a:solidFill>
                    <a:latin typeface="Verdana"/>
                  </a:rPr>
                  <a:t>service bus               </a:t>
                </a:r>
                <a:endParaRPr b="0" lang="en-IN" sz="1800" spc="-1" strike="noStrike">
                  <a:latin typeface="Arial"/>
                </a:endParaRPr>
              </a:p>
            </p:txBody>
          </p:sp>
          <p:sp>
            <p:nvSpPr>
              <p:cNvPr id="757" name="CustomShape 10"/>
              <p:cNvSpPr/>
              <p:nvPr/>
            </p:nvSpPr>
            <p:spPr>
              <a:xfrm>
                <a:off x="839160" y="2938680"/>
                <a:ext cx="385560" cy="279000"/>
              </a:xfrm>
              <a:prstGeom prst="ellipse">
                <a:avLst/>
              </a:prstGeom>
              <a:solidFill>
                <a:schemeClr val="accent1">
                  <a:lumMod val="20000"/>
                  <a:lumOff val="80000"/>
                </a:schemeClr>
              </a:solidFill>
              <a:ln w="9360">
                <a:solidFill>
                  <a:schemeClr val="tx1"/>
                </a:solidFill>
                <a:round/>
              </a:ln>
            </p:spPr>
            <p:style>
              <a:lnRef idx="0"/>
              <a:fillRef idx="0"/>
              <a:effectRef idx="0"/>
              <a:fontRef idx="minor"/>
            </p:style>
          </p:sp>
          <p:sp>
            <p:nvSpPr>
              <p:cNvPr id="758" name="CustomShape 11"/>
              <p:cNvSpPr/>
              <p:nvPr/>
            </p:nvSpPr>
            <p:spPr>
              <a:xfrm>
                <a:off x="1829880" y="3252240"/>
                <a:ext cx="385560" cy="279000"/>
              </a:xfrm>
              <a:prstGeom prst="ellipse">
                <a:avLst/>
              </a:prstGeom>
              <a:solidFill>
                <a:schemeClr val="accent1">
                  <a:lumMod val="20000"/>
                  <a:lumOff val="80000"/>
                </a:schemeClr>
              </a:solidFill>
              <a:ln w="9360">
                <a:solidFill>
                  <a:schemeClr val="tx1"/>
                </a:solidFill>
                <a:round/>
              </a:ln>
            </p:spPr>
            <p:style>
              <a:lnRef idx="0"/>
              <a:fillRef idx="0"/>
              <a:effectRef idx="0"/>
              <a:fontRef idx="minor"/>
            </p:style>
          </p:sp>
          <p:sp>
            <p:nvSpPr>
              <p:cNvPr id="759" name="CustomShape 12"/>
              <p:cNvSpPr/>
              <p:nvPr/>
            </p:nvSpPr>
            <p:spPr>
              <a:xfrm>
                <a:off x="2820600" y="3063960"/>
                <a:ext cx="385560" cy="279000"/>
              </a:xfrm>
              <a:prstGeom prst="ellipse">
                <a:avLst/>
              </a:prstGeom>
              <a:solidFill>
                <a:schemeClr val="accent1">
                  <a:lumMod val="20000"/>
                  <a:lumOff val="80000"/>
                </a:schemeClr>
              </a:solidFill>
              <a:ln w="9360">
                <a:solidFill>
                  <a:schemeClr val="tx1"/>
                </a:solidFill>
                <a:round/>
              </a:ln>
            </p:spPr>
            <p:style>
              <a:lnRef idx="0"/>
              <a:fillRef idx="0"/>
              <a:effectRef idx="0"/>
              <a:fontRef idx="minor"/>
            </p:style>
          </p:sp>
          <p:sp>
            <p:nvSpPr>
              <p:cNvPr id="760" name="CustomShape 13"/>
              <p:cNvSpPr/>
              <p:nvPr/>
            </p:nvSpPr>
            <p:spPr>
              <a:xfrm>
                <a:off x="4878000" y="3252240"/>
                <a:ext cx="385560" cy="279000"/>
              </a:xfrm>
              <a:prstGeom prst="ellipse">
                <a:avLst/>
              </a:prstGeom>
              <a:solidFill>
                <a:schemeClr val="accent1">
                  <a:lumMod val="20000"/>
                  <a:lumOff val="80000"/>
                </a:schemeClr>
              </a:solidFill>
              <a:ln w="9360">
                <a:solidFill>
                  <a:schemeClr val="tx1"/>
                </a:solidFill>
                <a:round/>
              </a:ln>
            </p:spPr>
            <p:style>
              <a:lnRef idx="0"/>
              <a:fillRef idx="0"/>
              <a:effectRef idx="0"/>
              <a:fontRef idx="minor"/>
            </p:style>
          </p:sp>
          <p:sp>
            <p:nvSpPr>
              <p:cNvPr id="761" name="CustomShape 14"/>
              <p:cNvSpPr/>
              <p:nvPr/>
            </p:nvSpPr>
            <p:spPr>
              <a:xfrm>
                <a:off x="6021000" y="2938680"/>
                <a:ext cx="385560" cy="279000"/>
              </a:xfrm>
              <a:prstGeom prst="ellipse">
                <a:avLst/>
              </a:prstGeom>
              <a:solidFill>
                <a:schemeClr val="accent1">
                  <a:lumMod val="20000"/>
                  <a:lumOff val="80000"/>
                </a:schemeClr>
              </a:solidFill>
              <a:ln w="9360">
                <a:solidFill>
                  <a:schemeClr val="tx1"/>
                </a:solidFill>
                <a:round/>
              </a:ln>
            </p:spPr>
            <p:style>
              <a:lnRef idx="0"/>
              <a:fillRef idx="0"/>
              <a:effectRef idx="0"/>
              <a:fontRef idx="minor"/>
            </p:style>
          </p:sp>
          <p:sp>
            <p:nvSpPr>
              <p:cNvPr id="762" name="CustomShape 15"/>
              <p:cNvSpPr/>
              <p:nvPr/>
            </p:nvSpPr>
            <p:spPr>
              <a:xfrm flipH="1" rot="16200000">
                <a:off x="1343520" y="2905560"/>
                <a:ext cx="173520" cy="797400"/>
              </a:xfrm>
              <a:prstGeom prst="curvedConnector2">
                <a:avLst/>
              </a:prstGeom>
              <a:noFill/>
              <a:ln w="9360">
                <a:solidFill>
                  <a:schemeClr val="tx1"/>
                </a:solidFill>
                <a:round/>
                <a:tailEnd len="med" type="triangle" w="med"/>
              </a:ln>
            </p:spPr>
            <p:style>
              <a:lnRef idx="0"/>
              <a:fillRef idx="0"/>
              <a:effectRef idx="0"/>
              <a:fontRef idx="minor"/>
            </p:style>
          </p:sp>
          <p:sp>
            <p:nvSpPr>
              <p:cNvPr id="763" name="CustomShape 16"/>
              <p:cNvSpPr/>
              <p:nvPr/>
            </p:nvSpPr>
            <p:spPr>
              <a:xfrm flipV="1">
                <a:off x="5263560" y="2765160"/>
                <a:ext cx="756720" cy="313200"/>
              </a:xfrm>
              <a:prstGeom prst="curvedConnector3">
                <a:avLst>
                  <a:gd name="adj1" fmla="val 50000"/>
                </a:avLst>
              </a:prstGeom>
              <a:noFill/>
              <a:ln w="9360">
                <a:solidFill>
                  <a:schemeClr val="tx1"/>
                </a:solidFill>
                <a:round/>
                <a:tailEnd len="med" type="triangle" w="med"/>
              </a:ln>
            </p:spPr>
            <p:style>
              <a:lnRef idx="0"/>
              <a:fillRef idx="0"/>
              <a:effectRef idx="0"/>
              <a:fontRef idx="minor"/>
            </p:style>
          </p:sp>
          <p:sp>
            <p:nvSpPr>
              <p:cNvPr id="764" name="CustomShape 17"/>
              <p:cNvSpPr/>
              <p:nvPr/>
            </p:nvSpPr>
            <p:spPr>
              <a:xfrm>
                <a:off x="3206160" y="3203640"/>
                <a:ext cx="1671120" cy="187920"/>
              </a:xfrm>
              <a:prstGeom prst="curvedConnector3">
                <a:avLst>
                  <a:gd name="adj1" fmla="val 50000"/>
                </a:avLst>
              </a:prstGeom>
              <a:noFill/>
              <a:ln w="9360">
                <a:solidFill>
                  <a:schemeClr val="tx1"/>
                </a:solidFill>
                <a:round/>
                <a:tailEnd len="med" type="triangle" w="med"/>
              </a:ln>
            </p:spPr>
            <p:style>
              <a:lnRef idx="0"/>
              <a:fillRef idx="0"/>
              <a:effectRef idx="0"/>
              <a:fontRef idx="minor"/>
            </p:style>
          </p:sp>
          <p:sp>
            <p:nvSpPr>
              <p:cNvPr id="765" name="CustomShape 18"/>
              <p:cNvSpPr/>
              <p:nvPr/>
            </p:nvSpPr>
            <p:spPr>
              <a:xfrm>
                <a:off x="1225080" y="3078360"/>
                <a:ext cx="1595160" cy="124920"/>
              </a:xfrm>
              <a:prstGeom prst="curvedConnector3">
                <a:avLst>
                  <a:gd name="adj1" fmla="val 50000"/>
                </a:avLst>
              </a:prstGeom>
              <a:noFill/>
              <a:ln w="9360">
                <a:solidFill>
                  <a:schemeClr val="tx1"/>
                </a:solidFill>
                <a:round/>
                <a:tailEnd len="med" type="triangle" w="med"/>
              </a:ln>
            </p:spPr>
            <p:style>
              <a:lnRef idx="0"/>
              <a:fillRef idx="0"/>
              <a:effectRef idx="0"/>
              <a:fontRef idx="minor"/>
            </p:style>
          </p:sp>
          <p:sp>
            <p:nvSpPr>
              <p:cNvPr id="766" name="CustomShape 19"/>
              <p:cNvSpPr/>
              <p:nvPr/>
            </p:nvSpPr>
            <p:spPr>
              <a:xfrm>
                <a:off x="758160" y="4506120"/>
                <a:ext cx="1060560" cy="279000"/>
              </a:xfrm>
              <a:prstGeom prst="rect">
                <a:avLst/>
              </a:prstGeom>
              <a:solidFill>
                <a:schemeClr val="accent1">
                  <a:lumMod val="20000"/>
                  <a:lumOff val="80000"/>
                </a:schemeClr>
              </a:solidFill>
              <a:ln w="9360">
                <a:solidFill>
                  <a:schemeClr val="tx1"/>
                </a:solidFill>
                <a:miter/>
              </a:ln>
            </p:spPr>
            <p:style>
              <a:lnRef idx="0"/>
              <a:fillRef idx="0"/>
              <a:effectRef idx="0"/>
              <a:fontRef idx="minor"/>
            </p:style>
            <p:txBody>
              <a:bodyPr wrap="none" lIns="90000" rIns="90000" tIns="45000" bIns="45000" anchor="ctr"/>
              <a:p>
                <a:pPr>
                  <a:lnSpc>
                    <a:spcPct val="100000"/>
                  </a:lnSpc>
                </a:pPr>
                <a:r>
                  <a:rPr b="0" lang="en-IN" sz="1800" spc="-1" strike="noStrike">
                    <a:solidFill>
                      <a:srgbClr val="000000"/>
                    </a:solidFill>
                    <a:latin typeface="Verdana"/>
                  </a:rPr>
                  <a:t>service</a:t>
                </a:r>
                <a:endParaRPr b="0" lang="en-IN" sz="1800" spc="-1" strike="noStrike">
                  <a:latin typeface="Arial"/>
                </a:endParaRPr>
              </a:p>
            </p:txBody>
          </p:sp>
          <p:sp>
            <p:nvSpPr>
              <p:cNvPr id="767" name="CustomShape 20"/>
              <p:cNvSpPr/>
              <p:nvPr/>
            </p:nvSpPr>
            <p:spPr>
              <a:xfrm>
                <a:off x="5330160" y="5823000"/>
                <a:ext cx="1060560" cy="279000"/>
              </a:xfrm>
              <a:prstGeom prst="rect">
                <a:avLst/>
              </a:prstGeom>
              <a:solidFill>
                <a:schemeClr val="accent1">
                  <a:lumMod val="20000"/>
                  <a:lumOff val="80000"/>
                </a:schemeClr>
              </a:solidFill>
              <a:ln w="9360">
                <a:solidFill>
                  <a:schemeClr val="tx1"/>
                </a:solidFill>
                <a:miter/>
              </a:ln>
            </p:spPr>
            <p:style>
              <a:lnRef idx="0"/>
              <a:fillRef idx="0"/>
              <a:effectRef idx="0"/>
              <a:fontRef idx="minor"/>
            </p:style>
            <p:txBody>
              <a:bodyPr wrap="none" lIns="90000" rIns="90000" tIns="45000" bIns="45000" anchor="ctr"/>
              <a:p>
                <a:pPr>
                  <a:lnSpc>
                    <a:spcPct val="100000"/>
                  </a:lnSpc>
                </a:pPr>
                <a:r>
                  <a:rPr b="0" lang="en-IN" sz="1800" spc="-1" strike="noStrike">
                    <a:solidFill>
                      <a:srgbClr val="000000"/>
                    </a:solidFill>
                    <a:latin typeface="Verdana"/>
                  </a:rPr>
                  <a:t>service</a:t>
                </a:r>
                <a:endParaRPr b="0" lang="en-IN" sz="1800" spc="-1" strike="noStrike">
                  <a:latin typeface="Arial"/>
                </a:endParaRPr>
              </a:p>
            </p:txBody>
          </p:sp>
          <p:sp>
            <p:nvSpPr>
              <p:cNvPr id="768" name="CustomShape 21"/>
              <p:cNvSpPr/>
              <p:nvPr/>
            </p:nvSpPr>
            <p:spPr>
              <a:xfrm>
                <a:off x="681840" y="5823000"/>
                <a:ext cx="1060560" cy="279000"/>
              </a:xfrm>
              <a:prstGeom prst="rect">
                <a:avLst/>
              </a:prstGeom>
              <a:solidFill>
                <a:schemeClr val="accent1">
                  <a:lumMod val="20000"/>
                  <a:lumOff val="80000"/>
                </a:schemeClr>
              </a:solidFill>
              <a:ln w="9360">
                <a:solidFill>
                  <a:schemeClr val="tx1"/>
                </a:solidFill>
                <a:miter/>
              </a:ln>
            </p:spPr>
            <p:style>
              <a:lnRef idx="0"/>
              <a:fillRef idx="0"/>
              <a:effectRef idx="0"/>
              <a:fontRef idx="minor"/>
            </p:style>
            <p:txBody>
              <a:bodyPr wrap="none" lIns="90000" rIns="90000" tIns="45000" bIns="45000" anchor="ctr"/>
              <a:p>
                <a:pPr>
                  <a:lnSpc>
                    <a:spcPct val="100000"/>
                  </a:lnSpc>
                </a:pPr>
                <a:r>
                  <a:rPr b="0" lang="en-IN" sz="1800" spc="-1" strike="noStrike">
                    <a:solidFill>
                      <a:srgbClr val="000000"/>
                    </a:solidFill>
                    <a:latin typeface="Verdana"/>
                  </a:rPr>
                  <a:t>service</a:t>
                </a:r>
                <a:endParaRPr b="0" lang="en-IN" sz="1800" spc="-1" strike="noStrike">
                  <a:latin typeface="Arial"/>
                </a:endParaRPr>
              </a:p>
            </p:txBody>
          </p:sp>
          <p:sp>
            <p:nvSpPr>
              <p:cNvPr id="769" name="CustomShape 22"/>
              <p:cNvSpPr/>
              <p:nvPr/>
            </p:nvSpPr>
            <p:spPr>
              <a:xfrm>
                <a:off x="5263560" y="4506120"/>
                <a:ext cx="1060560" cy="279000"/>
              </a:xfrm>
              <a:prstGeom prst="rect">
                <a:avLst/>
              </a:prstGeom>
              <a:solidFill>
                <a:schemeClr val="accent1">
                  <a:lumMod val="20000"/>
                  <a:lumOff val="80000"/>
                </a:schemeClr>
              </a:solidFill>
              <a:ln w="9360">
                <a:solidFill>
                  <a:schemeClr val="tx1"/>
                </a:solidFill>
                <a:miter/>
              </a:ln>
            </p:spPr>
            <p:style>
              <a:lnRef idx="0"/>
              <a:fillRef idx="0"/>
              <a:effectRef idx="0"/>
              <a:fontRef idx="minor"/>
            </p:style>
            <p:txBody>
              <a:bodyPr wrap="none" lIns="90000" rIns="90000" tIns="45000" bIns="45000" anchor="ctr"/>
              <a:p>
                <a:pPr>
                  <a:lnSpc>
                    <a:spcPct val="100000"/>
                  </a:lnSpc>
                </a:pPr>
                <a:r>
                  <a:rPr b="0" lang="en-IN" sz="1800" spc="-1" strike="noStrike">
                    <a:solidFill>
                      <a:srgbClr val="000000"/>
                    </a:solidFill>
                    <a:latin typeface="Verdana"/>
                  </a:rPr>
                  <a:t>service</a:t>
                </a:r>
                <a:endParaRPr b="0" lang="en-IN" sz="1800" spc="-1" strike="noStrike">
                  <a:latin typeface="Arial"/>
                </a:endParaRPr>
              </a:p>
            </p:txBody>
          </p:sp>
          <p:sp>
            <p:nvSpPr>
              <p:cNvPr id="770" name="CustomShape 23"/>
              <p:cNvSpPr/>
              <p:nvPr/>
            </p:nvSpPr>
            <p:spPr>
              <a:xfrm>
                <a:off x="5207040" y="3490560"/>
                <a:ext cx="586800" cy="1015200"/>
              </a:xfrm>
              <a:custGeom>
                <a:avLst/>
                <a:gdLst/>
                <a:ahLst/>
                <a:rect l="l" t="t" r="r" b="b"/>
                <a:pathLst>
                  <a:path w="21600" h="21600">
                    <a:moveTo>
                      <a:pt x="0" y="0"/>
                    </a:moveTo>
                    <a:lnTo>
                      <a:pt x="21600" y="21600"/>
                    </a:lnTo>
                  </a:path>
                </a:pathLst>
              </a:custGeom>
              <a:noFill/>
              <a:ln w="9360">
                <a:solidFill>
                  <a:schemeClr val="tx1"/>
                </a:solidFill>
                <a:round/>
                <a:tailEnd len="med" type="triangle" w="med"/>
              </a:ln>
            </p:spPr>
            <p:style>
              <a:lnRef idx="0"/>
              <a:fillRef idx="0"/>
              <a:effectRef idx="0"/>
              <a:fontRef idx="minor"/>
            </p:style>
          </p:sp>
          <p:sp>
            <p:nvSpPr>
              <p:cNvPr id="771" name="CustomShape 24"/>
              <p:cNvSpPr/>
              <p:nvPr/>
            </p:nvSpPr>
            <p:spPr>
              <a:xfrm>
                <a:off x="6406560" y="3078360"/>
                <a:ext cx="2011680" cy="394560"/>
              </a:xfrm>
              <a:prstGeom prst="curvedConnector2">
                <a:avLst/>
              </a:prstGeom>
              <a:noFill/>
              <a:ln w="9360">
                <a:solidFill>
                  <a:schemeClr val="tx1"/>
                </a:solidFill>
                <a:round/>
              </a:ln>
            </p:spPr>
            <p:style>
              <a:lnRef idx="0"/>
              <a:fillRef idx="0"/>
              <a:effectRef idx="0"/>
              <a:fontRef idx="minor"/>
            </p:style>
          </p:sp>
          <p:sp>
            <p:nvSpPr>
              <p:cNvPr id="772" name="CustomShape 25"/>
              <p:cNvSpPr/>
              <p:nvPr/>
            </p:nvSpPr>
            <p:spPr>
              <a:xfrm flipH="1" flipV="1" rot="16200000">
                <a:off x="6785640" y="3012840"/>
                <a:ext cx="1172160" cy="2093760"/>
              </a:xfrm>
              <a:prstGeom prst="curvedConnector4">
                <a:avLst>
                  <a:gd name="adj1" fmla="val 14356"/>
                  <a:gd name="adj2" fmla="val -558"/>
                </a:avLst>
              </a:prstGeom>
              <a:noFill/>
              <a:ln w="9360">
                <a:solidFill>
                  <a:schemeClr val="tx1"/>
                </a:solidFill>
                <a:round/>
                <a:tailEnd len="med" type="triangle" w="med"/>
              </a:ln>
            </p:spPr>
            <p:style>
              <a:lnRef idx="0"/>
              <a:fillRef idx="0"/>
              <a:effectRef idx="0"/>
              <a:fontRef idx="minor"/>
            </p:style>
          </p:sp>
          <p:sp>
            <p:nvSpPr>
              <p:cNvPr id="773" name="CustomShape 26"/>
              <p:cNvSpPr/>
              <p:nvPr/>
            </p:nvSpPr>
            <p:spPr>
              <a:xfrm>
                <a:off x="4465440" y="3667320"/>
                <a:ext cx="1004400" cy="363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Verdana"/>
                  </a:rPr>
                  <a:t>logical</a:t>
                </a:r>
                <a:endParaRPr b="0" lang="en-IN" sz="1800" spc="-1" strike="noStrike">
                  <a:latin typeface="Arial"/>
                </a:endParaRPr>
              </a:p>
            </p:txBody>
          </p:sp>
          <p:sp>
            <p:nvSpPr>
              <p:cNvPr id="774" name="CustomShape 27"/>
              <p:cNvSpPr/>
              <p:nvPr/>
            </p:nvSpPr>
            <p:spPr>
              <a:xfrm>
                <a:off x="6686280" y="3092760"/>
                <a:ext cx="1240200" cy="363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Verdana"/>
                  </a:rPr>
                  <a:t>physical</a:t>
                </a:r>
                <a:endParaRPr b="0" lang="en-IN" sz="1800" spc="-1" strike="noStrike">
                  <a:latin typeface="Arial"/>
                </a:endParaRPr>
              </a:p>
            </p:txBody>
          </p:sp>
        </p:grpSp>
        <p:sp>
          <p:nvSpPr>
            <p:cNvPr id="775" name="CustomShape 28"/>
            <p:cNvSpPr/>
            <p:nvPr/>
          </p:nvSpPr>
          <p:spPr>
            <a:xfrm>
              <a:off x="1676520" y="4458960"/>
              <a:ext cx="3717000" cy="317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500" spc="-1" strike="noStrike">
                  <a:solidFill>
                    <a:srgbClr val="000000"/>
                  </a:solidFill>
                  <a:latin typeface="Calibri"/>
                </a:rPr>
                <a:t>- Contains services for Business logic</a:t>
              </a:r>
              <a:endParaRPr b="0" lang="en-IN" sz="1500" spc="-1" strike="noStrike">
                <a:latin typeface="Arial"/>
              </a:endParaRPr>
            </a:p>
          </p:txBody>
        </p:sp>
        <p:sp>
          <p:nvSpPr>
            <p:cNvPr id="776" name="CustomShape 29"/>
            <p:cNvSpPr/>
            <p:nvPr/>
          </p:nvSpPr>
          <p:spPr>
            <a:xfrm>
              <a:off x="1577160" y="5802120"/>
              <a:ext cx="3640680" cy="515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Calibri"/>
                </a:rPr>
                <a:t>- Contains supporting activities storing</a:t>
              </a:r>
              <a:br/>
              <a:r>
                <a:rPr b="0" lang="en-IN" sz="1400" spc="-1" strike="noStrike">
                  <a:solidFill>
                    <a:srgbClr val="000000"/>
                  </a:solidFill>
                  <a:latin typeface="Calibri"/>
                </a:rPr>
                <a:t>   Shipping of data</a:t>
              </a:r>
              <a:endParaRPr b="0" lang="en-IN" sz="1400" spc="-1" strike="noStrike">
                <a:latin typeface="Arial"/>
              </a:endParaRPr>
            </a:p>
          </p:txBody>
        </p:sp>
        <p:sp>
          <p:nvSpPr>
            <p:cNvPr id="777" name="CustomShape 30"/>
            <p:cNvSpPr/>
            <p:nvPr/>
          </p:nvSpPr>
          <p:spPr>
            <a:xfrm>
              <a:off x="0" y="3667320"/>
              <a:ext cx="2215440" cy="704880"/>
            </a:xfrm>
            <a:prstGeom prst="wedgeEllipseCallout">
              <a:avLst>
                <a:gd name="adj1" fmla="val -3881"/>
                <a:gd name="adj2" fmla="val 67051"/>
              </a:avLst>
            </a:prstGeom>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778" name="CustomShape 31"/>
            <p:cNvSpPr/>
            <p:nvPr/>
          </p:nvSpPr>
          <p:spPr>
            <a:xfrm>
              <a:off x="56520" y="3745800"/>
              <a:ext cx="2099880" cy="591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100" spc="-1" strike="noStrike">
                  <a:solidFill>
                    <a:srgbClr val="000000"/>
                  </a:solidFill>
                  <a:latin typeface="Calibri"/>
                </a:rPr>
                <a:t>Discrete Software pieces</a:t>
              </a:r>
              <a:br/>
              <a:r>
                <a:rPr b="0" lang="en-IN" sz="1100" spc="-1" strike="noStrike">
                  <a:solidFill>
                    <a:srgbClr val="000000"/>
                  </a:solidFill>
                  <a:latin typeface="Calibri"/>
                </a:rPr>
                <a:t>Developed in any language</a:t>
              </a:r>
              <a:endParaRPr b="0" lang="en-IN" sz="1100" spc="-1" strike="noStrike">
                <a:latin typeface="Arial"/>
              </a:endParaRPr>
            </a:p>
            <a:p>
              <a:pPr>
                <a:lnSpc>
                  <a:spcPct val="100000"/>
                </a:lnSpc>
              </a:pPr>
              <a:r>
                <a:rPr b="0" lang="en-IN" sz="1100" spc="-1" strike="noStrike">
                  <a:solidFill>
                    <a:srgbClr val="000000"/>
                  </a:solidFill>
                  <a:latin typeface="Calibri"/>
                </a:rPr>
                <a:t>/Wrappers for legacy apps</a:t>
              </a:r>
              <a:endParaRPr b="0" lang="en-IN" sz="1100" spc="-1" strike="noStrike">
                <a:latin typeface="Arial"/>
              </a:endParaRPr>
            </a:p>
          </p:txBody>
        </p:sp>
        <p:sp>
          <p:nvSpPr>
            <p:cNvPr id="779" name="CustomShape 32"/>
            <p:cNvSpPr/>
            <p:nvPr/>
          </p:nvSpPr>
          <p:spPr>
            <a:xfrm>
              <a:off x="6581160" y="4059360"/>
              <a:ext cx="17463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0000"/>
                  </a:solidFill>
                  <a:latin typeface="Calibri"/>
                </a:rPr>
                <a:t>communication</a:t>
              </a:r>
              <a:endParaRPr b="0" lang="en-IN" sz="1600" spc="-1" strike="noStrike">
                <a:latin typeface="Arial"/>
              </a:endParaRPr>
            </a:p>
          </p:txBody>
        </p:sp>
      </p:grpSp>
    </p:spTree>
  </p:cSld>
  <p:timing>
    <p:tnLst>
      <p:par>
        <p:cTn id="1558" dur="indefinite" restart="never" nodeType="tmRoot">
          <p:childTnLst>
            <p:seq>
              <p:cTn id="1559" dur="indefinite" nodeType="mainSeq">
                <p:childTnLst>
                  <p:par>
                    <p:cTn id="1560" fill="hold">
                      <p:stCondLst>
                        <p:cond delay="0"/>
                      </p:stCondLst>
                      <p:childTnLst>
                        <p:par>
                          <p:cTn id="1561" fill="hold">
                            <p:stCondLst>
                              <p:cond delay="0"/>
                            </p:stCondLst>
                            <p:childTnLst>
                              <p:par>
                                <p:cTn id="1562" nodeType="withEffect" fill="hold" presetClass="entr" presetID="1">
                                  <p:stCondLst>
                                    <p:cond delay="0"/>
                                  </p:stCondLst>
                                  <p:endCondLst>
                                    <p:cond delay="5000"/>
                                  </p:endCondLst>
                                  <p:childTnLst>
                                    <p:set>
                                      <p:cBhvr>
                                        <p:cTn id="1563"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227880" y="546120"/>
            <a:ext cx="8583840" cy="558360"/>
          </a:xfrm>
          <a:prstGeom prst="rect">
            <a:avLst/>
          </a:prstGeom>
          <a:noFill/>
          <a:ln>
            <a:noFill/>
          </a:ln>
        </p:spPr>
        <p:txBody>
          <a:bodyPr anchor="ctr">
            <a:normAutofit/>
          </a:bodyPr>
          <a:p>
            <a:pPr>
              <a:lnSpc>
                <a:spcPct val="90000"/>
              </a:lnSpc>
            </a:pPr>
            <a:r>
              <a:rPr b="1" lang="en-US" sz="2400" spc="-1" strike="noStrike">
                <a:solidFill>
                  <a:srgbClr val="ed7d31"/>
                </a:solidFill>
                <a:latin typeface="Calibri"/>
              </a:rPr>
              <a:t>Example : Openstack</a:t>
            </a:r>
            <a:endParaRPr b="0" lang="en-US" sz="2400" spc="-1" strike="noStrike">
              <a:solidFill>
                <a:srgbClr val="000000"/>
              </a:solidFill>
              <a:latin typeface="Calibri"/>
            </a:endParaRPr>
          </a:p>
        </p:txBody>
      </p:sp>
      <p:sp>
        <p:nvSpPr>
          <p:cNvPr id="781" name="CustomShape 2"/>
          <p:cNvSpPr/>
          <p:nvPr/>
        </p:nvSpPr>
        <p:spPr>
          <a:xfrm>
            <a:off x="198720" y="1268280"/>
            <a:ext cx="7223760" cy="5504400"/>
          </a:xfrm>
          <a:prstGeom prst="rect">
            <a:avLst/>
          </a:prstGeom>
          <a:noFill/>
          <a:ln>
            <a:noFill/>
          </a:ln>
        </p:spPr>
        <p:style>
          <a:lnRef idx="0"/>
          <a:fillRef idx="0"/>
          <a:effectRef idx="0"/>
          <a:fontRef idx="minor"/>
        </p:style>
      </p:sp>
      <p:pic>
        <p:nvPicPr>
          <p:cNvPr id="782" name="Picture 34" descr=""/>
          <p:cNvPicPr/>
          <p:nvPr/>
        </p:nvPicPr>
        <p:blipFill>
          <a:blip r:embed="rId1"/>
          <a:stretch/>
        </p:blipFill>
        <p:spPr>
          <a:xfrm>
            <a:off x="250200" y="1693080"/>
            <a:ext cx="8539200" cy="4618080"/>
          </a:xfrm>
          <a:prstGeom prst="rect">
            <a:avLst/>
          </a:prstGeom>
          <a:ln>
            <a:noFill/>
          </a:ln>
        </p:spPr>
      </p:pic>
    </p:spTree>
  </p:cSld>
  <p:timing>
    <p:tnLst>
      <p:par>
        <p:cTn id="1564" dur="indefinite" restart="never" nodeType="tmRoot">
          <p:childTnLst>
            <p:seq>
              <p:cTn id="1565" dur="indefinite" nodeType="mainSeq">
                <p:childTnLst>
                  <p:par>
                    <p:cTn id="1566" fill="hold">
                      <p:stCondLst>
                        <p:cond delay="0"/>
                      </p:stCondLst>
                      <p:childTnLst>
                        <p:par>
                          <p:cTn id="1567" fill="hold">
                            <p:stCondLst>
                              <p:cond delay="0"/>
                            </p:stCondLst>
                            <p:childTnLst>
                              <p:par>
                                <p:cTn id="1568" nodeType="withEffect" fill="hold" presetClass="entr" presetID="1">
                                  <p:stCondLst>
                                    <p:cond delay="0"/>
                                  </p:stCondLst>
                                  <p:endCondLst>
                                    <p:cond delay="5000"/>
                                  </p:endCondLst>
                                  <p:childTnLst>
                                    <p:set>
                                      <p:cBhvr>
                                        <p:cTn id="1569" dur="1" fill="hold">
                                          <p:stCondLst>
                                            <p:cond delay="0"/>
                                          </p:stCondLst>
                                        </p:cTn>
                                        <p:tgtEl>
                                          <p:spTgt spid="78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3" name="Picture 2" descr=""/>
          <p:cNvPicPr/>
          <p:nvPr/>
        </p:nvPicPr>
        <p:blipFill>
          <a:blip r:embed="rId1"/>
          <a:stretch/>
        </p:blipFill>
        <p:spPr>
          <a:xfrm>
            <a:off x="4053960" y="2555280"/>
            <a:ext cx="4083480" cy="2352960"/>
          </a:xfrm>
          <a:prstGeom prst="rect">
            <a:avLst/>
          </a:prstGeom>
          <a:ln>
            <a:noFill/>
          </a:ln>
        </p:spPr>
      </p:pic>
      <p:sp>
        <p:nvSpPr>
          <p:cNvPr id="784" name="CustomShape 1"/>
          <p:cNvSpPr/>
          <p:nvPr/>
        </p:nvSpPr>
        <p:spPr>
          <a:xfrm>
            <a:off x="160200" y="1520280"/>
            <a:ext cx="749700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ed7d31"/>
                </a:solidFill>
                <a:latin typeface="Calibri"/>
              </a:rPr>
              <a:t>Product Lines</a:t>
            </a:r>
            <a:endParaRPr b="0" lang="en-IN" sz="3600" spc="-1" strike="noStrike">
              <a:latin typeface="Arial"/>
            </a:endParaRPr>
          </a:p>
        </p:txBody>
      </p:sp>
    </p:spTree>
  </p:cSld>
  <p:timing>
    <p:tnLst>
      <p:par>
        <p:cTn id="1570" dur="indefinite" restart="never" nodeType="tmRoot">
          <p:childTnLst>
            <p:seq>
              <p:cTn id="1571"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88920" y="487440"/>
            <a:ext cx="10515240" cy="55836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Motivation for Product Lines</a:t>
            </a:r>
            <a:endParaRPr b="0" lang="en-US" sz="2800" spc="-1" strike="noStrike">
              <a:solidFill>
                <a:srgbClr val="000000"/>
              </a:solidFill>
              <a:latin typeface="Calibri"/>
            </a:endParaRPr>
          </a:p>
        </p:txBody>
      </p:sp>
      <p:grpSp>
        <p:nvGrpSpPr>
          <p:cNvPr id="786" name="Group 2"/>
          <p:cNvGrpSpPr/>
          <p:nvPr/>
        </p:nvGrpSpPr>
        <p:grpSpPr>
          <a:xfrm>
            <a:off x="220680" y="1531080"/>
            <a:ext cx="8202960" cy="4884120"/>
            <a:chOff x="220680" y="1531080"/>
            <a:chExt cx="8202960" cy="4884120"/>
          </a:xfrm>
        </p:grpSpPr>
        <p:sp>
          <p:nvSpPr>
            <p:cNvPr id="787" name="Line 3"/>
            <p:cNvSpPr/>
            <p:nvPr/>
          </p:nvSpPr>
          <p:spPr>
            <a:xfrm>
              <a:off x="1185840" y="2087640"/>
              <a:ext cx="3946320" cy="402840"/>
            </a:xfrm>
            <a:prstGeom prst="line">
              <a:avLst/>
            </a:prstGeom>
            <a:ln w="9360">
              <a:solidFill>
                <a:schemeClr val="tx1"/>
              </a:solidFill>
              <a:round/>
              <a:tailEnd len="med" type="triangle" w="med"/>
            </a:ln>
          </p:spPr>
          <p:style>
            <a:lnRef idx="0"/>
            <a:fillRef idx="0"/>
            <a:effectRef idx="0"/>
            <a:fontRef idx="minor"/>
          </p:style>
        </p:sp>
        <p:sp>
          <p:nvSpPr>
            <p:cNvPr id="788" name="Line 4"/>
            <p:cNvSpPr/>
            <p:nvPr/>
          </p:nvSpPr>
          <p:spPr>
            <a:xfrm flipV="1">
              <a:off x="1168560" y="2694240"/>
              <a:ext cx="3958920" cy="595440"/>
            </a:xfrm>
            <a:prstGeom prst="line">
              <a:avLst/>
            </a:prstGeom>
            <a:ln w="9360">
              <a:solidFill>
                <a:schemeClr val="tx1"/>
              </a:solidFill>
              <a:round/>
              <a:tailEnd len="med" type="triangle" w="med"/>
            </a:ln>
          </p:spPr>
          <p:style>
            <a:lnRef idx="0"/>
            <a:fillRef idx="0"/>
            <a:effectRef idx="0"/>
            <a:fontRef idx="minor"/>
          </p:style>
        </p:sp>
        <p:sp>
          <p:nvSpPr>
            <p:cNvPr id="789" name="Line 5"/>
            <p:cNvSpPr/>
            <p:nvPr/>
          </p:nvSpPr>
          <p:spPr>
            <a:xfrm>
              <a:off x="1210320" y="3319920"/>
              <a:ext cx="1709640" cy="909720"/>
            </a:xfrm>
            <a:prstGeom prst="line">
              <a:avLst/>
            </a:prstGeom>
            <a:ln w="9360">
              <a:solidFill>
                <a:schemeClr val="tx1"/>
              </a:solidFill>
              <a:round/>
              <a:tailEnd len="med" type="triangle" w="med"/>
            </a:ln>
          </p:spPr>
          <p:style>
            <a:lnRef idx="0"/>
            <a:fillRef idx="0"/>
            <a:effectRef idx="0"/>
            <a:fontRef idx="minor"/>
          </p:style>
        </p:sp>
        <p:sp>
          <p:nvSpPr>
            <p:cNvPr id="790" name="Line 6"/>
            <p:cNvSpPr/>
            <p:nvPr/>
          </p:nvSpPr>
          <p:spPr>
            <a:xfrm flipV="1">
              <a:off x="1210320" y="4786560"/>
              <a:ext cx="1729440" cy="924840"/>
            </a:xfrm>
            <a:prstGeom prst="line">
              <a:avLst/>
            </a:prstGeom>
            <a:ln w="9360">
              <a:solidFill>
                <a:schemeClr val="tx1"/>
              </a:solidFill>
              <a:round/>
              <a:tailEnd len="med" type="triangle" w="med"/>
            </a:ln>
          </p:spPr>
          <p:style>
            <a:lnRef idx="0"/>
            <a:fillRef idx="0"/>
            <a:effectRef idx="0"/>
            <a:fontRef idx="minor"/>
          </p:style>
        </p:sp>
        <p:sp>
          <p:nvSpPr>
            <p:cNvPr id="791" name="Line 7"/>
            <p:cNvSpPr/>
            <p:nvPr/>
          </p:nvSpPr>
          <p:spPr>
            <a:xfrm>
              <a:off x="5821920" y="2592360"/>
              <a:ext cx="851400" cy="697320"/>
            </a:xfrm>
            <a:prstGeom prst="line">
              <a:avLst/>
            </a:prstGeom>
            <a:ln w="9360">
              <a:solidFill>
                <a:schemeClr val="tx1"/>
              </a:solidFill>
              <a:round/>
              <a:tailEnd len="med" type="triangle" w="med"/>
            </a:ln>
          </p:spPr>
          <p:style>
            <a:lnRef idx="0"/>
            <a:fillRef idx="0"/>
            <a:effectRef idx="0"/>
            <a:fontRef idx="minor"/>
          </p:style>
        </p:sp>
        <p:sp>
          <p:nvSpPr>
            <p:cNvPr id="792" name="Line 8"/>
            <p:cNvSpPr/>
            <p:nvPr/>
          </p:nvSpPr>
          <p:spPr>
            <a:xfrm flipV="1">
              <a:off x="5821920" y="3800880"/>
              <a:ext cx="851400" cy="766800"/>
            </a:xfrm>
            <a:prstGeom prst="line">
              <a:avLst/>
            </a:prstGeom>
            <a:ln w="9360">
              <a:solidFill>
                <a:schemeClr val="tx1"/>
              </a:solidFill>
              <a:round/>
              <a:tailEnd len="med" type="triangle" w="med"/>
            </a:ln>
          </p:spPr>
          <p:style>
            <a:lnRef idx="0"/>
            <a:fillRef idx="0"/>
            <a:effectRef idx="0"/>
            <a:fontRef idx="minor"/>
          </p:style>
        </p:sp>
        <p:sp>
          <p:nvSpPr>
            <p:cNvPr id="793" name="CustomShape 9"/>
            <p:cNvSpPr/>
            <p:nvPr/>
          </p:nvSpPr>
          <p:spPr>
            <a:xfrm>
              <a:off x="220680" y="1531080"/>
              <a:ext cx="1844640" cy="95688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Size &amp;</a:t>
              </a:r>
              <a:br/>
              <a:r>
                <a:rPr b="1" lang="en-IN" sz="2400" spc="-1" strike="noStrike">
                  <a:solidFill>
                    <a:srgbClr val="000000"/>
                  </a:solidFill>
                  <a:latin typeface="Calibri"/>
                </a:rPr>
                <a:t>Complexity</a:t>
              </a:r>
              <a:endParaRPr b="0" lang="en-IN" sz="2400" spc="-1" strike="noStrike">
                <a:latin typeface="Arial"/>
              </a:endParaRPr>
            </a:p>
          </p:txBody>
        </p:sp>
        <p:sp>
          <p:nvSpPr>
            <p:cNvPr id="794" name="CustomShape 10"/>
            <p:cNvSpPr/>
            <p:nvPr/>
          </p:nvSpPr>
          <p:spPr>
            <a:xfrm>
              <a:off x="442080" y="2869920"/>
              <a:ext cx="1418760" cy="83124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Quality</a:t>
              </a:r>
              <a:endParaRPr b="0" lang="en-IN" sz="2400" spc="-1" strike="noStrike">
                <a:latin typeface="Arial"/>
              </a:endParaRPr>
            </a:p>
          </p:txBody>
        </p:sp>
        <p:sp>
          <p:nvSpPr>
            <p:cNvPr id="795" name="CustomShape 11"/>
            <p:cNvSpPr/>
            <p:nvPr/>
          </p:nvSpPr>
          <p:spPr>
            <a:xfrm>
              <a:off x="358920" y="5349960"/>
              <a:ext cx="1729080" cy="106524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Lead Time</a:t>
              </a:r>
              <a:endParaRPr b="0" lang="en-IN" sz="2400" spc="-1" strike="noStrike">
                <a:latin typeface="Arial"/>
              </a:endParaRPr>
            </a:p>
            <a:p>
              <a:pPr algn="ctr">
                <a:lnSpc>
                  <a:spcPct val="100000"/>
                </a:lnSpc>
              </a:pPr>
              <a:r>
                <a:rPr b="1" lang="en-IN" sz="2400" spc="-1" strike="noStrike">
                  <a:solidFill>
                    <a:srgbClr val="000000"/>
                  </a:solidFill>
                  <a:latin typeface="Calibri"/>
                </a:rPr>
                <a:t>Reduction</a:t>
              </a:r>
              <a:endParaRPr b="0" lang="en-IN" sz="2400" spc="-1" strike="noStrike">
                <a:latin typeface="Arial"/>
              </a:endParaRPr>
            </a:p>
          </p:txBody>
        </p:sp>
        <p:sp>
          <p:nvSpPr>
            <p:cNvPr id="796" name="CustomShape 12"/>
            <p:cNvSpPr/>
            <p:nvPr/>
          </p:nvSpPr>
          <p:spPr>
            <a:xfrm>
              <a:off x="4686840" y="2176560"/>
              <a:ext cx="1844640" cy="83124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Architecture</a:t>
              </a:r>
              <a:endParaRPr b="0" lang="en-IN" sz="2400" spc="-1" strike="noStrike">
                <a:latin typeface="Arial"/>
              </a:endParaRPr>
            </a:p>
          </p:txBody>
        </p:sp>
        <p:sp>
          <p:nvSpPr>
            <p:cNvPr id="797" name="Line 13"/>
            <p:cNvSpPr/>
            <p:nvPr/>
          </p:nvSpPr>
          <p:spPr>
            <a:xfrm flipV="1">
              <a:off x="1210320" y="4489560"/>
              <a:ext cx="1534680" cy="2160"/>
            </a:xfrm>
            <a:prstGeom prst="line">
              <a:avLst/>
            </a:prstGeom>
            <a:ln w="9360">
              <a:solidFill>
                <a:schemeClr val="tx1"/>
              </a:solidFill>
              <a:round/>
              <a:tailEnd len="med" type="triangle" w="med"/>
            </a:ln>
          </p:spPr>
          <p:style>
            <a:lnRef idx="0"/>
            <a:fillRef idx="0"/>
            <a:effectRef idx="0"/>
            <a:fontRef idx="minor"/>
          </p:style>
        </p:sp>
        <p:sp>
          <p:nvSpPr>
            <p:cNvPr id="798" name="Line 14"/>
            <p:cNvSpPr/>
            <p:nvPr/>
          </p:nvSpPr>
          <p:spPr>
            <a:xfrm>
              <a:off x="4166640" y="4498200"/>
              <a:ext cx="946080" cy="360"/>
            </a:xfrm>
            <a:prstGeom prst="line">
              <a:avLst/>
            </a:prstGeom>
            <a:ln w="9360">
              <a:solidFill>
                <a:schemeClr val="tx1"/>
              </a:solidFill>
              <a:round/>
              <a:tailEnd len="med" type="triangle" w="med"/>
            </a:ln>
          </p:spPr>
          <p:style>
            <a:lnRef idx="0"/>
            <a:fillRef idx="0"/>
            <a:effectRef idx="0"/>
            <a:fontRef idx="minor"/>
          </p:style>
        </p:sp>
        <p:sp>
          <p:nvSpPr>
            <p:cNvPr id="799" name="CustomShape 15"/>
            <p:cNvSpPr/>
            <p:nvPr/>
          </p:nvSpPr>
          <p:spPr>
            <a:xfrm>
              <a:off x="2747880" y="4082760"/>
              <a:ext cx="1418760" cy="83124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Reuse</a:t>
              </a:r>
              <a:endParaRPr b="0" lang="en-IN" sz="2400" spc="-1" strike="noStrike">
                <a:latin typeface="Arial"/>
              </a:endParaRPr>
            </a:p>
          </p:txBody>
        </p:sp>
        <p:sp>
          <p:nvSpPr>
            <p:cNvPr id="800" name="CustomShape 16"/>
            <p:cNvSpPr/>
            <p:nvPr/>
          </p:nvSpPr>
          <p:spPr>
            <a:xfrm>
              <a:off x="5112720" y="4082760"/>
              <a:ext cx="1844640" cy="114660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Components</a:t>
              </a:r>
              <a:endParaRPr b="0" lang="en-IN" sz="2400" spc="-1" strike="noStrike">
                <a:latin typeface="Arial"/>
              </a:endParaRPr>
            </a:p>
          </p:txBody>
        </p:sp>
        <p:sp>
          <p:nvSpPr>
            <p:cNvPr id="801" name="CustomShape 17"/>
            <p:cNvSpPr/>
            <p:nvPr/>
          </p:nvSpPr>
          <p:spPr>
            <a:xfrm>
              <a:off x="6417000" y="3112200"/>
              <a:ext cx="2006640" cy="831240"/>
            </a:xfrm>
            <a:prstGeom prst="ellipse">
              <a:avLst/>
            </a:prstGeom>
            <a:no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0" lang="en-IN" sz="2400" spc="-1" strike="noStrike">
                  <a:solidFill>
                    <a:srgbClr val="000000"/>
                  </a:solidFill>
                  <a:latin typeface="Calibri"/>
                </a:rPr>
                <a:t> </a:t>
              </a:r>
              <a:r>
                <a:rPr b="1" lang="en-IN" sz="2400" spc="-1" strike="noStrike">
                  <a:solidFill>
                    <a:srgbClr val="000000"/>
                  </a:solidFill>
                  <a:latin typeface="Calibri"/>
                </a:rPr>
                <a:t>Product </a:t>
              </a:r>
              <a:endParaRPr b="0" lang="en-IN" sz="2400" spc="-1" strike="noStrike">
                <a:latin typeface="Arial"/>
              </a:endParaRPr>
            </a:p>
            <a:p>
              <a:pPr algn="ctr">
                <a:lnSpc>
                  <a:spcPct val="100000"/>
                </a:lnSpc>
              </a:pPr>
              <a:r>
                <a:rPr b="1" lang="en-IN" sz="2400" spc="-1" strike="noStrike">
                  <a:solidFill>
                    <a:srgbClr val="000000"/>
                  </a:solidFill>
                  <a:latin typeface="Calibri"/>
                </a:rPr>
                <a:t> </a:t>
              </a:r>
              <a:r>
                <a:rPr b="1" lang="en-IN" sz="2400" spc="-1" strike="noStrike">
                  <a:solidFill>
                    <a:srgbClr val="000000"/>
                  </a:solidFill>
                  <a:latin typeface="Calibri"/>
                </a:rPr>
                <a:t>Lines </a:t>
              </a:r>
              <a:endParaRPr b="0" lang="en-IN" sz="2400" spc="-1" strike="noStrike">
                <a:latin typeface="Arial"/>
              </a:endParaRPr>
            </a:p>
          </p:txBody>
        </p:sp>
        <p:sp>
          <p:nvSpPr>
            <p:cNvPr id="802" name="CustomShape 18"/>
            <p:cNvSpPr/>
            <p:nvPr/>
          </p:nvSpPr>
          <p:spPr>
            <a:xfrm>
              <a:off x="442080" y="4082760"/>
              <a:ext cx="1418760" cy="831240"/>
            </a:xfrm>
            <a:prstGeom prst="ellipse">
              <a:avLst/>
            </a:prstGeom>
            <a:solidFill>
              <a:schemeClr val="bg1"/>
            </a:solidFill>
            <a:ln w="9360">
              <a:solidFill>
                <a:schemeClr val="tx1"/>
              </a:solidFill>
              <a:round/>
            </a:ln>
          </p:spPr>
          <p:style>
            <a:lnRef idx="0"/>
            <a:fillRef idx="0"/>
            <a:effectRef idx="0"/>
            <a:fontRef idx="minor"/>
          </p:style>
          <p:txBody>
            <a:bodyPr wrap="none" lIns="90000" rIns="90000" tIns="45000" bIns="45000" anchor="ctr"/>
            <a:p>
              <a:pPr algn="ctr">
                <a:lnSpc>
                  <a:spcPct val="100000"/>
                </a:lnSpc>
              </a:pPr>
              <a:r>
                <a:rPr b="1" lang="en-IN" sz="2400" spc="-1" strike="noStrike">
                  <a:solidFill>
                    <a:srgbClr val="000000"/>
                  </a:solidFill>
                  <a:latin typeface="Calibri"/>
                </a:rPr>
                <a:t>Diversity</a:t>
              </a:r>
              <a:endParaRPr b="0" lang="en-IN" sz="2400" spc="-1" strike="noStrike">
                <a:latin typeface="Arial"/>
              </a:endParaRPr>
            </a:p>
          </p:txBody>
        </p:sp>
      </p:grpSp>
    </p:spTree>
  </p:cSld>
  <p:timing>
    <p:tnLst>
      <p:par>
        <p:cTn id="1572" dur="indefinite" restart="never" nodeType="tmRoot">
          <p:childTnLst>
            <p:seq>
              <p:cTn id="1573"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TextShape 1"/>
          <p:cNvSpPr txBox="1"/>
          <p:nvPr/>
        </p:nvSpPr>
        <p:spPr>
          <a:xfrm>
            <a:off x="99000" y="48888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Software Product Line Engineering</a:t>
            </a:r>
            <a:endParaRPr b="0" lang="en-US" sz="2800" spc="-1" strike="noStrike">
              <a:solidFill>
                <a:srgbClr val="000000"/>
              </a:solidFill>
              <a:latin typeface="Calibri"/>
            </a:endParaRPr>
          </a:p>
        </p:txBody>
      </p:sp>
      <p:sp>
        <p:nvSpPr>
          <p:cNvPr id="804" name="CustomShape 2"/>
          <p:cNvSpPr/>
          <p:nvPr/>
        </p:nvSpPr>
        <p:spPr>
          <a:xfrm>
            <a:off x="266040" y="1735560"/>
            <a:ext cx="7947000" cy="1103400"/>
          </a:xfrm>
          <a:prstGeom prst="rect">
            <a:avLst/>
          </a:prstGeom>
          <a:solidFill>
            <a:srgbClr val="ffffcc"/>
          </a:solidFill>
          <a:ln>
            <a:solidFill>
              <a:schemeClr val="tx1"/>
            </a:solidFill>
          </a:ln>
        </p:spPr>
        <p:style>
          <a:lnRef idx="0"/>
          <a:fillRef idx="0"/>
          <a:effectRef idx="0"/>
          <a:fontRef idx="minor"/>
        </p:style>
        <p:txBody>
          <a:bodyPr/>
          <a:p>
            <a:pPr marL="228600" indent="-228240">
              <a:lnSpc>
                <a:spcPct val="90000"/>
              </a:lnSpc>
              <a:spcBef>
                <a:spcPts val="1001"/>
              </a:spcBef>
            </a:pPr>
            <a:r>
              <a:rPr b="0" i="1" lang="en-IN" sz="2000" spc="-1" strike="noStrike">
                <a:solidFill>
                  <a:srgbClr val="000000"/>
                </a:solidFill>
                <a:latin typeface="Calibri"/>
              </a:rPr>
              <a:t>Software product lines</a:t>
            </a:r>
            <a:r>
              <a:rPr b="0" lang="en-IN" sz="2000" spc="-1" strike="noStrike">
                <a:solidFill>
                  <a:srgbClr val="000000"/>
                </a:solidFill>
                <a:latin typeface="Calibri"/>
              </a:rPr>
              <a:t> refers to engineering techniques for creating a portfolio of similar software systems from a shared set of software assets</a:t>
            </a:r>
            <a:endParaRPr b="0" lang="en-IN" sz="2000" spc="-1" strike="noStrike">
              <a:latin typeface="Arial"/>
            </a:endParaRPr>
          </a:p>
        </p:txBody>
      </p:sp>
      <p:sp>
        <p:nvSpPr>
          <p:cNvPr id="805" name="CustomShape 3"/>
          <p:cNvSpPr/>
          <p:nvPr/>
        </p:nvSpPr>
        <p:spPr>
          <a:xfrm>
            <a:off x="205920" y="2912400"/>
            <a:ext cx="7976160" cy="1872720"/>
          </a:xfrm>
          <a:prstGeom prst="rect">
            <a:avLst/>
          </a:prstGeom>
          <a:noFill/>
          <a:ln>
            <a:noFill/>
          </a:ln>
        </p:spPr>
        <p:style>
          <a:lnRef idx="0"/>
          <a:fillRef idx="0"/>
          <a:effectRef idx="0"/>
          <a:fontRef idx="minor"/>
        </p:style>
        <p:txBody>
          <a:bodyPr lIns="90000" rIns="90000" tIns="45000" bIns="45000"/>
          <a:p>
            <a:pPr marL="228600" indent="-228240">
              <a:lnSpc>
                <a:spcPct val="100000"/>
              </a:lnSpc>
              <a:buClr>
                <a:srgbClr val="4472c4"/>
              </a:buClr>
              <a:buFont typeface="StarSymbol"/>
              <a:buChar char="§"/>
            </a:pPr>
            <a:r>
              <a:rPr b="0" lang="en-IN" sz="1600" spc="-1" strike="noStrike">
                <a:solidFill>
                  <a:srgbClr val="000000"/>
                </a:solidFill>
                <a:latin typeface="Calibri"/>
              </a:rPr>
              <a:t>A </a:t>
            </a:r>
            <a:r>
              <a:rPr b="1" lang="en-IN" sz="1600" spc="-1" strike="noStrike">
                <a:solidFill>
                  <a:srgbClr val="000000"/>
                </a:solidFill>
                <a:latin typeface="Calibri"/>
              </a:rPr>
              <a:t>product line</a:t>
            </a:r>
            <a:r>
              <a:rPr b="0" lang="en-IN" sz="1600" spc="-1" strike="noStrike">
                <a:solidFill>
                  <a:srgbClr val="000000"/>
                </a:solidFill>
                <a:latin typeface="Calibri"/>
              </a:rPr>
              <a:t> represents a family of manufactured products</a:t>
            </a:r>
            <a:endParaRPr b="0" lang="en-IN" sz="1600" spc="-1" strike="noStrike">
              <a:latin typeface="Arial"/>
            </a:endParaRPr>
          </a:p>
          <a:p>
            <a:pPr>
              <a:lnSpc>
                <a:spcPct val="100000"/>
              </a:lnSpc>
            </a:pPr>
            <a:endParaRPr b="0" lang="en-IN" sz="1600" spc="-1" strike="noStrike">
              <a:latin typeface="Arial"/>
            </a:endParaRPr>
          </a:p>
          <a:p>
            <a:pPr marL="228600" indent="-228240">
              <a:lnSpc>
                <a:spcPct val="100000"/>
              </a:lnSpc>
              <a:buClr>
                <a:srgbClr val="4472c4"/>
              </a:buClr>
              <a:buFont typeface="StarSymbol"/>
              <a:buChar char="§"/>
            </a:pPr>
            <a:r>
              <a:rPr b="0" lang="en-IN" sz="1600" spc="-1" strike="noStrike">
                <a:solidFill>
                  <a:srgbClr val="000000"/>
                </a:solidFill>
                <a:latin typeface="Calibri"/>
              </a:rPr>
              <a:t>A </a:t>
            </a:r>
            <a:r>
              <a:rPr b="1" lang="en-IN" sz="1600" spc="-1" strike="noStrike">
                <a:solidFill>
                  <a:srgbClr val="000000"/>
                </a:solidFill>
                <a:latin typeface="Calibri"/>
              </a:rPr>
              <a:t>product line architecture</a:t>
            </a:r>
            <a:r>
              <a:rPr b="0" lang="en-IN" sz="1600" spc="-1" strike="noStrike">
                <a:solidFill>
                  <a:srgbClr val="000000"/>
                </a:solidFill>
                <a:latin typeface="Calibri"/>
              </a:rPr>
              <a:t> explicitly captures the </a:t>
            </a:r>
            <a:r>
              <a:rPr b="1" lang="en-IN" sz="1600" spc="-1" strike="noStrike">
                <a:solidFill>
                  <a:srgbClr val="a91eac"/>
                </a:solidFill>
                <a:latin typeface="Calibri"/>
              </a:rPr>
              <a:t>commonality</a:t>
            </a:r>
            <a:r>
              <a:rPr b="0" lang="en-IN" sz="1600" spc="-1" strike="noStrike">
                <a:solidFill>
                  <a:srgbClr val="000000"/>
                </a:solidFill>
                <a:latin typeface="Calibri"/>
              </a:rPr>
              <a:t> and </a:t>
            </a:r>
            <a:r>
              <a:rPr b="1" lang="en-IN" sz="1600" spc="-1" strike="noStrike">
                <a:solidFill>
                  <a:srgbClr val="a91eac"/>
                </a:solidFill>
                <a:latin typeface="Calibri"/>
              </a:rPr>
              <a:t>variability</a:t>
            </a:r>
            <a:r>
              <a:rPr b="0" lang="en-IN" sz="1600" spc="-1" strike="noStrike">
                <a:solidFill>
                  <a:srgbClr val="000000"/>
                </a:solidFill>
                <a:latin typeface="Calibri"/>
              </a:rPr>
              <a:t> of a product line components and their compositions </a:t>
            </a:r>
            <a:endParaRPr b="0" lang="en-IN" sz="1600" spc="-1" strike="noStrike">
              <a:latin typeface="Arial"/>
            </a:endParaRPr>
          </a:p>
          <a:p>
            <a:pPr>
              <a:lnSpc>
                <a:spcPct val="100000"/>
              </a:lnSpc>
            </a:pPr>
            <a:endParaRPr b="0" lang="en-IN" sz="1600" spc="-1" strike="noStrike">
              <a:latin typeface="Arial"/>
            </a:endParaRPr>
          </a:p>
        </p:txBody>
      </p:sp>
      <p:sp>
        <p:nvSpPr>
          <p:cNvPr id="806" name="CustomShape 4"/>
          <p:cNvSpPr/>
          <p:nvPr/>
        </p:nvSpPr>
        <p:spPr>
          <a:xfrm>
            <a:off x="258120" y="4768200"/>
            <a:ext cx="7933320" cy="1872720"/>
          </a:xfrm>
          <a:prstGeom prst="rect">
            <a:avLst/>
          </a:prstGeom>
          <a:solidFill>
            <a:srgbClr val="ffffcc"/>
          </a:solidFill>
          <a:ln w="9360">
            <a:solidFill>
              <a:schemeClr val="tx1"/>
            </a:solidFill>
            <a:miter/>
          </a:ln>
        </p:spPr>
        <p:style>
          <a:lnRef idx="0"/>
          <a:fillRef idx="0"/>
          <a:effectRef idx="0"/>
          <a:fontRef idx="minor"/>
        </p:style>
        <p:txBody>
          <a:bodyPr lIns="90000" rIns="90000" tIns="45000" bIns="45000"/>
          <a:p>
            <a:pPr marL="228600" indent="-228240">
              <a:lnSpc>
                <a:spcPct val="100000"/>
              </a:lnSpc>
            </a:pPr>
            <a:r>
              <a:rPr b="0" i="1" lang="en-IN" sz="2000" spc="-1" strike="noStrike">
                <a:solidFill>
                  <a:srgbClr val="000000"/>
                </a:solidFill>
                <a:latin typeface="Calibri"/>
              </a:rPr>
              <a:t>Software Product Line Engineering</a:t>
            </a:r>
            <a:r>
              <a:rPr b="0" lang="en-IN" sz="2000" spc="-1" strike="noStrike">
                <a:solidFill>
                  <a:srgbClr val="000000"/>
                </a:solidFill>
                <a:latin typeface="Calibri"/>
              </a:rPr>
              <a:t> makes it possible to</a:t>
            </a:r>
            <a:endParaRPr b="0" lang="en-IN" sz="2000" spc="-1" strike="noStrike">
              <a:latin typeface="Arial"/>
            </a:endParaRPr>
          </a:p>
          <a:p>
            <a:pPr marL="228600" indent="-228240">
              <a:lnSpc>
                <a:spcPct val="100000"/>
              </a:lnSpc>
              <a:spcBef>
                <a:spcPts val="1199"/>
              </a:spcBef>
              <a:buClr>
                <a:srgbClr val="4472c4"/>
              </a:buClr>
              <a:buFont typeface="Wingdings" charset="2"/>
              <a:buChar char="§"/>
            </a:pPr>
            <a:r>
              <a:rPr b="0" lang="en-IN" sz="2000" spc="-1" strike="noStrike">
                <a:solidFill>
                  <a:srgbClr val="000000"/>
                </a:solidFill>
                <a:latin typeface="Calibri"/>
              </a:rPr>
              <a:t>create software for different products </a:t>
            </a:r>
            <a:endParaRPr b="0" lang="en-IN" sz="2000" spc="-1" strike="noStrike">
              <a:latin typeface="Arial"/>
            </a:endParaRPr>
          </a:p>
          <a:p>
            <a:pPr marL="228600" indent="-228240">
              <a:lnSpc>
                <a:spcPct val="100000"/>
              </a:lnSpc>
              <a:spcBef>
                <a:spcPts val="1199"/>
              </a:spcBef>
              <a:buClr>
                <a:srgbClr val="4472c4"/>
              </a:buClr>
              <a:buFont typeface="Wingdings" charset="2"/>
              <a:buChar char="§"/>
            </a:pPr>
            <a:r>
              <a:rPr b="0" lang="en-IN" sz="2000" spc="-1" strike="noStrike">
                <a:solidFill>
                  <a:srgbClr val="000000"/>
                </a:solidFill>
                <a:latin typeface="Calibri"/>
              </a:rPr>
              <a:t>use variability to customize the software to each different product</a:t>
            </a:r>
            <a:endParaRPr b="0" lang="en-IN" sz="2000" spc="-1" strike="noStrike">
              <a:latin typeface="Arial"/>
            </a:endParaRPr>
          </a:p>
        </p:txBody>
      </p:sp>
      <p:sp>
        <p:nvSpPr>
          <p:cNvPr id="807" name="CustomShape 5"/>
          <p:cNvSpPr/>
          <p:nvPr/>
        </p:nvSpPr>
        <p:spPr>
          <a:xfrm>
            <a:off x="185040" y="1128960"/>
            <a:ext cx="4690800" cy="456120"/>
          </a:xfrm>
          <a:prstGeom prst="rect">
            <a:avLst/>
          </a:prstGeom>
          <a:noFill/>
          <a:ln>
            <a:noFill/>
          </a:ln>
        </p:spPr>
        <p:style>
          <a:lnRef idx="0"/>
          <a:fillRef idx="0"/>
          <a:effectRef idx="0"/>
          <a:fontRef idx="minor"/>
        </p:style>
        <p:txBody>
          <a:bodyPr lIns="90000" rIns="90000" tIns="45000" bIns="45000"/>
          <a:p>
            <a:pPr>
              <a:lnSpc>
                <a:spcPct val="100000"/>
              </a:lnSpc>
              <a:spcBef>
                <a:spcPts val="601"/>
              </a:spcBef>
              <a:spcAft>
                <a:spcPts val="601"/>
              </a:spcAft>
            </a:pPr>
            <a:r>
              <a:rPr b="0" lang="en-IN" sz="2400" spc="-1" strike="noStrike">
                <a:solidFill>
                  <a:srgbClr val="000000"/>
                </a:solidFill>
                <a:latin typeface="Calibri"/>
                <a:ea typeface="SimSun"/>
              </a:rPr>
              <a:t>So</a:t>
            </a:r>
            <a:r>
              <a:rPr b="0" lang="en-IN" sz="2400" spc="-1" strike="noStrike">
                <a:solidFill>
                  <a:srgbClr val="4472c4"/>
                </a:solidFill>
                <a:latin typeface="Calibri"/>
                <a:ea typeface="SimSun"/>
              </a:rPr>
              <a:t> </a:t>
            </a:r>
            <a:r>
              <a:rPr b="1" lang="en-IN" sz="2400" spc="-1" strike="noStrike">
                <a:solidFill>
                  <a:srgbClr val="0070c0"/>
                </a:solidFill>
                <a:latin typeface="Calibri"/>
                <a:ea typeface="SimSun"/>
              </a:rPr>
              <a:t>Reuse</a:t>
            </a:r>
            <a:r>
              <a:rPr b="0" lang="en-IN" sz="2400" spc="-1" strike="noStrike">
                <a:solidFill>
                  <a:srgbClr val="0070c0"/>
                </a:solidFill>
                <a:latin typeface="Calibri"/>
                <a:ea typeface="SimSun"/>
              </a:rPr>
              <a:t> </a:t>
            </a:r>
            <a:r>
              <a:rPr b="0" lang="en-IN" sz="2400" spc="-1" strike="noStrike">
                <a:solidFill>
                  <a:srgbClr val="000000"/>
                </a:solidFill>
                <a:latin typeface="Calibri"/>
                <a:ea typeface="SimSun"/>
              </a:rPr>
              <a:t>is an imperative</a:t>
            </a:r>
            <a:endParaRPr b="0" lang="en-IN" sz="2400" spc="-1" strike="noStrike">
              <a:latin typeface="Arial"/>
            </a:endParaRPr>
          </a:p>
        </p:txBody>
      </p:sp>
    </p:spTree>
  </p:cSld>
  <p:timing>
    <p:tnLst>
      <p:par>
        <p:cTn id="1574" dur="indefinite" restart="never" nodeType="tmRoot">
          <p:childTnLst>
            <p:seq>
              <p:cTn id="1575"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TextShape 1"/>
          <p:cNvSpPr txBox="1"/>
          <p:nvPr/>
        </p:nvSpPr>
        <p:spPr>
          <a:xfrm>
            <a:off x="93600" y="525600"/>
            <a:ext cx="10515240" cy="556920"/>
          </a:xfrm>
          <a:prstGeom prst="rect">
            <a:avLst/>
          </a:prstGeom>
          <a:noFill/>
          <a:ln>
            <a:noFill/>
          </a:ln>
        </p:spPr>
        <p:txBody>
          <a:bodyPr anchor="ctr">
            <a:normAutofit/>
          </a:bodyPr>
          <a:p>
            <a:pPr>
              <a:lnSpc>
                <a:spcPct val="90000"/>
              </a:lnSpc>
            </a:pPr>
            <a:r>
              <a:rPr b="1" lang="en-US" sz="2800" spc="-1" strike="noStrike">
                <a:solidFill>
                  <a:srgbClr val="ed7d31"/>
                </a:solidFill>
                <a:latin typeface="Calibri"/>
              </a:rPr>
              <a:t>Key Drivers for effective product </a:t>
            </a:r>
            <a:r>
              <a:rPr b="1" lang="en-US" sz="2800" spc="-1" strike="noStrike">
                <a:solidFill>
                  <a:srgbClr val="ed7d31"/>
                </a:solidFill>
                <a:latin typeface="Calibri"/>
              </a:rPr>
              <a:t>lifecycle Re-Use :</a:t>
            </a:r>
            <a:endParaRPr b="0" lang="en-US" sz="2800" spc="-1" strike="noStrike">
              <a:solidFill>
                <a:srgbClr val="000000"/>
              </a:solidFill>
              <a:latin typeface="Calibri"/>
            </a:endParaRPr>
          </a:p>
        </p:txBody>
      </p:sp>
      <p:sp>
        <p:nvSpPr>
          <p:cNvPr id="809" name="TextShape 2"/>
          <p:cNvSpPr txBox="1"/>
          <p:nvPr/>
        </p:nvSpPr>
        <p:spPr>
          <a:xfrm>
            <a:off x="0" y="1250640"/>
            <a:ext cx="8478720" cy="4941360"/>
          </a:xfrm>
          <a:prstGeom prst="rect">
            <a:avLst/>
          </a:prstGeom>
          <a:noFill/>
          <a:ln>
            <a:noFill/>
          </a:ln>
        </p:spPr>
        <p:txBody>
          <a:bodyPr>
            <a:normAutofit/>
          </a:bodyPr>
          <a:p>
            <a:pPr marL="228600" indent="-228240">
              <a:lnSpc>
                <a:spcPct val="130000"/>
              </a:lnSpc>
              <a:spcBef>
                <a:spcPts val="1199"/>
              </a:spcBef>
              <a:spcAft>
                <a:spcPts val="601"/>
              </a:spcAft>
              <a:buClr>
                <a:srgbClr val="000000"/>
              </a:buClr>
              <a:buFont typeface="Wingdings" charset="2"/>
              <a:buChar char=""/>
            </a:pPr>
            <a:r>
              <a:rPr b="0" lang="en-US" sz="2400" spc="-1" strike="noStrike">
                <a:solidFill>
                  <a:srgbClr val="000000"/>
                </a:solidFill>
                <a:latin typeface="Calibri"/>
              </a:rPr>
              <a:t> </a:t>
            </a:r>
            <a:r>
              <a:rPr b="0" lang="en-US" sz="2400" spc="-1" strike="noStrike">
                <a:solidFill>
                  <a:srgbClr val="000000"/>
                </a:solidFill>
                <a:latin typeface="Calibri"/>
              </a:rPr>
              <a:t>Software product lines enhance reuse through predictive software reuse (rather than opportunistic)</a:t>
            </a:r>
            <a:endParaRPr b="0" lang="en-US" sz="2400" spc="-1" strike="noStrike">
              <a:solidFill>
                <a:srgbClr val="000000"/>
              </a:solidFill>
              <a:latin typeface="Calibri"/>
            </a:endParaRPr>
          </a:p>
          <a:p>
            <a:pPr marL="228600" indent="-228240">
              <a:lnSpc>
                <a:spcPct val="130000"/>
              </a:lnSpc>
              <a:spcBef>
                <a:spcPts val="1199"/>
              </a:spcBef>
              <a:spcAft>
                <a:spcPts val="601"/>
              </a:spcAft>
              <a:buClr>
                <a:srgbClr val="000000"/>
              </a:buClr>
              <a:buFont typeface="Wingdings" charset="2"/>
              <a:buChar char=""/>
            </a:pPr>
            <a:r>
              <a:rPr b="0" lang="en-US" sz="2400" spc="-1" strike="noStrike">
                <a:solidFill>
                  <a:srgbClr val="000000"/>
                </a:solidFill>
                <a:latin typeface="Calibri"/>
              </a:rPr>
              <a:t> </a:t>
            </a:r>
            <a:r>
              <a:rPr b="0" lang="en-US" sz="2400" spc="-1" strike="noStrike">
                <a:solidFill>
                  <a:srgbClr val="000000"/>
                </a:solidFill>
                <a:latin typeface="Calibri"/>
              </a:rPr>
              <a:t>Software artifacts are created when reuse </a:t>
            </a:r>
            <a:br/>
            <a:r>
              <a:rPr b="0" lang="en-US" sz="2400" spc="-1" strike="noStrike">
                <a:solidFill>
                  <a:srgbClr val="000000"/>
                </a:solidFill>
                <a:latin typeface="Calibri"/>
              </a:rPr>
              <a:t>is predicted in one or more products in a </a:t>
            </a:r>
            <a:br/>
            <a:r>
              <a:rPr b="0" lang="en-US" sz="2400" spc="-1" strike="noStrike">
                <a:solidFill>
                  <a:srgbClr val="000000"/>
                </a:solidFill>
                <a:latin typeface="Calibri"/>
              </a:rPr>
              <a:t>well defined product line</a:t>
            </a:r>
            <a:endParaRPr b="0" lang="en-US" sz="2400" spc="-1" strike="noStrike">
              <a:solidFill>
                <a:srgbClr val="000000"/>
              </a:solidFill>
              <a:latin typeface="Calibri"/>
            </a:endParaRPr>
          </a:p>
          <a:p>
            <a:pPr marL="228600" indent="-228240">
              <a:lnSpc>
                <a:spcPct val="130000"/>
              </a:lnSpc>
              <a:spcBef>
                <a:spcPts val="1199"/>
              </a:spcBef>
              <a:spcAft>
                <a:spcPts val="601"/>
              </a:spcAft>
              <a:buClr>
                <a:srgbClr val="000000"/>
              </a:buClr>
              <a:buFont typeface="Wingdings" charset="2"/>
              <a:buChar char=""/>
            </a:pPr>
            <a:r>
              <a:rPr b="0" lang="en-US" sz="2400" spc="-1" strike="noStrike">
                <a:solidFill>
                  <a:srgbClr val="000000"/>
                </a:solidFill>
                <a:latin typeface="Calibri"/>
              </a:rPr>
              <a:t>These artifacts could be built as components </a:t>
            </a:r>
            <a:br/>
            <a:r>
              <a:rPr b="0" lang="en-US" sz="2400" spc="-1" strike="noStrike">
                <a:solidFill>
                  <a:srgbClr val="000000"/>
                </a:solidFill>
                <a:latin typeface="Calibri"/>
              </a:rPr>
              <a:t>which are reusable or could be looked at as design patterns which could  be built using some fine grained components for a  particular solution</a:t>
            </a:r>
            <a:endParaRPr b="0" lang="en-US" sz="2400" spc="-1" strike="noStrike">
              <a:solidFill>
                <a:srgbClr val="000000"/>
              </a:solidFill>
              <a:latin typeface="Calibri"/>
            </a:endParaRPr>
          </a:p>
        </p:txBody>
      </p:sp>
      <p:pic>
        <p:nvPicPr>
          <p:cNvPr id="810" name="Picture 5" descr=""/>
          <p:cNvPicPr/>
          <p:nvPr/>
        </p:nvPicPr>
        <p:blipFill>
          <a:blip r:embed="rId1"/>
          <a:stretch/>
        </p:blipFill>
        <p:spPr>
          <a:xfrm>
            <a:off x="8996760" y="2144880"/>
            <a:ext cx="2343600" cy="2037240"/>
          </a:xfrm>
          <a:prstGeom prst="rect">
            <a:avLst/>
          </a:prstGeom>
          <a:ln>
            <a:noFill/>
          </a:ln>
        </p:spPr>
      </p:pic>
    </p:spTree>
  </p:cSld>
  <p:timing>
    <p:tnLst>
      <p:par>
        <p:cTn id="1576" dur="indefinite" restart="never" nodeType="tmRoot">
          <p:childTnLst>
            <p:seq>
              <p:cTn id="1577"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260</TotalTime>
  <Application>LibreOffice/6.0.7.3$Linux_X86_64 LibreOffice_project/00m0$Build-3</Application>
  <Words>17140</Words>
  <Paragraphs>2378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2019-05-30T23:14:36Z</dcterms:created>
  <dc:creator>Prahallad Nith</dc:creator>
  <dc:description/>
  <dc:language>en-IN</dc:language>
  <cp:lastModifiedBy/>
  <cp:lastPrinted>2021-01-20T06:32:57Z</cp:lastPrinted>
  <dcterms:modified xsi:type="dcterms:W3CDTF">2021-07-17T15:25:05Z</dcterms:modified>
  <cp:revision>215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3</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258</vt:i4>
  </property>
</Properties>
</file>